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2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7" r:id="rId2"/>
    <p:sldMasterId id="2147483696" r:id="rId3"/>
  </p:sldMasterIdLst>
  <p:notesMasterIdLst>
    <p:notesMasterId r:id="rId285"/>
  </p:notesMasterIdLst>
  <p:sldIdLst>
    <p:sldId id="1998" r:id="rId4"/>
    <p:sldId id="2038" r:id="rId5"/>
    <p:sldId id="2039" r:id="rId6"/>
    <p:sldId id="2037" r:id="rId7"/>
    <p:sldId id="1930" r:id="rId8"/>
    <p:sldId id="1931" r:id="rId9"/>
    <p:sldId id="1932" r:id="rId10"/>
    <p:sldId id="1952" r:id="rId11"/>
    <p:sldId id="2006" r:id="rId12"/>
    <p:sldId id="2007" r:id="rId13"/>
    <p:sldId id="2008" r:id="rId14"/>
    <p:sldId id="2009" r:id="rId15"/>
    <p:sldId id="2003" r:id="rId16"/>
    <p:sldId id="2004" r:id="rId17"/>
    <p:sldId id="2005" r:id="rId18"/>
    <p:sldId id="1953" r:id="rId19"/>
    <p:sldId id="1954" r:id="rId20"/>
    <p:sldId id="1955" r:id="rId21"/>
    <p:sldId id="1956" r:id="rId22"/>
    <p:sldId id="1957" r:id="rId23"/>
    <p:sldId id="1958" r:id="rId24"/>
    <p:sldId id="1959" r:id="rId25"/>
    <p:sldId id="1960" r:id="rId26"/>
    <p:sldId id="1961" r:id="rId27"/>
    <p:sldId id="1962" r:id="rId28"/>
    <p:sldId id="1963" r:id="rId29"/>
    <p:sldId id="1964" r:id="rId30"/>
    <p:sldId id="1965" r:id="rId31"/>
    <p:sldId id="1966" r:id="rId32"/>
    <p:sldId id="1967" r:id="rId33"/>
    <p:sldId id="1968" r:id="rId34"/>
    <p:sldId id="2010" r:id="rId35"/>
    <p:sldId id="2011" r:id="rId36"/>
    <p:sldId id="1970" r:id="rId37"/>
    <p:sldId id="1971" r:id="rId38"/>
    <p:sldId id="1972" r:id="rId39"/>
    <p:sldId id="1973" r:id="rId40"/>
    <p:sldId id="1974" r:id="rId41"/>
    <p:sldId id="2012" r:id="rId42"/>
    <p:sldId id="2013" r:id="rId43"/>
    <p:sldId id="2015" r:id="rId44"/>
    <p:sldId id="2016" r:id="rId45"/>
    <p:sldId id="2017" r:id="rId46"/>
    <p:sldId id="2018" r:id="rId47"/>
    <p:sldId id="2019" r:id="rId48"/>
    <p:sldId id="2022" r:id="rId49"/>
    <p:sldId id="2023" r:id="rId50"/>
    <p:sldId id="2025" r:id="rId51"/>
    <p:sldId id="2026" r:id="rId52"/>
    <p:sldId id="2027" r:id="rId53"/>
    <p:sldId id="1793" r:id="rId54"/>
    <p:sldId id="1794" r:id="rId55"/>
    <p:sldId id="1795" r:id="rId56"/>
    <p:sldId id="1796" r:id="rId57"/>
    <p:sldId id="1797" r:id="rId58"/>
    <p:sldId id="1800" r:id="rId59"/>
    <p:sldId id="1801" r:id="rId60"/>
    <p:sldId id="1802" r:id="rId61"/>
    <p:sldId id="1803" r:id="rId62"/>
    <p:sldId id="1804" r:id="rId63"/>
    <p:sldId id="1805" r:id="rId64"/>
    <p:sldId id="1806" r:id="rId65"/>
    <p:sldId id="1807" r:id="rId66"/>
    <p:sldId id="1808" r:id="rId67"/>
    <p:sldId id="1976" r:id="rId68"/>
    <p:sldId id="1978" r:id="rId69"/>
    <p:sldId id="1985" r:id="rId70"/>
    <p:sldId id="1990" r:id="rId71"/>
    <p:sldId id="1986" r:id="rId72"/>
    <p:sldId id="1993" r:id="rId73"/>
    <p:sldId id="1988" r:id="rId74"/>
    <p:sldId id="1994" r:id="rId75"/>
    <p:sldId id="1987" r:id="rId76"/>
    <p:sldId id="1995" r:id="rId77"/>
    <p:sldId id="1996" r:id="rId78"/>
    <p:sldId id="2028" r:id="rId79"/>
    <p:sldId id="1837" r:id="rId80"/>
    <p:sldId id="1838" r:id="rId81"/>
    <p:sldId id="1839" r:id="rId82"/>
    <p:sldId id="1840" r:id="rId83"/>
    <p:sldId id="1841" r:id="rId84"/>
    <p:sldId id="1842" r:id="rId85"/>
    <p:sldId id="1843" r:id="rId86"/>
    <p:sldId id="1844" r:id="rId87"/>
    <p:sldId id="1845" r:id="rId88"/>
    <p:sldId id="1846" r:id="rId89"/>
    <p:sldId id="1847" r:id="rId90"/>
    <p:sldId id="1848" r:id="rId91"/>
    <p:sldId id="1849" r:id="rId92"/>
    <p:sldId id="1850" r:id="rId93"/>
    <p:sldId id="1851" r:id="rId94"/>
    <p:sldId id="1852" r:id="rId95"/>
    <p:sldId id="1853" r:id="rId96"/>
    <p:sldId id="1854" r:id="rId97"/>
    <p:sldId id="1855" r:id="rId98"/>
    <p:sldId id="1856" r:id="rId99"/>
    <p:sldId id="1857" r:id="rId100"/>
    <p:sldId id="1858" r:id="rId101"/>
    <p:sldId id="1859" r:id="rId102"/>
    <p:sldId id="1860" r:id="rId103"/>
    <p:sldId id="1862" r:id="rId104"/>
    <p:sldId id="1863" r:id="rId105"/>
    <p:sldId id="1864" r:id="rId106"/>
    <p:sldId id="1865" r:id="rId107"/>
    <p:sldId id="1866" r:id="rId108"/>
    <p:sldId id="1867" r:id="rId109"/>
    <p:sldId id="1868" r:id="rId110"/>
    <p:sldId id="1869" r:id="rId111"/>
    <p:sldId id="1870" r:id="rId112"/>
    <p:sldId id="1871" r:id="rId113"/>
    <p:sldId id="1872" r:id="rId114"/>
    <p:sldId id="1873" r:id="rId115"/>
    <p:sldId id="1874" r:id="rId116"/>
    <p:sldId id="1875" r:id="rId117"/>
    <p:sldId id="1876" r:id="rId118"/>
    <p:sldId id="1877" r:id="rId119"/>
    <p:sldId id="1878" r:id="rId120"/>
    <p:sldId id="1879" r:id="rId121"/>
    <p:sldId id="1880" r:id="rId122"/>
    <p:sldId id="1881" r:id="rId123"/>
    <p:sldId id="1882" r:id="rId124"/>
    <p:sldId id="1883" r:id="rId125"/>
    <p:sldId id="1884" r:id="rId126"/>
    <p:sldId id="1885" r:id="rId127"/>
    <p:sldId id="1886" r:id="rId128"/>
    <p:sldId id="1887" r:id="rId129"/>
    <p:sldId id="1888" r:id="rId130"/>
    <p:sldId id="1889" r:id="rId131"/>
    <p:sldId id="1890" r:id="rId132"/>
    <p:sldId id="1891" r:id="rId133"/>
    <p:sldId id="1892" r:id="rId134"/>
    <p:sldId id="1893" r:id="rId135"/>
    <p:sldId id="1894" r:id="rId136"/>
    <p:sldId id="1895" r:id="rId137"/>
    <p:sldId id="1896" r:id="rId138"/>
    <p:sldId id="1897" r:id="rId139"/>
    <p:sldId id="1898" r:id="rId140"/>
    <p:sldId id="1899" r:id="rId141"/>
    <p:sldId id="1900" r:id="rId142"/>
    <p:sldId id="1901" r:id="rId143"/>
    <p:sldId id="1902" r:id="rId144"/>
    <p:sldId id="1903" r:id="rId145"/>
    <p:sldId id="1904" r:id="rId146"/>
    <p:sldId id="1905" r:id="rId147"/>
    <p:sldId id="1906" r:id="rId148"/>
    <p:sldId id="1907" r:id="rId149"/>
    <p:sldId id="1908" r:id="rId150"/>
    <p:sldId id="1909" r:id="rId151"/>
    <p:sldId id="1910" r:id="rId152"/>
    <p:sldId id="1911" r:id="rId153"/>
    <p:sldId id="1912" r:id="rId154"/>
    <p:sldId id="1913" r:id="rId155"/>
    <p:sldId id="1914" r:id="rId156"/>
    <p:sldId id="1915" r:id="rId157"/>
    <p:sldId id="1916" r:id="rId158"/>
    <p:sldId id="1917" r:id="rId159"/>
    <p:sldId id="1918" r:id="rId160"/>
    <p:sldId id="1919" r:id="rId161"/>
    <p:sldId id="1920" r:id="rId162"/>
    <p:sldId id="1921" r:id="rId163"/>
    <p:sldId id="1922" r:id="rId164"/>
    <p:sldId id="1923" r:id="rId165"/>
    <p:sldId id="1924" r:id="rId166"/>
    <p:sldId id="1925" r:id="rId167"/>
    <p:sldId id="1926" r:id="rId168"/>
    <p:sldId id="1927" r:id="rId169"/>
    <p:sldId id="1928" r:id="rId170"/>
    <p:sldId id="1929" r:id="rId171"/>
    <p:sldId id="2030" r:id="rId172"/>
    <p:sldId id="2031" r:id="rId173"/>
    <p:sldId id="2032" r:id="rId174"/>
    <p:sldId id="2033" r:id="rId175"/>
    <p:sldId id="2036" r:id="rId176"/>
    <p:sldId id="2034" r:id="rId177"/>
    <p:sldId id="2035" r:id="rId178"/>
    <p:sldId id="2029" r:id="rId179"/>
    <p:sldId id="1653" r:id="rId180"/>
    <p:sldId id="1760" r:id="rId181"/>
    <p:sldId id="1758" r:id="rId182"/>
    <p:sldId id="1655" r:id="rId183"/>
    <p:sldId id="1656" r:id="rId184"/>
    <p:sldId id="1658" r:id="rId185"/>
    <p:sldId id="1765" r:id="rId186"/>
    <p:sldId id="1659" r:id="rId187"/>
    <p:sldId id="1759" r:id="rId188"/>
    <p:sldId id="1606" r:id="rId189"/>
    <p:sldId id="1607" r:id="rId190"/>
    <p:sldId id="1608" r:id="rId191"/>
    <p:sldId id="1609" r:id="rId192"/>
    <p:sldId id="1610" r:id="rId193"/>
    <p:sldId id="1611" r:id="rId194"/>
    <p:sldId id="1647" r:id="rId195"/>
    <p:sldId id="1650" r:id="rId196"/>
    <p:sldId id="1649" r:id="rId197"/>
    <p:sldId id="1613" r:id="rId198"/>
    <p:sldId id="1614" r:id="rId199"/>
    <p:sldId id="1652" r:id="rId200"/>
    <p:sldId id="1651" r:id="rId201"/>
    <p:sldId id="1646" r:id="rId202"/>
    <p:sldId id="1615" r:id="rId203"/>
    <p:sldId id="1755" r:id="rId204"/>
    <p:sldId id="1531" r:id="rId205"/>
    <p:sldId id="1753" r:id="rId206"/>
    <p:sldId id="1754" r:id="rId207"/>
    <p:sldId id="1533" r:id="rId208"/>
    <p:sldId id="1534" r:id="rId209"/>
    <p:sldId id="1714" r:id="rId210"/>
    <p:sldId id="1535" r:id="rId211"/>
    <p:sldId id="1536" r:id="rId212"/>
    <p:sldId id="1671" r:id="rId213"/>
    <p:sldId id="1537" r:id="rId214"/>
    <p:sldId id="1538" r:id="rId215"/>
    <p:sldId id="1672" r:id="rId216"/>
    <p:sldId id="1710" r:id="rId217"/>
    <p:sldId id="1711" r:id="rId218"/>
    <p:sldId id="1540" r:id="rId219"/>
    <p:sldId id="1541" r:id="rId220"/>
    <p:sldId id="1542" r:id="rId221"/>
    <p:sldId id="1543" r:id="rId222"/>
    <p:sldId id="1544" r:id="rId223"/>
    <p:sldId id="1545" r:id="rId224"/>
    <p:sldId id="1761" r:id="rId225"/>
    <p:sldId id="1546" r:id="rId226"/>
    <p:sldId id="1762" r:id="rId227"/>
    <p:sldId id="1712" r:id="rId228"/>
    <p:sldId id="1763" r:id="rId229"/>
    <p:sldId id="1673" r:id="rId230"/>
    <p:sldId id="1674" r:id="rId231"/>
    <p:sldId id="1675" r:id="rId232"/>
    <p:sldId id="1676" r:id="rId233"/>
    <p:sldId id="1713" r:id="rId234"/>
    <p:sldId id="1716" r:id="rId235"/>
    <p:sldId id="1717" r:id="rId236"/>
    <p:sldId id="1718" r:id="rId237"/>
    <p:sldId id="1719" r:id="rId238"/>
    <p:sldId id="1720" r:id="rId239"/>
    <p:sldId id="1721" r:id="rId240"/>
    <p:sldId id="1722" r:id="rId241"/>
    <p:sldId id="1723" r:id="rId242"/>
    <p:sldId id="1724" r:id="rId243"/>
    <p:sldId id="1725" r:id="rId244"/>
    <p:sldId id="1726" r:id="rId245"/>
    <p:sldId id="1727" r:id="rId246"/>
    <p:sldId id="1728" r:id="rId247"/>
    <p:sldId id="1729" r:id="rId248"/>
    <p:sldId id="1730" r:id="rId249"/>
    <p:sldId id="1715" r:id="rId250"/>
    <p:sldId id="1548" r:id="rId251"/>
    <p:sldId id="1549" r:id="rId252"/>
    <p:sldId id="1550" r:id="rId253"/>
    <p:sldId id="1552" r:id="rId254"/>
    <p:sldId id="1553" r:id="rId255"/>
    <p:sldId id="1554" r:id="rId256"/>
    <p:sldId id="1555" r:id="rId257"/>
    <p:sldId id="1557" r:id="rId258"/>
    <p:sldId id="1558" r:id="rId259"/>
    <p:sldId id="1559" r:id="rId260"/>
    <p:sldId id="1692" r:id="rId261"/>
    <p:sldId id="1747" r:id="rId262"/>
    <p:sldId id="1748" r:id="rId263"/>
    <p:sldId id="1749" r:id="rId264"/>
    <p:sldId id="1750" r:id="rId265"/>
    <p:sldId id="1751" r:id="rId266"/>
    <p:sldId id="1756" r:id="rId267"/>
    <p:sldId id="1694" r:id="rId268"/>
    <p:sldId id="1695" r:id="rId269"/>
    <p:sldId id="1696" r:id="rId270"/>
    <p:sldId id="1742" r:id="rId271"/>
    <p:sldId id="1743" r:id="rId272"/>
    <p:sldId id="1744" r:id="rId273"/>
    <p:sldId id="1745" r:id="rId274"/>
    <p:sldId id="1746" r:id="rId275"/>
    <p:sldId id="1708" r:id="rId276"/>
    <p:sldId id="1697" r:id="rId277"/>
    <p:sldId id="1698" r:id="rId278"/>
    <p:sldId id="1699" r:id="rId279"/>
    <p:sldId id="1700" r:id="rId280"/>
    <p:sldId id="1701" r:id="rId281"/>
    <p:sldId id="1702" r:id="rId282"/>
    <p:sldId id="1703" r:id="rId283"/>
    <p:sldId id="1704" r:id="rId28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FFFD"/>
    <a:srgbClr val="BDF9EB"/>
    <a:srgbClr val="0070C0"/>
    <a:srgbClr val="FFBEBE"/>
    <a:srgbClr val="FFFFFF"/>
    <a:srgbClr val="7F411A"/>
    <a:srgbClr val="BE832D"/>
    <a:srgbClr val="E0532C"/>
    <a:srgbClr val="EBEBED"/>
    <a:srgbClr val="DEFD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926"/>
    <p:restoredTop sz="86486"/>
  </p:normalViewPr>
  <p:slideViewPr>
    <p:cSldViewPr snapToGrid="0" snapToObjects="1">
      <p:cViewPr>
        <p:scale>
          <a:sx n="100" d="100"/>
          <a:sy n="100" d="100"/>
        </p:scale>
        <p:origin x="176" y="208"/>
      </p:cViewPr>
      <p:guideLst/>
    </p:cSldViewPr>
  </p:slideViewPr>
  <p:outlineViewPr>
    <p:cViewPr>
      <p:scale>
        <a:sx n="33" d="100"/>
        <a:sy n="33" d="100"/>
      </p:scale>
      <p:origin x="0" y="-135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9" d="100"/>
        <a:sy n="16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170" Type="http://schemas.openxmlformats.org/officeDocument/2006/relationships/slide" Target="slides/slide167.xml"/><Relationship Id="rId171" Type="http://schemas.openxmlformats.org/officeDocument/2006/relationships/slide" Target="slides/slide168.xml"/><Relationship Id="rId172" Type="http://schemas.openxmlformats.org/officeDocument/2006/relationships/slide" Target="slides/slide169.xml"/><Relationship Id="rId173" Type="http://schemas.openxmlformats.org/officeDocument/2006/relationships/slide" Target="slides/slide170.xml"/><Relationship Id="rId174" Type="http://schemas.openxmlformats.org/officeDocument/2006/relationships/slide" Target="slides/slide171.xml"/><Relationship Id="rId175" Type="http://schemas.openxmlformats.org/officeDocument/2006/relationships/slide" Target="slides/slide172.xml"/><Relationship Id="rId176" Type="http://schemas.openxmlformats.org/officeDocument/2006/relationships/slide" Target="slides/slide173.xml"/><Relationship Id="rId177" Type="http://schemas.openxmlformats.org/officeDocument/2006/relationships/slide" Target="slides/slide174.xml"/><Relationship Id="rId178" Type="http://schemas.openxmlformats.org/officeDocument/2006/relationships/slide" Target="slides/slide175.xml"/><Relationship Id="rId179" Type="http://schemas.openxmlformats.org/officeDocument/2006/relationships/slide" Target="slides/slide176.xml"/><Relationship Id="rId260" Type="http://schemas.openxmlformats.org/officeDocument/2006/relationships/slide" Target="slides/slide257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61" Type="http://schemas.openxmlformats.org/officeDocument/2006/relationships/slide" Target="slides/slide258.xml"/><Relationship Id="rId262" Type="http://schemas.openxmlformats.org/officeDocument/2006/relationships/slide" Target="slides/slide259.xml"/><Relationship Id="rId263" Type="http://schemas.openxmlformats.org/officeDocument/2006/relationships/slide" Target="slides/slide260.xml"/><Relationship Id="rId264" Type="http://schemas.openxmlformats.org/officeDocument/2006/relationships/slide" Target="slides/slide261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<Relationship Id="rId117" Type="http://schemas.openxmlformats.org/officeDocument/2006/relationships/slide" Target="slides/slide114.xml"/><Relationship Id="rId118" Type="http://schemas.openxmlformats.org/officeDocument/2006/relationships/slide" Target="slides/slide115.xml"/><Relationship Id="rId119" Type="http://schemas.openxmlformats.org/officeDocument/2006/relationships/slide" Target="slides/slide116.xml"/><Relationship Id="rId200" Type="http://schemas.openxmlformats.org/officeDocument/2006/relationships/slide" Target="slides/slide197.xml"/><Relationship Id="rId201" Type="http://schemas.openxmlformats.org/officeDocument/2006/relationships/slide" Target="slides/slide198.xml"/><Relationship Id="rId202" Type="http://schemas.openxmlformats.org/officeDocument/2006/relationships/slide" Target="slides/slide199.xml"/><Relationship Id="rId203" Type="http://schemas.openxmlformats.org/officeDocument/2006/relationships/slide" Target="slides/slide200.xml"/><Relationship Id="rId204" Type="http://schemas.openxmlformats.org/officeDocument/2006/relationships/slide" Target="slides/slide201.xml"/><Relationship Id="rId205" Type="http://schemas.openxmlformats.org/officeDocument/2006/relationships/slide" Target="slides/slide202.xml"/><Relationship Id="rId206" Type="http://schemas.openxmlformats.org/officeDocument/2006/relationships/slide" Target="slides/slide203.xml"/><Relationship Id="rId207" Type="http://schemas.openxmlformats.org/officeDocument/2006/relationships/slide" Target="slides/slide204.xml"/><Relationship Id="rId208" Type="http://schemas.openxmlformats.org/officeDocument/2006/relationships/slide" Target="slides/slide205.xml"/><Relationship Id="rId209" Type="http://schemas.openxmlformats.org/officeDocument/2006/relationships/slide" Target="slides/slide206.xml"/><Relationship Id="rId265" Type="http://schemas.openxmlformats.org/officeDocument/2006/relationships/slide" Target="slides/slide262.xml"/><Relationship Id="rId266" Type="http://schemas.openxmlformats.org/officeDocument/2006/relationships/slide" Target="slides/slide263.xml"/><Relationship Id="rId267" Type="http://schemas.openxmlformats.org/officeDocument/2006/relationships/slide" Target="slides/slide264.xml"/><Relationship Id="rId268" Type="http://schemas.openxmlformats.org/officeDocument/2006/relationships/slide" Target="slides/slide265.xml"/><Relationship Id="rId269" Type="http://schemas.openxmlformats.org/officeDocument/2006/relationships/slide" Target="slides/slide26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180" Type="http://schemas.openxmlformats.org/officeDocument/2006/relationships/slide" Target="slides/slide177.xml"/><Relationship Id="rId181" Type="http://schemas.openxmlformats.org/officeDocument/2006/relationships/slide" Target="slides/slide178.xml"/><Relationship Id="rId182" Type="http://schemas.openxmlformats.org/officeDocument/2006/relationships/slide" Target="slides/slide179.xml"/><Relationship Id="rId183" Type="http://schemas.openxmlformats.org/officeDocument/2006/relationships/slide" Target="slides/slide180.xml"/><Relationship Id="rId184" Type="http://schemas.openxmlformats.org/officeDocument/2006/relationships/slide" Target="slides/slide181.xml"/><Relationship Id="rId185" Type="http://schemas.openxmlformats.org/officeDocument/2006/relationships/slide" Target="slides/slide182.xml"/><Relationship Id="rId186" Type="http://schemas.openxmlformats.org/officeDocument/2006/relationships/slide" Target="slides/slide183.xml"/><Relationship Id="rId187" Type="http://schemas.openxmlformats.org/officeDocument/2006/relationships/slide" Target="slides/slide184.xml"/><Relationship Id="rId188" Type="http://schemas.openxmlformats.org/officeDocument/2006/relationships/slide" Target="slides/slide185.xml"/><Relationship Id="rId189" Type="http://schemas.openxmlformats.org/officeDocument/2006/relationships/slide" Target="slides/slide186.xml"/><Relationship Id="rId270" Type="http://schemas.openxmlformats.org/officeDocument/2006/relationships/slide" Target="slides/slide267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271" Type="http://schemas.openxmlformats.org/officeDocument/2006/relationships/slide" Target="slides/slide268.xml"/><Relationship Id="rId272" Type="http://schemas.openxmlformats.org/officeDocument/2006/relationships/slide" Target="slides/slide269.xml"/><Relationship Id="rId273" Type="http://schemas.openxmlformats.org/officeDocument/2006/relationships/slide" Target="slides/slide270.xml"/><Relationship Id="rId274" Type="http://schemas.openxmlformats.org/officeDocument/2006/relationships/slide" Target="slides/slide271.xml"/><Relationship Id="rId120" Type="http://schemas.openxmlformats.org/officeDocument/2006/relationships/slide" Target="slides/slide117.xml"/><Relationship Id="rId121" Type="http://schemas.openxmlformats.org/officeDocument/2006/relationships/slide" Target="slides/slide118.xml"/><Relationship Id="rId122" Type="http://schemas.openxmlformats.org/officeDocument/2006/relationships/slide" Target="slides/slide119.xml"/><Relationship Id="rId123" Type="http://schemas.openxmlformats.org/officeDocument/2006/relationships/slide" Target="slides/slide120.xml"/><Relationship Id="rId124" Type="http://schemas.openxmlformats.org/officeDocument/2006/relationships/slide" Target="slides/slide121.xml"/><Relationship Id="rId125" Type="http://schemas.openxmlformats.org/officeDocument/2006/relationships/slide" Target="slides/slide122.xml"/><Relationship Id="rId126" Type="http://schemas.openxmlformats.org/officeDocument/2006/relationships/slide" Target="slides/slide123.xml"/><Relationship Id="rId127" Type="http://schemas.openxmlformats.org/officeDocument/2006/relationships/slide" Target="slides/slide124.xml"/><Relationship Id="rId128" Type="http://schemas.openxmlformats.org/officeDocument/2006/relationships/slide" Target="slides/slide125.xml"/><Relationship Id="rId129" Type="http://schemas.openxmlformats.org/officeDocument/2006/relationships/slide" Target="slides/slide126.xml"/><Relationship Id="rId210" Type="http://schemas.openxmlformats.org/officeDocument/2006/relationships/slide" Target="slides/slide207.xml"/><Relationship Id="rId211" Type="http://schemas.openxmlformats.org/officeDocument/2006/relationships/slide" Target="slides/slide208.xml"/><Relationship Id="rId212" Type="http://schemas.openxmlformats.org/officeDocument/2006/relationships/slide" Target="slides/slide209.xml"/><Relationship Id="rId213" Type="http://schemas.openxmlformats.org/officeDocument/2006/relationships/slide" Target="slides/slide210.xml"/><Relationship Id="rId214" Type="http://schemas.openxmlformats.org/officeDocument/2006/relationships/slide" Target="slides/slide211.xml"/><Relationship Id="rId215" Type="http://schemas.openxmlformats.org/officeDocument/2006/relationships/slide" Target="slides/slide212.xml"/><Relationship Id="rId216" Type="http://schemas.openxmlformats.org/officeDocument/2006/relationships/slide" Target="slides/slide213.xml"/><Relationship Id="rId217" Type="http://schemas.openxmlformats.org/officeDocument/2006/relationships/slide" Target="slides/slide214.xml"/><Relationship Id="rId218" Type="http://schemas.openxmlformats.org/officeDocument/2006/relationships/slide" Target="slides/slide215.xml"/><Relationship Id="rId219" Type="http://schemas.openxmlformats.org/officeDocument/2006/relationships/slide" Target="slides/slide216.xml"/><Relationship Id="rId275" Type="http://schemas.openxmlformats.org/officeDocument/2006/relationships/slide" Target="slides/slide272.xml"/><Relationship Id="rId276" Type="http://schemas.openxmlformats.org/officeDocument/2006/relationships/slide" Target="slides/slide273.xml"/><Relationship Id="rId277" Type="http://schemas.openxmlformats.org/officeDocument/2006/relationships/slide" Target="slides/slide274.xml"/><Relationship Id="rId278" Type="http://schemas.openxmlformats.org/officeDocument/2006/relationships/slide" Target="slides/slide275.xml"/><Relationship Id="rId279" Type="http://schemas.openxmlformats.org/officeDocument/2006/relationships/slide" Target="slides/slide27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90" Type="http://schemas.openxmlformats.org/officeDocument/2006/relationships/slide" Target="slides/slide187.xml"/><Relationship Id="rId191" Type="http://schemas.openxmlformats.org/officeDocument/2006/relationships/slide" Target="slides/slide188.xml"/><Relationship Id="rId192" Type="http://schemas.openxmlformats.org/officeDocument/2006/relationships/slide" Target="slides/slide189.xml"/><Relationship Id="rId193" Type="http://schemas.openxmlformats.org/officeDocument/2006/relationships/slide" Target="slides/slide190.xml"/><Relationship Id="rId194" Type="http://schemas.openxmlformats.org/officeDocument/2006/relationships/slide" Target="slides/slide191.xml"/><Relationship Id="rId195" Type="http://schemas.openxmlformats.org/officeDocument/2006/relationships/slide" Target="slides/slide192.xml"/><Relationship Id="rId196" Type="http://schemas.openxmlformats.org/officeDocument/2006/relationships/slide" Target="slides/slide193.xml"/><Relationship Id="rId197" Type="http://schemas.openxmlformats.org/officeDocument/2006/relationships/slide" Target="slides/slide194.xml"/><Relationship Id="rId198" Type="http://schemas.openxmlformats.org/officeDocument/2006/relationships/slide" Target="slides/slide195.xml"/><Relationship Id="rId199" Type="http://schemas.openxmlformats.org/officeDocument/2006/relationships/slide" Target="slides/slide196.xml"/><Relationship Id="rId280" Type="http://schemas.openxmlformats.org/officeDocument/2006/relationships/slide" Target="slides/slide277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81" Type="http://schemas.openxmlformats.org/officeDocument/2006/relationships/slide" Target="slides/slide278.xml"/><Relationship Id="rId282" Type="http://schemas.openxmlformats.org/officeDocument/2006/relationships/slide" Target="slides/slide279.xml"/><Relationship Id="rId283" Type="http://schemas.openxmlformats.org/officeDocument/2006/relationships/slide" Target="slides/slide280.xml"/><Relationship Id="rId284" Type="http://schemas.openxmlformats.org/officeDocument/2006/relationships/slide" Target="slides/slide281.xml"/><Relationship Id="rId130" Type="http://schemas.openxmlformats.org/officeDocument/2006/relationships/slide" Target="slides/slide127.xml"/><Relationship Id="rId131" Type="http://schemas.openxmlformats.org/officeDocument/2006/relationships/slide" Target="slides/slide128.xml"/><Relationship Id="rId132" Type="http://schemas.openxmlformats.org/officeDocument/2006/relationships/slide" Target="slides/slide129.xml"/><Relationship Id="rId133" Type="http://schemas.openxmlformats.org/officeDocument/2006/relationships/slide" Target="slides/slide130.xml"/><Relationship Id="rId220" Type="http://schemas.openxmlformats.org/officeDocument/2006/relationships/slide" Target="slides/slide217.xml"/><Relationship Id="rId221" Type="http://schemas.openxmlformats.org/officeDocument/2006/relationships/slide" Target="slides/slide218.xml"/><Relationship Id="rId222" Type="http://schemas.openxmlformats.org/officeDocument/2006/relationships/slide" Target="slides/slide219.xml"/><Relationship Id="rId223" Type="http://schemas.openxmlformats.org/officeDocument/2006/relationships/slide" Target="slides/slide220.xml"/><Relationship Id="rId224" Type="http://schemas.openxmlformats.org/officeDocument/2006/relationships/slide" Target="slides/slide221.xml"/><Relationship Id="rId225" Type="http://schemas.openxmlformats.org/officeDocument/2006/relationships/slide" Target="slides/slide222.xml"/><Relationship Id="rId226" Type="http://schemas.openxmlformats.org/officeDocument/2006/relationships/slide" Target="slides/slide223.xml"/><Relationship Id="rId227" Type="http://schemas.openxmlformats.org/officeDocument/2006/relationships/slide" Target="slides/slide224.xml"/><Relationship Id="rId228" Type="http://schemas.openxmlformats.org/officeDocument/2006/relationships/slide" Target="slides/slide225.xml"/><Relationship Id="rId229" Type="http://schemas.openxmlformats.org/officeDocument/2006/relationships/slide" Target="slides/slide226.xml"/><Relationship Id="rId134" Type="http://schemas.openxmlformats.org/officeDocument/2006/relationships/slide" Target="slides/slide131.xml"/><Relationship Id="rId135" Type="http://schemas.openxmlformats.org/officeDocument/2006/relationships/slide" Target="slides/slide132.xml"/><Relationship Id="rId136" Type="http://schemas.openxmlformats.org/officeDocument/2006/relationships/slide" Target="slides/slide133.xml"/><Relationship Id="rId137" Type="http://schemas.openxmlformats.org/officeDocument/2006/relationships/slide" Target="slides/slide134.xml"/><Relationship Id="rId138" Type="http://schemas.openxmlformats.org/officeDocument/2006/relationships/slide" Target="slides/slide135.xml"/><Relationship Id="rId139" Type="http://schemas.openxmlformats.org/officeDocument/2006/relationships/slide" Target="slides/slide136.xml"/><Relationship Id="rId285" Type="http://schemas.openxmlformats.org/officeDocument/2006/relationships/notesMaster" Target="notesMasters/notesMaster1.xml"/><Relationship Id="rId286" Type="http://schemas.openxmlformats.org/officeDocument/2006/relationships/presProps" Target="presProps.xml"/><Relationship Id="rId287" Type="http://schemas.openxmlformats.org/officeDocument/2006/relationships/viewProps" Target="viewProps.xml"/><Relationship Id="rId288" Type="http://schemas.openxmlformats.org/officeDocument/2006/relationships/theme" Target="theme/theme1.xml"/><Relationship Id="rId289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40" Type="http://schemas.openxmlformats.org/officeDocument/2006/relationships/slide" Target="slides/slide137.xml"/><Relationship Id="rId141" Type="http://schemas.openxmlformats.org/officeDocument/2006/relationships/slide" Target="slides/slide138.xml"/><Relationship Id="rId142" Type="http://schemas.openxmlformats.org/officeDocument/2006/relationships/slide" Target="slides/slide139.xml"/><Relationship Id="rId143" Type="http://schemas.openxmlformats.org/officeDocument/2006/relationships/slide" Target="slides/slide140.xml"/><Relationship Id="rId144" Type="http://schemas.openxmlformats.org/officeDocument/2006/relationships/slide" Target="slides/slide141.xml"/><Relationship Id="rId145" Type="http://schemas.openxmlformats.org/officeDocument/2006/relationships/slide" Target="slides/slide142.xml"/><Relationship Id="rId146" Type="http://schemas.openxmlformats.org/officeDocument/2006/relationships/slide" Target="slides/slide143.xml"/><Relationship Id="rId147" Type="http://schemas.openxmlformats.org/officeDocument/2006/relationships/slide" Target="slides/slide144.xml"/><Relationship Id="rId148" Type="http://schemas.openxmlformats.org/officeDocument/2006/relationships/slide" Target="slides/slide145.xml"/><Relationship Id="rId149" Type="http://schemas.openxmlformats.org/officeDocument/2006/relationships/slide" Target="slides/slide146.xml"/><Relationship Id="rId230" Type="http://schemas.openxmlformats.org/officeDocument/2006/relationships/slide" Target="slides/slide227.xml"/><Relationship Id="rId231" Type="http://schemas.openxmlformats.org/officeDocument/2006/relationships/slide" Target="slides/slide228.xml"/><Relationship Id="rId232" Type="http://schemas.openxmlformats.org/officeDocument/2006/relationships/slide" Target="slides/slide229.xml"/><Relationship Id="rId233" Type="http://schemas.openxmlformats.org/officeDocument/2006/relationships/slide" Target="slides/slide230.xml"/><Relationship Id="rId234" Type="http://schemas.openxmlformats.org/officeDocument/2006/relationships/slide" Target="slides/slide231.xml"/><Relationship Id="rId235" Type="http://schemas.openxmlformats.org/officeDocument/2006/relationships/slide" Target="slides/slide232.xml"/><Relationship Id="rId236" Type="http://schemas.openxmlformats.org/officeDocument/2006/relationships/slide" Target="slides/slide233.xml"/><Relationship Id="rId237" Type="http://schemas.openxmlformats.org/officeDocument/2006/relationships/slide" Target="slides/slide234.xml"/><Relationship Id="rId238" Type="http://schemas.openxmlformats.org/officeDocument/2006/relationships/slide" Target="slides/slide235.xml"/><Relationship Id="rId239" Type="http://schemas.openxmlformats.org/officeDocument/2006/relationships/slide" Target="slides/slide23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150" Type="http://schemas.openxmlformats.org/officeDocument/2006/relationships/slide" Target="slides/slide147.xml"/><Relationship Id="rId151" Type="http://schemas.openxmlformats.org/officeDocument/2006/relationships/slide" Target="slides/slide148.xml"/><Relationship Id="rId152" Type="http://schemas.openxmlformats.org/officeDocument/2006/relationships/slide" Target="slides/slide149.xml"/><Relationship Id="rId153" Type="http://schemas.openxmlformats.org/officeDocument/2006/relationships/slide" Target="slides/slide150.xml"/><Relationship Id="rId154" Type="http://schemas.openxmlformats.org/officeDocument/2006/relationships/slide" Target="slides/slide151.xml"/><Relationship Id="rId155" Type="http://schemas.openxmlformats.org/officeDocument/2006/relationships/slide" Target="slides/slide152.xml"/><Relationship Id="rId156" Type="http://schemas.openxmlformats.org/officeDocument/2006/relationships/slide" Target="slides/slide153.xml"/><Relationship Id="rId157" Type="http://schemas.openxmlformats.org/officeDocument/2006/relationships/slide" Target="slides/slide154.xml"/><Relationship Id="rId158" Type="http://schemas.openxmlformats.org/officeDocument/2006/relationships/slide" Target="slides/slide155.xml"/><Relationship Id="rId159" Type="http://schemas.openxmlformats.org/officeDocument/2006/relationships/slide" Target="slides/slide156.xml"/><Relationship Id="rId240" Type="http://schemas.openxmlformats.org/officeDocument/2006/relationships/slide" Target="slides/slide237.xml"/><Relationship Id="rId241" Type="http://schemas.openxmlformats.org/officeDocument/2006/relationships/slide" Target="slides/slide238.xml"/><Relationship Id="rId242" Type="http://schemas.openxmlformats.org/officeDocument/2006/relationships/slide" Target="slides/slide239.xml"/><Relationship Id="rId243" Type="http://schemas.openxmlformats.org/officeDocument/2006/relationships/slide" Target="slides/slide240.xml"/><Relationship Id="rId244" Type="http://schemas.openxmlformats.org/officeDocument/2006/relationships/slide" Target="slides/slide241.xml"/><Relationship Id="rId245" Type="http://schemas.openxmlformats.org/officeDocument/2006/relationships/slide" Target="slides/slide242.xml"/><Relationship Id="rId246" Type="http://schemas.openxmlformats.org/officeDocument/2006/relationships/slide" Target="slides/slide243.xml"/><Relationship Id="rId247" Type="http://schemas.openxmlformats.org/officeDocument/2006/relationships/slide" Target="slides/slide244.xml"/><Relationship Id="rId248" Type="http://schemas.openxmlformats.org/officeDocument/2006/relationships/slide" Target="slides/slide245.xml"/><Relationship Id="rId249" Type="http://schemas.openxmlformats.org/officeDocument/2006/relationships/slide" Target="slides/slide24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160" Type="http://schemas.openxmlformats.org/officeDocument/2006/relationships/slide" Target="slides/slide157.xml"/><Relationship Id="rId161" Type="http://schemas.openxmlformats.org/officeDocument/2006/relationships/slide" Target="slides/slide158.xml"/><Relationship Id="rId162" Type="http://schemas.openxmlformats.org/officeDocument/2006/relationships/slide" Target="slides/slide159.xml"/><Relationship Id="rId163" Type="http://schemas.openxmlformats.org/officeDocument/2006/relationships/slide" Target="slides/slide160.xml"/><Relationship Id="rId164" Type="http://schemas.openxmlformats.org/officeDocument/2006/relationships/slide" Target="slides/slide161.xml"/><Relationship Id="rId165" Type="http://schemas.openxmlformats.org/officeDocument/2006/relationships/slide" Target="slides/slide162.xml"/><Relationship Id="rId166" Type="http://schemas.openxmlformats.org/officeDocument/2006/relationships/slide" Target="slides/slide163.xml"/><Relationship Id="rId167" Type="http://schemas.openxmlformats.org/officeDocument/2006/relationships/slide" Target="slides/slide164.xml"/><Relationship Id="rId168" Type="http://schemas.openxmlformats.org/officeDocument/2006/relationships/slide" Target="slides/slide165.xml"/><Relationship Id="rId169" Type="http://schemas.openxmlformats.org/officeDocument/2006/relationships/slide" Target="slides/slide166.xml"/><Relationship Id="rId250" Type="http://schemas.openxmlformats.org/officeDocument/2006/relationships/slide" Target="slides/slide247.xml"/><Relationship Id="rId251" Type="http://schemas.openxmlformats.org/officeDocument/2006/relationships/slide" Target="slides/slide248.xml"/><Relationship Id="rId252" Type="http://schemas.openxmlformats.org/officeDocument/2006/relationships/slide" Target="slides/slide249.xml"/><Relationship Id="rId253" Type="http://schemas.openxmlformats.org/officeDocument/2006/relationships/slide" Target="slides/slide250.xml"/><Relationship Id="rId254" Type="http://schemas.openxmlformats.org/officeDocument/2006/relationships/slide" Target="slides/slide251.xml"/><Relationship Id="rId255" Type="http://schemas.openxmlformats.org/officeDocument/2006/relationships/slide" Target="slides/slide252.xml"/><Relationship Id="rId256" Type="http://schemas.openxmlformats.org/officeDocument/2006/relationships/slide" Target="slides/slide253.xml"/><Relationship Id="rId257" Type="http://schemas.openxmlformats.org/officeDocument/2006/relationships/slide" Target="slides/slide254.xml"/><Relationship Id="rId258" Type="http://schemas.openxmlformats.org/officeDocument/2006/relationships/slide" Target="slides/slide255.xml"/><Relationship Id="rId259" Type="http://schemas.openxmlformats.org/officeDocument/2006/relationships/slide" Target="slides/slide256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3:31.3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2698 1847 1377,'-19'0'416,"19"-19"-192,0 19-160,0 0 33,0 0-65,0-19-32,0 19 0,0 0-32,0 0 0,0 0-161,0 0-255,0 0-385,0 0 321,0 0 480,0 0 544,0 0 1026,0 0 31,0 0-288,0 0-160,0 0-160,0-21-224,0 21-257,0 0 129,19 0 192,-19 21-193,0-21-31,0 0-193,0 0 33,0 0-225,0 0-128,20 0 32,-20 0-32,0 0 96,0 19 160,0-19 97,20 19 63,-20-19-223,0 21 63,20-21-32,-20 19 0,0-19-95,0 21-1,20-21-32,-20 20 0,0-1 0,19-19 64,-19 20 65,20 0-225,-20-20 32,0 20 96,20 0-32,-20 0-96,0 19 0,20-19 0,-20-20-32,20 40-64,-20-40 64,21 39-32,-21-19 96,18 0 1,-18 0-33,20 0 0,-20 20 32,20-21-32,-20 2-64,21 19 32,-1-21 0,-2 1-32,-18 20 0,21-21 0,-1 21 32,0-20-32,0 20 0,-1-1 32,1 1-32,0-20 32,0 19 0,0 2 0,-1 17 0,1-17 0,20-1-64,-20 19 64,19-19-64,-19 0 32,21-1 64,-23 21-64,23-21 0,-21 2 32,19 18-32,-19-19 32,20 20 32,-20-21-64,-1 21 32,21-1-32,-20 1 64,19-20-64,-19 20 32,20-1-32,-19-19 32,17 19-64,3-19 32,-21 20 32,19-20-64,1 20 64,-20-21 32,19 21-96,1-21 193,-20 1-33,19 0-192,-19 0 96,20 0-96,-19 19 32,17-19 64,-17-20-64,-1 19 160,18 1-224,-17 0 96,19 0 32,-20-21-32,-1 21 32,21 0 0,-20-20 0,0 20-64,-1-21 64,21 2 96,-40 18-192,41-19 96,-21 0-96,-2 0 128,2 0 0,1 0-64,-1-1-288,0 1 576,-2 0-384,3 0 96,-1-20-64,-20 20 64,20 0 0,0 0-32,-1-20 96,1 19-32,0-19-32,-20 21-64,20-2 96,0-19 32,-1 20-128,1-20 192,0 21-224,0-21 128,1 19-64,-3-19 128,2 20-64,0-20-64,1 20 32,17-20 32,-17 0 0,-1 0 96,20 19-224,-21-19 128,21 0 0,-20 0-64,19 21 0,1-21 64,-20 0-64,21 20 64,-23-20 0,2 0-32,21 0 32,-21 19-128,-2-19 192,3 0-192,19 0 64,-20 20 32,-1-20 128,1 0-192,20 19 64,-20-19 64,19 0-160,-19 0 192,0 0-96,19 0 32,-19 21-32,0-21 0,21 0-32,-23 0 160,23 0-192,-21 0 32,0 0 96,19 0-64,-19 0 96,20 0-160,-21 0 64,21 0 0,-20-21-64,21 21 160,-3 0-160,-18-19 128,21 19-32,-2-20-96,1 1 128,-1 19-64,1-20 0,0-1-64,-1 2 96,1 19-96,-20-20 96,19 0-64,1 1 32,-1-22-64,2 22 128,-1 19 32,-1-21-160,1 2 96,-1-1-64,1 0 0,0 0 32,-1 0 0,1 0 0,1 0 32,-3-19-160,3 19 320,-3 0-128,3 0-96,-1 0 32,-1-19 32,1 18-32,-20 2 128,19-2-160,1 2 64,-1-22-32,-19 22 97,21-1-97,-3-19 0,3-1 0,-1 20 32,-1-20-32,1 0 0,0 21 96,-21-21-128,21 0 32,1 1 0,-3-1 64,3 0-96,-3 0 64,-17 0-32,19 1-32,-1-1 0,21 0 96,-21 0-128,1-19 0,0 19 96,-1 0-32,-19 0 32,21 1-32,-3-1 0,3-20 0,-21 21-32,19-1 96,-19 0 0,20-20-64,-1 21 0,1-21 32,-20 21-64,19-21 64,1 20-64,1 1 32,-2-21 32,1 20-64,-20-20 0,19 20 32,1-19 0,-1 19 32,1-19-64,-20-1 96,19 20-64,1-19-64,1 19 96,-23-19-64,23-1 160,-21 20-128,0 0-32,-2 1 64,3-1 0,-21 20 128,20-20-320,0 0 128,0 2 32,0 17 0,-20-19 160,19 0-128,1 1 96,0-1-224,20 0 96,-21 1 32,1 19-256,0 0 480,-20 0-224,0 0-64,21 20 32,-21 0-32,0 0-320,0-19-865,20 19-994,-20 0-2465,0-20-6469</inkml:trace>
  <inkml:trace contextRef="#ctx0" brushRef="#br0" timeOffset="816.0463">9786 1033 2850,'-20'0'4773,"-1"0"-4005,1 0 1411,20 0 63,0-20-545,0 20-864,0 0-449,0 0 193,20 0-97,1 0-223,19 0-129,19-19-32,0 19-64,1-20-64,-21-1-256,21 21-289,-21-20-384,-19 20-961,0-19-1537,-20 19-2435</inkml:trace>
  <inkml:trace contextRef="#ctx0" brushRef="#br0" timeOffset="1031.0588">10043 953 3331,'-39'21'448,"39"-1"1218,0 19-481,0-20-256,0 2-321,19 19-191,1-21-129,20 21 96,-19-20 289,-3 20-353,2-20 161,-20-1 800,0 21 224,0-20-480,-20 1-224,-19-2-353,-1 1-287,1-1-65,-1-19-96,0 20-385,1 1-896,19-21-1570,0 0-4612</inkml:trace>
  <inkml:trace contextRef="#ctx0" brushRef="#br0" timeOffset="1356.0775">10381 1052 7879,'20'-39'-32,"-20"39"769,0-19 1088,0 19-1472,-20 0-674,20 0 161,0 19 224,0 1 353,0-1 287,0 22 353,-20 18-64,20 1-320,0-1-225,0 1-320,20-20 1,0 19-33,0-19-32,-1-20-801,1 19-2050,0-18-6918</inkml:trace>
  <inkml:trace contextRef="#ctx0" brushRef="#br0" timeOffset="1826.104">10719 1212 13773,'19'-20'1377,"-19"0"-1762,0 0 994,0 20-385,-19-20-608,19 20 160,-20 20 192,0 0 0,20 20 32,-20 0-32,20 19 64,0-18-32,20-2 32,0 0-32,19 1 96,-19-20-32,20 0 160,-1-1 256,-19-19 97,20 0-64,-1 0-65,-19-19-224,0-21-96,1 21 0,-1-22-128,-20 2 0,0-21-448,0 20-65,-20 1 193,-1-21 160,-19 40 64,1-19 256,-1 39-32,20-20-160,-19 20 0,19 20 64,0-1 32,0 1 32,20 0 129,0 20-1,20-20 0,0 19-96,20-19-128,-1 0 0,-19 0-352,20 1-737,-1-2-1506,-19-19-4035</inkml:trace>
  <inkml:trace contextRef="#ctx0" brushRef="#br0" timeOffset="2006.1146">11175 1311 11434,'20'41'417,"-20"-41"1569,20 19-257,-20-19-1024,20 20-545,-20-1-96,0 1-96,19 1-576,-19-2-1058,0 1-1986,20 0-2818</inkml:trace>
  <inkml:trace contextRef="#ctx0" brushRef="#br0" timeOffset="2279.1303">11373 875 12491,'20'-21'-288,"1"1"1089,-1 20 672,-2 20-512,3 1-256,19-2-193,-20 20-63,19 22-1,1-22-288,-20 21-128,-1-1 160,1 1-224,0-1-160,-20 1 0,0 0-128,-20 0-193,0-1-736,1-19-2595</inkml:trace>
  <inkml:trace contextRef="#ctx0" brushRef="#br0" timeOffset="5700.326">13576 815 12940,'-38'-40'-192,"-3"20"95,21 20 354,2-20-65,-3 20-256,1 0-32,-20 0 64,21 20 160,-21 19 320,20 1-127,0 20 31,1-1-96,19 1-128,19-21 64,1 22-31,0-22-1,20 1 128,19-20 0,-18-20-96,17 0 33,1 0-161,-18-20-32,19 0-32,-21 0 64,-19-19 32,0-1 0,-20 0-320,0 1 96,-20-2 32,0 2 64,-19 0 96,-21 18 32,1 1 32,18 1-64,-17 19-64,17 0-32,21 0 32,0 19 32,1 1 96,19 1 64,19 18-32,21-20 33,1 1-129,-3 21-96,23-22-321,-23-19-832,23 20-1890,-22-20-1954</inkml:trace>
  <inkml:trace contextRef="#ctx0" brushRef="#br0" timeOffset="5866.3355">13955 1033 12459,'20'19'225,"-20"2"191,18-1 1346,-18 0-1090,21-1-480,-21 1-96,0 0-63,20 0-1,-20 0-353,20 0-1472,-20 0-3044</inkml:trace>
  <inkml:trace contextRef="#ctx0" brushRef="#br0" timeOffset="6271.3586">14510 914 3171,'20'-39'9833,"-20"39"-9929,0-21 1217,0 21-769,-20 0-480,1 0 64,-1 0 32,-20 21 64,19 18-32,1-20 256,20 1-32,0 21-31,0-22-97,20 20 96,21-18 0,-21-1-32,19-20-64,1 20-96,-20-20-288,19 0-865,-19 0-1858,0 0-5701</inkml:trace>
  <inkml:trace contextRef="#ctx0" brushRef="#br0" timeOffset="6415.3669">14410 1013 13869,'0'0'-481,"21"0"1570,-1 0 96,0 0-928,19 0-257,1 0-481,0 0-1601,-1-19-2402</inkml:trace>
  <inkml:trace contextRef="#ctx0" brushRef="#br0" timeOffset="6668.3814">14848 655 14029,'0'0'-417,"20"0"1859,-20 0 223,0 21-928,20 18-449,-20 1 1,0-1-129,19 21-96,-19 0-96,0-21-192,20 21-257,-20-21-416,0 2-352,20-2-513,-20-19-1120,0 0-2083</inkml:trace>
  <inkml:trace contextRef="#ctx0" brushRef="#br0" timeOffset="6898.3945">15006 676 14541,'0'0'-384,"20"0"704,-20 19 1186,20 21-481,-20-20-449,20 40-224,-20-21-95,20 21-193,-20 0-128,19-1-449,-19-19-384,20 19-352,0-19-769,-20-20-993,0 0-2562</inkml:trace>
  <inkml:trace contextRef="#ctx0" brushRef="#br0" timeOffset="7193.4113">14927 655 14765,'-20'-39'-800,"40"19"127,0 20 1089,0-20-448,19 20 64,21 0-32,-21 20 0,21-20-32,-21 20-96,1 0-769,-19 20-256,-21-21 128,-21 21 865,1 0 449,0 0 415,-19-1 481,19-18-288,-20 18-416,40-20 127,0 22-127,20-21-193,0-1-64,21-19-256,-3 20-192,3-20-1025,-1 19-2371</inkml:trace>
  <inkml:trace contextRef="#ctx0" brushRef="#br0" timeOffset="7777.4446">13041 476 10954,'0'-39'160,"0"19"1153,-20 20-128,20 0-1313,-20 0-64,20 20 192,-20 0 160,1 40 225,-1-1 255,0 20-31,20 21-353,-20-1-128,20 0-64,20-19-64,0 19-192,19-19-769,21-1-1057,20-18-1377</inkml:trace>
  <inkml:trace contextRef="#ctx0" brushRef="#br0" timeOffset="8305.4748">15503 437 11306,'-20'-39'128,"20"39"737,0-21 480,0 21-127,0 21-354,20-2-351,-1 1 224,21 19-33,1 2-95,18-2-193,-19 21-160,-1 19 33,1-19-161,-1 19 32,-19 1-192,-20 0 32,0-22-416,0 22-609,-20-20-641,-19 0-2114,-1-1-7686</inkml:trace>
  <inkml:trace contextRef="#ctx0" brushRef="#br0" timeOffset="12884.7368">8911 6001 2114,'0'-20'2017,"0"20"-863,21 0 607,-21 0-223,0 0-353,0 0-224,0 0 256,0 0 32,0 0-32,0 0-256,0 0-128,0 0-96,0 0-321,0 0-160,0 0-224,0 0 160,0 20-96,0 0 65,0-1-1,0 21 160,0 0-64,0 0-63,0 0 95,0-1-256,0 1 0,0 0 32,0-21 0,0 2-32,0 18-32,20-19-64,-20-20-64,0 20-641,20-20-288,-20 0-641,0 0-1024,0 0-1186,0 0-4067</inkml:trace>
  <inkml:trace contextRef="#ctx0" brushRef="#br0" timeOffset="13908.7955">8873 6796 5797,'0'-20'1986,"0"20"-1954,0 0 1890,0-20 768,0 20-1152,0 0-577,0-20 64,0 20-193,-21 0-255,21 0-289,0 0-224,-20 0-192,0 0-64,2 0-64,-3 20 64,1 0 31,0 0 129,0 0-32,1 0 64,19 19-32,0 1 64,0 0-64,19-21 0,1 21 0,20-20-96,19 0 64,-18-20-64,18 0 64,-19 0 96,19 0 32,-19-20-96,-20 0 32,-1 0 32,1-19 0,-20 19 32,0-20 0,-20 20-32,1-19-32,-21 19 32,0-20 0,1 20 96,-22 20 97,23-20-193,-23 20 0,22 20-129,-1 0 33,1 0 0,39-20 0,0 20 96,0 0 128,19 19 129,21-39-1,1 20-160,-3 0 32,23-20-160,-22 0 160,1 20-352,-1-20 0,-19 0-256,0 0-449,0 0-769,0 0-1409,-1 0-1729</inkml:trace>
  <inkml:trace contextRef="#ctx0" brushRef="#br0" timeOffset="14263.8157">9328 6955 3971,'0'0'9001,"0"0"-8873,0 0 801,0 0 736,0 0-1312,0 19-289,0-19 224,0 20-32,21 0-128,-21 0-96,0 0 32,20 19-64,-20-18-128,0-2-416,0 2-898,20-2-1825,-20 1-4836</inkml:trace>
  <inkml:trace contextRef="#ctx0" brushRef="#br0" timeOffset="17039.9746">9011 3079 7591,'0'0'480,"-19"0"-672,19-20 897,-20 20-321,0 0-128,0 20-352,-1-20 128,3 20 192,-2 1 385,20-2 224,0 20 0,0-18-449,20-1-128,-2 0-256,3 0-96,19-20 128,-1 0 128,-19 0 129,20 0 127,-1-20 160,-19 0 193,0-21-160,-20 22-257,0-20-128,0 18-128,-20 1-32,-19-19-128,19 19-32,-20 20 0,1-20-64,-1 40-128,-1-20 64,3 20-129,17 19-351,21-19 63,-20 1 385,40-2 64,1 20-161,-1-18 161,-2-1-128,23-20 96,-1 20 127,-1-20 97,-19 0 32,20-20 161,-21 20 191,-19-20-64,0 20 225,0-21-33,0 2-255,-19-1-65,-1 1-32,-20-2-128,20 1-32,1 20-32,-21 0 32,20 0-64,-1 0-128,3 20 31,18 1 65,0-2-128,0 1-96,18-1-97,3-19 161,-1 21-96,20-21-97,-1 20 385,-19-20 96,0-20 0,0 20 65,-1-21 191,-19 21 32,0-19 0,-19-1 1,19 1-97,-40-2-256,20 1 32,-19 0-32,19 20-128,-20 0 64,1 20-32,19-20 31,-1 41-63,21-22 64,0 1 0,21-1 0,-1 2 96,-2-21-32,23 20 32,-1-20 64,-21 0 96,21 0 193,-40-20 223,20 20 1,0-21-129,-20 2-256,-20-1 193,0 1-193,0-2-160,0 21-64,-19-20-64,19 20 96,0 20-128,-1 1-33,3-2 33,18 1 32,0-1-640,0 2-706,39-21 673,-19 20-63,20-20-321,-1 0 384,-19-20 673,0 20 128,0-21 128,-20 21 32,0-19 96,0 19-320,-20 0-832,0 0-6311</inkml:trace>
  <inkml:trace contextRef="#ctx0" brushRef="#br0" timeOffset="18310.0472">8992 3178 10441,'-20'0'64,"20"0"-160,0 21 321,0-21 191,-20 20-448,20 0 32,20-20 96,-20 0 160,20 0 97,-20 0-97,19 0-256,1-20-128,-20 0-993,0-1-3043</inkml:trace>
  <inkml:trace contextRef="#ctx0" brushRef="#br0" timeOffset="25846.4783">12406 3338 3587,'0'-20'2466,"0"0"-1953,-20 20 1216,20-20 33,0 20-160,0 0-417,-20-19 0,20-1-160,0 20-257,-19-20-383,-1 20-353,0 0-288,-21 20 31,3-20-95,-3 39 0,-18 1 64,19 0 63,1 0 33,-1-1 128,20 21 32,20-1 0,0-19-64,0 19 64,40-18 32,-1-2-96,1 1 0,19-20 32,22 0 128,-22-20 0,0 0 128,1 0 1,-1-20 63,1-20-96,-21 20-128,1-19 32,-19-21-32,-3 20 32,-18 0-32,-18-19-96,-3 19-96,-19 0 32,-19 1 0,-1 19 32,-19 0 32,0 20 64,20 0-64,-22 20-64,42 0-32,-1 0-32,20-1 64,20 1 32,0 20 224,40-20 224,0 19-32,19-19-63,0 1-193,2-2 0,-2 1 0,1-20-64,-21 20-32,21-20-160,-21 0-353,-19 0-992,0 0-2499</inkml:trace>
  <inkml:trace contextRef="#ctx0" brushRef="#br0" timeOffset="26098.4927">12843 3735 6534,'20'40'2306,"-20"-20"-1890,0 0 1634,0 0-448,0-1-1250,0 2-288,0-2-32,0 1-192,0 0-737,0-20-1057,0 20-544,19-20-3011</inkml:trace>
  <inkml:trace contextRef="#ctx0" brushRef="#br0" timeOffset="26307.5047">13080 3497 13292,'20'0'352,"-20"0"-640,0 0 512,0 0-448,0 0-1505,0 20-2724</inkml:trace>
  <inkml:trace contextRef="#ctx0" brushRef="#br0" timeOffset="26450.5128">13141 3735 13004,'0'20'-288,"0"-20"608,0 0 1281,0 0-1344,0 0-802,20 0-1313,-20 0-2882</inkml:trace>
  <inkml:trace contextRef="#ctx0" brushRef="#br0" timeOffset="26682.5261">13378 3536 13196,'20'-19'1505,"-20"19"-1729,20 0 2498,0 0-1345,1 0-769,-3 0-64,2 0-160,21 0 0,-21 0-544,-2 0-1154,-18 0-1985,20 0-2595</inkml:trace>
  <inkml:trace contextRef="#ctx0" brushRef="#br0" timeOffset="26819.5339">13438 3655 8808,'0'21'224,"21"-1"1570,-3-20 288,2 0-1025,0 0-705,1 0-768,17 0-1698,-18 0-4901</inkml:trace>
  <inkml:trace contextRef="#ctx0" brushRef="#br0" timeOffset="27584.5777">14113 3378 10570,'20'-20'576,"-20"0"-576,-20 20 1602,20-20-513,-20 20-1089,20 0-257,-19 0-127,-1 0 224,-20 20 96,19 0 32,3 20 32,-2-1 64,-1 1-32,1 19 32,20-18-32,20-2 96,21 21 0,-23-21 64,43-19-160,-2 0-32,1 0 0,-21-20 32,21 0 65,-1 0 31,-18-20 64,-3 0-32,3-19 96,-1-2 32,-40 2-191,0 0-1,0-2-160,-20 2-321,-20-21-63,-1 40 192,-18-19 320,0 19 288,-1 20 64,-19 0-223,20 0-161,-1 20 0,39 0-128,3-1 63,18 21 130,18-20 383,23 20-64,18-21-63,1 1-225,-1 1-160,20-2-64,-18-19-385,-23 0-640,23 20-1345,-21-20-3011</inkml:trace>
  <inkml:trace contextRef="#ctx0" brushRef="#br0" timeOffset="27808.5904">14728 3655 5701,'20'41'8712,"-20"-22"-8167,21 1 800,-21 20-192,0-20-993,0 20-160,-21 0-352,21-21-993,0 1-1186,0 0-3971</inkml:trace>
  <inkml:trace contextRef="#ctx0" brushRef="#br0" timeOffset="28247.6154">15186 3616 3427,'0'20'8712,"0"-20"-8904,18 0 1761,2 0 481,0-20-1153,1 20-320,19 0-257,-1 0-256,-19 0-256,20 0-737,-1 0-1601,-19 0-2884</inkml:trace>
  <inkml:trace contextRef="#ctx0" brushRef="#br0" timeOffset="28766.6453">16058 3278 8167,'41'0'-96,"-41"0"2178,20 20 192,-20 0-1185,0 20-576,0 0-129,0-1-32,-20 1-159,-21 19-97,1 1-513,1-20 1,-1 0 160,1-1 256,-1-39 0,0 20 0,21-20-96,-1-20-417,0 20-800,20-39-193,-20 18 514,20-18-97,20 19 448,0 1 609,0-2 352,19 21 513,-19-20 865,39 20-33,-19 20-288,1 1-191,17-2-418,-17 1-127,18 0-225,-19-1-416,-20 2-64,-1-1-640,1 19-1410,0-19-2531</inkml:trace>
  <inkml:trace contextRef="#ctx0" brushRef="#br0" timeOffset="30678.7547">17468 3059 8231,'-20'-19'1762,"20"-1"-2114,-19 0 1120,19 0-479,-20 20-321,0-20-32,-1 20 32,-17-20 64,18 20 416,-21 20-128,21-20 33,-19 20 127,19 20-256,-20-20-160,40 19-64,0-19 32,0 1 0,20-2 225,0-19-1,20 0 64,-21 0 97,21 0-129,1-19-96,-3-22-96,3 21 0,-21 1 64,-1-21-32,-19 0-31,0 1-1,0-1 0,-19-21-160,-1 23-128,0-23-129,-1 22 129,1 0 320,2 18-128,18 21-32,-20 0-64,-1 0 32,1 40 128,0-20 32,20 40 32,0-20 0,20 19-32,0-19 1,1 0-65,17 19 64,3-19-160,-21-1-129,19 1-31,1-19-160,-20-2-609,0 1-737,-1-1-1152,1-19-5318</inkml:trace>
  <inkml:trace contextRef="#ctx0" brushRef="#br0" timeOffset="31189.7839">16793 3378 128,'0'0'32,"0"0"-64,0 0 832,0 0 450,0 0-65,0 0 32,0 0 256,0 0-95,0 0-129,0 0-320,0 0-1,0 0-223,0 0-224,0 0 191,0 0 65,20 0 0,-20 20 31,19-20-63,21 0-225,21 0-255,-2 0-129,40 0-32,-20 0 0,40 0-32,-19 0-32,-1 0-64,20 0-128,-20 0-449,1 0-480,-21 0 32,-19 0-256,-21 0-673,1 0-160,-20 0-1666</inkml:trace>
  <inkml:trace contextRef="#ctx0" brushRef="#br0" timeOffset="31761.8165">17051 3795 11370,'-59'0'-416,"39"0"768,-1 20 705,21-20-704,-18 20-225,-2-1-64,0 21 64,20-20 32,0 20-64,0 0-160,0-21 64,20 22-32,-20-22-64,20-19 128,-2 20 224,23-20 129,-21-20-33,0 20-128,-1-40-160,1 20-160,0-39-32,0 19-224,-20 1-97,0-21 1,0 0-449,-20 1-224,20 18 961,-20-18 416,0 40 513,1-2 160,-1 21-449,20 0-160,-20 0-192,20 21 257,-20-2 319,20 21-95,0 0-96,20 19-1,-20-19-224,20 0-64,19-1 1,1 1-65,-20 0-96,19 0-32,-19-20-320,0-1-161,0 1-416,0 1-832,-1-21-1282,-19 0-1313</inkml:trace>
  <inkml:trace contextRef="#ctx0" brushRef="#br0" timeOffset="32307.8479">17468 3775 4772,'0'-20'4100,"0"20"-4516,0-20 1793,0 20 513,0-20-1122,-20 20-319,20 0-257,-19 0-160,19 0 0,-20 0 64,0 20 96,20 20 97,-21-20 63,21 20-32,0 0-64,0-1 1,21 1-65,-1-20-128,19 0-96,1-1-96,0 1-96,-1-20-97,1 0 161,-1-20 32,-19 20 128,20-19-64,-19-21 0,-21 20-64,0-20 64,0 0-64,-21 1-97,1-1-127,-20 20-160,1-20 415,-21 21 226,21 19 191,-1 0 160,1 0-191,-1 0-65,19 39-64,21-19 192,0 0 65,0 0 31,21 20 1,19-21-161,-1 2-192,1-2-224,-1 1-225,1-20-832,0 20-2690</inkml:trace>
  <inkml:trace contextRef="#ctx0" brushRef="#br0" timeOffset="32497.8587">17945 3934 15983,'19'40'224,"-19"-20"448,0-1 962,0 22-1186,0-22-512,0 1-640,0 19-577,0-18-1666,0-21-5701</inkml:trace>
  <inkml:trace contextRef="#ctx0" brushRef="#br0" timeOffset="33202.899">18559 3178 11723,'0'0'256,"0"0"384,0 0 1282,40 21-961,1-21-673,-2 0-159,21 20 63,-1-20 0,1 0-96,-21 0-160,1 0-320,-19 0-257,-3 0-704,2 0-1250,-20 0 257,-20 0 544,2 0 161,-23 0 1280,21 20 353,-19 0 801,19-1 993,0 1-705,0 20-288,20 0-33,0-20-95,0 19-224,20 1-129,0 0 0,0-21-96,-1 1-128,1 20-64,-20-20 65,0-20 479,-20 20 609,1-20-224,-21 19-512,0-19-225,1 21-160,-21-21-32,21 0-128,-2 0-96,21 20-673,0-20-1538,20 0-2017</inkml:trace>
  <inkml:trace contextRef="#ctx0" brushRef="#br0" timeOffset="33656.9249">19354 3239 6790,'19'-20'-224,"-19"0"704,20 20 1794,-20 0-992,0-21-257,0 21-193,0 21 193,0-1-128,0 0-352,-20 19-97,20 1-32,-19 20-223,-1-1 95,0 1-128,20-1-32,0-19-128,0 19 32,0-18-64,20-2-480,0-19-1154,19 0-928,-19 0-1794</inkml:trace>
  <inkml:trace contextRef="#ctx0" brushRef="#br0" timeOffset="34118.9515">19771 3437 11787,'19'-39'2018,"-19"19"-3172,0 0 1859,-19 20-577,-1 0-480,0 20 160,0 0 160,0 19 64,1 1 32,19 19 96,0-18-32,0 18-128,39-19-96,-19-1-96,20-19 96,-1 20-32,2-40 96,17 20 32,-17-20 96,-2 0 64,1-20 128,0 0 96,-21-20-191,-19 21 31,0-22-96,0 2-448,-19-21-449,-1 21 160,-20-1 353,1 0 160,-22 20 320,3 1 289,17 19-65,-18 0-31,19 19-33,20 1-96,20 20 193,0-20 95,0 19-95,40-19-1,0 20-224,-1-20-224,22 0-128,-2-1-224,20 2-449,-19-21-1793,-21 0-3908</inkml:trace>
  <inkml:trace contextRef="#ctx0" brushRef="#br0" timeOffset="34357.9649">20387 3676 11979,'0'39'1729,"0"-19"-1600,0 0 1440,0 0-224,0 20-1088,0-20-161,0-1-64,0 2-353,0-2-768,19 1-1057,1 0-2498</inkml:trace>
  <inkml:trace contextRef="#ctx0" brushRef="#br0" timeOffset="34702.9849">20466 3199 11787,'39'0'-64,"-19"20"1793,20 20-127,-1-21-353,1 21-256,1 20-192,18-21-33,-1 21 1,-17-20-449,-1 20-256,-1-21 1,-19 21-65,0-21 0,-20 21-33,-20-20-191,-20-1-256,1 21-481,-1-20-1377,1 0-3940</inkml:trace>
  <inkml:trace contextRef="#ctx0" brushRef="#br1" timeOffset="41887.3955">16634 2583 1153,'0'0'608,"0"0"994,0 0 287,20 0-351,-20 0-481,0 0-224,20 0-97,0 0-95,-20 0-128,20 0-161,-1 0-64,-19 0-64,20 0 1,-20 0-33,0 0-96,0 0-96,0 0 0,0 0 0,0 0 0,0 0 160,0 0-64,0 0 0,0 0 32,0 0 129,0 0-1,0 0 64,0 0 0,0 0 1,0 0 95,0 0-192,0 0 0,20 0-127,-20 0-1,0 0-64,0-20 32,0 20-64,20 0-32,0 0 64,-1 0-32,21 0-32,1 0 0,-3 0 32,23 0-32,-2 0 32,1-20-32,19 20 0,-20 20-32,20-20 32,2 0 32,-22 0 0,40 20 32,-20-20 0,0 0-32,22 19 0,-22-19-32,0 20 32,0-20 0,-18 21 0,-2-21 32,-19 0 0,-1 19-64,-19-19 64,0 0-32,-20 0 32,0 0 32,0 0-224,0 0-705,-20 0-1089,0 0-2146</inkml:trace>
  <inkml:trace contextRef="#ctx0" brushRef="#br1" timeOffset="42378.4235">16733 2622 512,'0'-20'416,"0"20"1698,0 0 193,0 0-674,0 0-320,0 0 97,0 0-161,0 0-544,0 0-129,0 20 129,0 1-353,0-2-256,0 21-32,-19-21-64,19 22-64,0-21-128,0 18-705,19-17-1377,1-1-1506</inkml:trace>
  <inkml:trace contextRef="#ctx0" brushRef="#br1" timeOffset="42775.4466">18144 2662 672,'18'0'9801,"-18"20"-9993,0-20 1538,0 20 127,0-1-961,20 2-383,-20-1-65,0 19 288,0-20-224,21 2-128,-21-1 0,0 0-96,0 0-256,0-20-1186,0 20-1505,0-20-4132</inkml:trace>
  <inkml:trace contextRef="#ctx0" brushRef="#br1" timeOffset="43236.4729">17666 2543 4804,'-20'0'1409,"20"0"321,0 20 544,0-20-288,0 0-384,0-20-738,20 20-159,20-20-257,-1 0-191,42 0-161,18-19 32,0-1 192,21-19 129,-3 19-1,3 0 225,-1 0-417,-20 0 0,-19 21-192,-20-1-192,-21 0-801,-19 0-640,-20 20-2980</inkml:trace>
  <inkml:trace contextRef="#ctx0" brushRef="#br1" timeOffset="45601.6082">19513 1271 8391,'-21'-19'673,"3"-1"-449,18 0 801,0 0-32,0 0-640,18 0-161,3 20 480,19-20 578,-1 20-450,21 0-415,-1 0-289,1 0-96,-21 40-32,2 0-32,-3 0-257,3 19-31,-41 1 192,0 20 224,0-21-64,0 1 128,-41-21 64,23 1 64,-23-20-31,21-20-65,-19 20 0,-1-20-32,20-20-128,0 0 64,1 0-128,-1-20 96,20 21-64,0-1-96,0-1 64,39 2 64,-19 19 64,20-20-64,-1 20 0,1 0-64,19 20-224,-18-1-705,-1-19-769,-1 21-224,-19-1 225,0-1-930,0 1-2946</inkml:trace>
  <inkml:trace contextRef="#ctx0" brushRef="#br1" timeOffset="45920.6262">19235 1887 12908,'-40'21'-385,"40"-21"898,20 0 416,-20 0-257,40 0-511,-1 0-129,40 0 192,2-21 256,-2 21-352,40 0 32,0 0 65,-1-19-1,2 19-32,-21 0-384,-20 0-449,2 0-159,-43 0-2179,3 0-2274</inkml:trace>
  <inkml:trace contextRef="#ctx0" brushRef="#br1" timeOffset="46374.6523">19413 2126 12908,'0'0'-865,"0"0"865,21 0 1089,-1 20-833,0 0-160,19-1-64,-19 1 96,0 20-96,19 1 0,-19-3-64,-20 23-64,0-22 64,0-19 64,-20 19 193,-19-19 415,-1-20-31,19 0-129,-17 0-192,-3 0-127,21-20-97,0 1-192,20-1 31,0-20-127,0 40-128,40-19 160,-19-2 64,37 21 96,-17 0 64,-1 0-64,19 21 32,-19-21-32,-21 19-737,21-19-1249,-20 20-1730</inkml:trace>
  <inkml:trace contextRef="#ctx0" brushRef="#br1" timeOffset="46892.682">20009 2265 11947,'0'-40'2114,"0"40"-2787,-20-20 1570,1 20-769,-1 0-416,0 0-193,-1 20 1,1 0 320,2 21 64,18-22-32,0 21 160,18 0 64,2-21-32,1 21 64,19-20-96,-1-1 64,1 1 0,-1 0 128,1-20 1,0 0 63,-1 0-96,-19-20-32,0 0-32,1 1-32,-21-21-96,0 20-160,-21-20-192,1 0-481,-20 21-160,1-21 737,-1 20 288,-19 0 128,-1 20 321,1 0 95,18 0-160,23 20-255,-2 0 127,20-20 32,20 40-32,-2-21 1,23 2-1,-1-21-96,-1 19-128,1 2-128,19-21-224,-19 19-128,-1-19-1026,-19 0-1601,0 0-1633</inkml:trace>
  <inkml:trace contextRef="#ctx0" brushRef="#br1" timeOffset="47730.7288">20466 2523 11755,'20'0'896,"-20"20"-607,0-20 2113,0 20-1121,0 0-992,0-1-225,0-19-128,0 20-545,19 1-993,-19-2-1793,0-19-1986</inkml:trace>
  <inkml:trace contextRef="#ctx0" brushRef="#br1" timeOffset="47889.7388">20505 2364 14285,'20'0'-5317,"-20"-19"4228,0 19 1121</inkml:trace>
  <inkml:trace contextRef="#ctx0" brushRef="#br1" timeOffset="48450.7708">20466 2404 1825,'0'-19'-96,"0"19"1313,0 0-800,0 0-97,20 0 865,-20 0 417,0 0-97,0 0-608,0 0 0,0 0 384,0 19-32,0-19 0,0 20-256,0 0-96,0 0-224,19-1-129,-19 1-320,0 20-127,20-20-65,-20 0 0,0-1 0,20 1-32,-20 1-96,0-2-193,0 1-415,0 0-417,0-20-1538,0 0-4996</inkml:trace>
  <inkml:trace contextRef="#ctx0" brushRef="#br1" timeOffset="56727.2445">20545 1529 2562,'0'0'1666,"0"0"640,0 0-801,0 0-672,0 0-417,0 0 1,0 0 63,0 0-128,0 0-191,0 0-97,0 0 96,0 0 64,0 0 160,0 0 289,0 0-32,20 0-129,-20 0-192,20 0-127,-1 0-1,21-19-160,-20-1 0,19 20 0,22-20 0,-23 1-32,23-2 0,-22 21 0,21-20 0,-21 20-96,1 0-321,-20 0-896,1-19-993,-21 19-1409</inkml:trace>
  <inkml:trace contextRef="#ctx0" brushRef="#br1" timeOffset="57131.2675">20664 1311 4868,'21'0'3299,"-21"-20"-3299,18 20 1602,-18 0-545,0 0-833,0-20-769,0 20 33,-18 20 480,-3 0 32,-19 0 0,20 20 0,-19-1 0,19 2 0,-20-2 0,40 0 0,-19-18 0,19 18 128,0-19 320,19 0 161,1 0 32,0 0-65,20 0-320,-21-1-352,21-19-1153,1 20-1634,-3 0-5156</inkml:trace>
  <inkml:trace contextRef="#ctx0" brushRef="#br1" timeOffset="58328.3362">16158 2503 3331,'-21'0'640,"21"0"-480,0 0 513,0 0 192,0 0-385,0 0-384,0 0 385,0 0 416,0 0-32,0 0 63,0 0 129,0 0-256,0 0 32,21 20-224,-21-20-65,20 20-96,0-20 1,0 20 31,-1 0-95,1-1-161,20 22-128,-20-22 0,-1 21-64,1-21-64,0 2 128,0-1-96,1 0-96,-3-20-224,-18 19-257,20-19-384,-20 0-1089,0 0-864,0 0-3877</inkml:trace>
  <inkml:trace contextRef="#ctx0" brushRef="#br1" timeOffset="58682.3564">16297 2762 3171,'0'0'544,"0"0"769,20 20 225,-20-20-225,19 0-608,-19 19-129,20 0 353,-20 2-64,20-21-128,-20 20-129,20-20 97,-20 0-97,21 20-31,-21-20-129,0 0 1,0 0-33,18 0-128,-18-20-159,20 0-1,-20 20-96,0-21-64,20 2-321,-20 0-287,0-21-1346,0 19-3748</inkml:trace>
  <inkml:trace contextRef="#ctx0" brushRef="#br1" timeOffset="86478.9457">16773 4431 640,'0'0'481,"0"0"608,0 0 160,0 0-641,0 0-544,0 0-96,0 0 64,0 0 0,0 0-64,0 0 64,0 0 257,0 0 255,0 0-31,0 0 223,0 0 418,0 0-97,0 0-161,0 0-31,0 0-256,0 0-257,-20 0-128,20 0 65,0 0 31,0 0-32,0 0 32,0 0 1,0 0-161,20 0 96,-20 0 0,0 0-95,20 0 31,-20 0 64,20 0-96,-1 0-64,1 0 96,21 0-31,-21 0-1,18 0-64,3 0 0,18 0-64,-19-20 0,0 20 64,-1 0-96,21 0 0,-21 0 0,2 0 0,-3 0-32,3 0 32,-1 0-64,-1 0 128,1 0-64,19 0 32,-19 0 0,-1 20-32,21-20-32,-21 0 64,2 0-32,19 0 0,-1 0 32,0 0 0,21 0-32,-21 0 0,20 0 32,0 0-64,-18 0 32,-2 0-96,20 0 96,2 0 0,-2 0 0,0 0 0,20 0 0,0 0 32,0 0 0,21 0 0,-1 20 0,-20-20-64,21 0 128,-1 0-96,-1 0 0,21 0 32,1 20 0,-2-20 0,-19 0 64,21 0 33,-21 19 191,-1-19-32,-19 20-256,-18-20-96,-22 0 0,0 20-96,-19-20-321,0 0-159,-1 0-65,-19 0-384,0 20-1089,-20-20-3267</inkml:trace>
  <inkml:trace contextRef="#ctx0" brushRef="#br1" timeOffset="92142.2701">9071 3099 672,'0'0'2146,"0"0"-96,0 0-352,0-20-161,0 20-63,0 0-129,-20 0-384,20 0-160,-20 0-97,0 0-416,1 0-256,-1 0-32,0 0-32,20 20-128,-20 1 32,20-2 32,-21-19 32,21 20 0,21-1 96,-1 2 0,-20-1 64,20 0-32,0-20 32,-1 0 32,1 0 33,0 0 159,0 0-32,-20 0 96,20-20 1,-20 0-97,0-1-128,0 2-64,0-1-64,-20 1-160,0-2-64,0 21 0,0 0-32,-19 0-1,19 21 97,0-2-32,-1 1 128,21-1-32,0 2 0,0-21 32,21 20 160,-1 0-32,0-20 64,0 0 1,-1 0 31,1 0-32,-20 0 96,20-20 0,-20 20 33,0 0-65,0-20-128,-20 20-224,0 0-64,1-21 31,-1 21-63,20 21 64,-20-21 32,20 0 0,-20 20-64,20-20-65,0 0 97,20 0 32,-20 20 96,20-20 0,-20 0 32,0 0 0,0 0 0,0 0 64,0 0-32,0 0-64,0 0-480,0 0-417,0 0-481,0 0-319,0 0-2819</inkml:trace>
  <inkml:trace contextRef="#ctx0" brushRef="#br1" timeOffset="94320.3947">9825 2166 544,'0'0'609,"0"0"832,0-20 577,0 20-865,0 20-320,0-20 128,0 0 128,0 0-192,0 0-289,0 0-127,0 0 127,0 0-63,0 0-129,0 0-224,0 19-64,0-19-96,0 0-32,-19 0 64,19 0-64,0 0 0,0 20-32,0-20-32,-20 20-64,20 0-64,-20 0 32,20 1-32,0-21-32,-21 19 95,21 0 33,-20-19-160,20 21 128,0-21 96,-18 19 0,18-19-160,-20 21 128,20-21 32,-21 19 32,1 1 0,20-20 0,-20 20 32,20 0 0,-19-20-32,-1 19 0,20 1 0,-20 0 0,20-20-32,-20 20 0,20-20 32,0 20 32,-20 0 32,20-20 128,-19 19 64,19-19-64,-20 20-64,20 1-31,-20-21-33,20 19-64,-20 1 0,20 0 0,-20-20 32,20 19-32,-21 2 32,21-1-32,-18 0 96,18-1-160,-20-19 32,20 19 32,-20 2-32,20-21 32,0 20-64,-21-20 32,21 20 32,0-20-193,-20 20-95,20-20 160,-18 20 64,18-1 64,-21-19 0,1 20 0,20 0 0,-20 0 0,0 0 0,20 0-32,-19-1 64,19-19-64,0 20 32,-20 0-32,20-20 96,0 21-64,-20-21 0,20 19 64,0-19-32,-20 20 0,20-1 0,-20-19 0,20 0-32,-19 21 0,19-21 0,0 20 0,0-20 0,-20 0 0,20 0-32,0 20-64,-20-20-160,20 20-65,0-20-63,0 0 256,0 0 64,-20 19 128,20-19-32,0 0-32,0 0 32,0 20-64,-20-20 32,20 0 0,0 0-32,0 0-32,0 0-64,0 0-257,0 0 65,0 0 96,0 0 160,0 20-64,0-20-289,0 0-1440,0 0-4325</inkml:trace>
  <inkml:trace contextRef="#ctx0" brushRef="#br1" timeOffset="96961.5457">9825 2185 1921,'0'0'1057,"0"0"641,0 0-129,0 0-768,0 0-320,0 0 351,-19 20-287,19-20-481,-20 0 0,20 20 0,0-20 0,-20 20-96,-1 0 160,21 1 32,-20-2-31,2 0-65,-2 2 32,20-2-32,-21 2-32,1-2 0,0 1-32,1 0 32,-1 0-32,0-1 0,0 21 64,0-20-128,1 0 160,-1 19-64,20-19 192,-20 1-32,0-2-128,20 1 65,-20 0 31,-1-1 32,21 2-128,-18-1 0,18-20 0,-20 20 64,20-1 32,-20 0-96,-1 2-32,1-21-32,20 20 64,-18 0-31,-3 0 63,21 0-32,-20-20 0,0 19 32,20 1-32,-20 0-32,20-20 0,-19 20 0,19 0 0,-20-20-32,20 20 64,-20-1 32,20-19 0,-20 20-64,20-20-32,-20 20 0,20-20-32,-19 21 64,-1-21-32,20 19 0,0 1 0,-20-20 0,20 19-32,-20-19-64,20 0 96,0 21 0,-20-21 0,20 20 0,0-20 0,-19 20 64,19-20-64,0 20-64,-20-20-64,20 0 0,0 19-64,-20-19-32,20 0 127,0 0 1,0 20 96,-20-20 0,20 0 32,0 0-32,0 20-32,-21-20 32,21 0 32,0 20-64,0-20 0,-18 0-64,18 0 160,0 20-64,0-20-64,0 0 128,0 0 0,-20 20 0,20-20 32,0 0 193,0 0-97,-21 20-64,21-20-32,0 19-96,0-19 0,0 0 0,-20 0 0,20 0 64,0 20 0,0-20-32,0 0 0,-20 20-32,20-20-32,0 20 0,-18-20 32,18 20-64,0 0 96,-21-1 0,21-19-32,-20 20 0,20-20 32,0 21-32,-20-21 0,20 19-64,0-19 32,-20 20-32,20 0 32,-19-20 32,19 19-32,0-19 0,-20 21-32,20-21-192,0 20 64,-20-1 95,20-19 97,-20 20-32,20-20 32,-20 20 0,20 0 32,-20-20-64,20 20 0,0-20 32,-19 20 0,19-20 0,0 20 0,-20-20 0,20 19 0,0-19 32,-20 21-32,20-21-32,-21 19 0,21 1 0,0-20 0,-20 20-96,20 0 32,0-20-32,-18 20 0,18-20-128,-20 20 63,20-1 97,-21-19 32,21 20 128,-20-20-32,20 21 64,-20-21-96,20 19 33,0-19-66,0 0 33,-19 20 33,19-20-33,0 20-33,-20-20 33,20 0 33,-20 19-66,20 2 98,-20-21 63,0 19 128,20 1-32,-19-20-32,-1 20-128,20-20 0,-20 20-32,0 0 129,20-20-33,-20 20-64,20-20 32,-19 19-32,19 2-64,-20-21 0,20 19 0,-20-19-32,20 21 32,0-21 0,0 19 0,-20-19 0,20 0 32,0 20 0,-21-20-32,21 20 192,0-20 0,0 20-128,-18-20 0,18 0-32,0 20 1,-20-20-33,20 20-33,-20-20 1,20 19 0,0-19 32,-21 20 32,21-20-64,0 20 64,-20 0-32,20-20 0,-18 20-96,18-20 64,-21 20-32,21-20 64,-20 19 0,20-19-32,0 21 32,-20-21 0,20 19-32,0 1 64,-20-20 0,20 20-32,0-20 0,-19 19 32,19-19-32,0 21 32,-20-21-32,20 20 0,-20-20 32,20 19-32,-20-19 0,20 21-32,0-21-32,-20 19 96,20-19-64,0 0 32,-20 21 32,20-21-32,0 0 64,-19 20-32,19-20-64,0 0-192,0 19-96,0-19-513,0 0-640,0 0-1346</inkml:trace>
  <inkml:trace contextRef="#ctx0" brushRef="#br1" timeOffset="97904.5997">9707 2345 1089,'0'0'1601,"0"0"-544,18 0-737,-18 0 161,0 0 768,0 0-480,0 0-225,20 0-31,-20-21 255,21 21-95,-21-19-160,20 0-129,-20-2 160,20-19-127,-1 20 31,21-19 257,-20-1 0,19 0 191,1 1-95,0 19-96,-21-20-289,21 20-384,-20 20-128,-20-20-320,21 20-994,-21 0-1696,0 0-2179</inkml:trace>
  <inkml:trace contextRef="#ctx0" brushRef="#br1" timeOffset="99081.6671">9011 3120 6502,'-19'0'-353,"-1"0"-31,0 0 384,0 19 192,-1 1-192,3-1-32,18 2 224,0-1 417,0 0-385,18 0-416,3-1-32,-1 1 224,20-20 0,-1 0 32,-19 0 256,20-20 32,-21 20-31,1-19 287,0-1 481,-20 0 64,0 0-288,0-1-256,-20 2-545,-19-1-257,-1 1 1,0-2 96,1 1 192,-1 20 96,19 0-32,3 0-320,-2 0 0,-1 0-64,21 20-225,0-20 161,0 21 320,21-2 160,-1 1 96,-2-1-320,3 2 32,-1-1-64,20-20-32,-21 20 64,1-20 64,0 0 320,-20 0 289,20-20 320,-20 20-96,0-20-289,0-1-224,0 2-224,0-1-31,-20-20-33,0 20-32,0 0-65,1 1-127,-1-1 128,0 20-192,-21 20 0,23-1 32,-2 1-65,20 0 97,0 20 160,0-20 32,20 20 96,-2-20-128,3 0-192,19 0-321,-1-1 193,-19-19 320,0 0 224,0 0 129,0 0 63,-20-19-160,0-1-64,0 0-64,-20 0-128,20 20 32,-40-21 0,20-18 0,-19 39-96,-1-19 32,19-2 32,-17 21 64,17 0-64,21 21 32,0-2 96,0 1 64,0-1 129,21-19 95,-1 21 32,-2-1-352,23-20-128,-21 0 0,0 0 32,-1 0 96,1 0-288,-20 0-128,0 0-1122,0 0-3971</inkml:trace>
  <inkml:trace contextRef="#ctx0" brushRef="#br1" timeOffset="103262.9059">7919 4729 3235,'0'0'-64,"0"0"320,-20 0 1153,20 20-640,0-20-705,0 0-32,0 0 288,0 0 353,0 0 416,0 0-160,0 0-385,0 0 129,0 0-65,0 0-191,0 0-1,0 0-320,-19 19-96,19-19 32,-20 21 32,0-2 65,0 2 31,0 18 96,0-19-160,-19 20 128,19-20-32,0 19-224,-19-19-32,19 20 64,20-20 0,-21-20 0,1 20-384,20 0-1410,-20-20-1633</inkml:trace>
  <inkml:trace contextRef="#ctx0" brushRef="#br2" timeOffset="110029.2931">16714 2543 7655,'0'-20'256,"0"0"897,-20 20 385,20 0-834,0 0-576,0 0-96,0 0-128,0 0 192,0 0 321,0 20-1,20-20 97,-20 20 63,0 0-31,0 0-33,0-1 33,0 22-193,0-2-160,0 0-96,0 22-32,0-23 64,0 23-31,0-2 287,0 1-192,0 19 0,0-19-96,0 0 33,0 19-33,0 1-32,-20-1 32,20 20 32,0-19-32,0 0 64,0-21 128,-20 21-63,20-21-65,0 1 0,0-1 0,-20-18 32,20 18-64,0 0-64,0-19-96,-20 20 193,20-1-129,0-19-32,0-20 0,0 20-32,20-20 32,-20 0 32,0-20-64,0 0 64,0 0-32,0 19 64,0-19-64,0 0 32,0 0 0,0 0 0,0 0-32,0 0 0,0 20 0,0-20-96,0 0 160,0 0 96,20 0-32,-20 0 32,0 0-32,20 0-96,-20 0-32,20 0 64,-20 20-128,0-20 96,19 0-32,1 0 32,0 0 128,0 0-127,0 0 31,-1 0 64,1 0-192,0 0 128,1 0-64,-1-20 32,0 20 0,-2 0-64,23 0 96,-21-20-64,0 20-32,-1 0 0,1 0 160,0 0-192,0-19-32,19 19 96,-19 0 0,20 0-32,-1 0 0,1-20 32,1 20-161,-3 0 129,23-20-96,-2 20 128,-19 0 96,19 0-160,20 0 96,-18 0-32,-2 0 32,1 20-32,19-20 64,-20 20-128,20-20 64,2 0 0,18 19 0,-20-19 32,0 20-64,0-20 129,0 20-162,22-20 130,-22 20-98,0-20 1,0 20 97,0-20-98,20 20 98,-18-20-194,-2 19 129,0-19-128,0 21 0,20-21-32,-18 19 32,18-19-32,-20 0 64,0 0-32,21 0 160,-1 20-32,-20-20 0,20 0 32,-18 0-32,-2 0 32,-20 0-128,20 0 128,-19 0-32,19 20 0,-20-20-32,2 0 0,-2 0-129,20 0 33,-19 0 32,-1 0 32,2 0 32,-3 0 96,-17 0-128,-2 0 192,21 0-32,-40 0-64,19 0 0,-19 0 32,0 0 0,0 0-96,-20 0 32,19 0-64,-19 0 64,0 0 0,0 0 0,0 0-96,0 0 128,0 0 32,0 0-64,20 0-64,-20 0 96,0 0 64,0 0 65,0 0-33,0 0 96,0-20-128,0 0 0,0 1-32,0-21 128,20 0-96,-20 0-64,0-19 33,0-1-65,0-19-97,-20 19 129,20-39 33,0 19-65,0 1 0,0-21-65,0 1-63,0 0-128,0 19 192,0-19-32,0-1-32,0 21-32,0 0 192,0 19-32,0 0 0,0 0-32,0 1-64,0-1-129,0 21 225,0-1-160,0 0 128,0 0-32,0 21 96,0-1 32,0 0-64,0 20 64,-20-21-32,20 21 96,0-19-256,0 19 128,-19-20 32,19 20-32,0 0 0,0 0-32,-20-20 32,0 20-32,0 0 0,0 0-64,-19 0 64,19 0 0,-20 0 128,1 0-256,-22 0 224,2 0-64,-1 0-64,-19-19 64,0 19 64,0 0-96,0 0 0,-2-21-32,-18 21 64,20 0-64,-20 0 32,19 0-96,-19-20 160,20 20-96,-20 0 32,0-19 128,18 19-224,-18 0 160,20 0-32,0 0-64,-20 0 96,-1 0-32,21 0-32,-20 0 160,-20 0-224,19 0 128,-19 0-96,20 0 160,-21 19-32,21-19 128,0 0 32,-20 20-224,-1-20 64,21 21-32,-19-21 32,19 19-192,-2-19 96,2 20 32,0-20 32,20 0 0,20 0 0,-20 0-32,18-20 96,22 20-64,-21 0-32,21 0 32,-1-19 0,20 38-288,-19-19-160,-1 20-225,20-20-128,-1 20 161,3-1 256,-2 2 255,0-21-95,20 20-480,0 0-610,0-1-2337</inkml:trace>
  <inkml:trace contextRef="#ctx0" brushRef="#br1" timeOffset="116599.6691">9646 2483 960,'0'-19'1922,"0"19"160,0 0-96,0 0-128,0 0-321,0 0-223,0 0-65,0 0-384,0 0-449,0 0-416,0 0-224,0 0 64,0 0 31,0 19-31,0 1-416,0 0-257,0 0-448,0 20-257,-20-21-384,20 22-1216</inkml:trace>
  <inkml:trace contextRef="#ctx0" brushRef="#br1" timeOffset="116728.6765">9607 2820 128,'19'21'416,"-19"-21"97,0 20 383,0-20-287,0 20-545,0-20-1185</inkml:trace>
  <inkml:trace contextRef="#ctx0" brushRef="#br1" timeOffset="116851.6834">9547 3159 2754,'20'40'96</inkml:trace>
  <inkml:trace contextRef="#ctx0" brushRef="#br1" timeOffset="117045.6946">9587 3338 1409,'0'0'1633,"0"20"-2465,-20-20 832,20 0-321</inkml:trace>
  <inkml:trace contextRef="#ctx0" brushRef="#br1" timeOffset="117176.702">9587 3517 3427,'0'19'224,"0"1"192,0 1-320,0-21-1537</inkml:trace>
  <inkml:trace contextRef="#ctx0" brushRef="#br1" timeOffset="117319.7101">9587 3715 8359,'0'40'289,"0"-40"-834,0 20 513,0-20 32,0 0-1345,0 20-3203</inkml:trace>
  <inkml:trace contextRef="#ctx0" brushRef="#br1" timeOffset="117493.7201">9607 3875 96,'19'19'1217,"-19"1"-481,0-20-31,0 20-673,0-20-288,0 20-481,0 0-640,0-20 1025,0 20 352,0-20-32</inkml:trace>
  <inkml:trace contextRef="#ctx0" brushRef="#br1" timeOffset="117630.7281">9646 4013 256,'0'0'1761,"0"20"642,0-20-898,0 21-800,0-21-193,20 19-95,-20-19-97,0 20-224,0-20-192,21 0-641,-21 0-448,0 0-384,0 0-321,0 0-607</inkml:trace>
  <inkml:trace contextRef="#ctx0" brushRef="#br1" timeOffset="117763.7357">9646 4172 1345,'0'20'1922,"0"-20"-321,0 0-672,20 0-673,-20 0-288,0 0-1025,0 20-2658</inkml:trace>
  <inkml:trace contextRef="#ctx0" brushRef="#br1" timeOffset="117894.7431">9646 4272 7302,'20'19'129,"-20"2"511,0-21 769,21 0-896,-21 0-897,20 19-1378,-20-19-2434</inkml:trace>
  <inkml:trace contextRef="#ctx0" brushRef="#br1" timeOffset="118030.7508">9687 4312 4804,'0'19'3972,"0"-19"-3940,0 0 32,0 21-64,20-21-513,-20 0-2113</inkml:trace>
  <inkml:trace contextRef="#ctx0" brushRef="#br1" timeOffset="118156.7581">9666 4411 6502,'0'0'3331,"0"0"-3171,0 0 1025,0 0-672,0 0-1634,0 0-2979</inkml:trace>
  <inkml:trace contextRef="#ctx0" brushRef="#br1" timeOffset="118712.7899">8237 4451 8648,'0'0'865,"0"0"704,0 0 737,0 0-1025,0 0-1249,0 0-96,20 0-128,0 0-673,19 0-1056,-19 0-482,0 0-1248</inkml:trace>
  <inkml:trace contextRef="#ctx0" brushRef="#br1" timeOffset="118906.801">8594 4471 9064,'40'0'769,"-40"0"-193,20 0 97,0 0-481,0 0-160,-20 0-192,19 0-416,-19 0-129,20 0 192,-20 0-480,20 0-640,0 0-833,-20 0-641</inkml:trace>
  <inkml:trace contextRef="#ctx0" brushRef="#br1" timeOffset="119031.8081">8893 4451 960,'18'0'1089,"3"20"-512,-1-20-481,-20 0-64,20 0-1217</inkml:trace>
  <inkml:trace contextRef="#ctx0" brushRef="#br1" timeOffset="119230.8196">9389 4411 8199,'18'0'128,"-18"-20"-704,21 20 256,-21 0-769,0 0-4325</inkml:trace>
  <inkml:trace contextRef="#ctx0" brushRef="#br1" timeOffset="119363.8271">9607 4411 6277,'19'0'-576,"-19"0"-4837</inkml:trace>
  <inkml:trace contextRef="#ctx0" brushRef="#br1" timeOffset="120717.9045">8952 4530 12363,'0'0'673,"0"0"-769,0 0 640,0 0 225,0 0-577,0 0-352,20 0-1121,-20 0-2178,20 0-6085</inkml:trace>
  <inkml:trace contextRef="#ctx0" brushRef="#br1" timeOffset="120860.9119">9209 4530 10986,'40'0'96,"-40"0"-224,20 0 64,-20 0-1089,21-20-2691</inkml:trace>
  <inkml:trace contextRef="#ctx0" brushRef="#br1" timeOffset="120983.9198">9448 4530 14189,'20'0'-1634,"-20"0"-1344,0 20-3813</inkml:trace>
  <inkml:trace contextRef="#ctx0" brushRef="#br1" timeOffset="127418.2878">19037 4808 1057,'-21'0'2594,"21"0"-352,-20 0-224,0 0-96,20-19 96,-18 19-289,18 0-319,-21 0-225,21 0-224,0 0-257,-20 0-319,20 0-225,0 0-160,20 19 0,1-19 96,-3 21-96,2-1 128,21-1-32,-3 1-64,23 0 64,-22-20-96,1 20 32,19 0 64,-19-20-224,0 0 256,-1 20-608,-19-20 864,1 0-704,-1 0 608,-20 0-544,0 0 192,-20 0 32,-1 0 0,1 19 0,0-19-160,-19 20 416,-1 0-288,1-20 160,-1 20-96,-19 0-64,19 0 32,-1-20 96,3 20-128,17-1-128,1-19-289,0 0-512,20 21-704,0-21-513,0 0-129,0 19-575,0-19-4005</inkml:trace>
  <inkml:trace contextRef="#ctx0" brushRef="#br1" timeOffset="127693.3035">19513 5147 8488,'0'0'1089,"0"0"-865,-21 0 2242,3 19-1441,-2-19-512,-21 20 63,-18 1-95,19-2-161,-19 21-160,-1-21-96,21 2-96,-1-1-320,20-20-929,20 19-1730,0-19-1506</inkml:trace>
  <inkml:trace contextRef="#ctx0" brushRef="#br1" timeOffset="128118.3279">19830 5126 10057,'21'-19'-769,"-21"19"961,0 0 289,-21 0-513,1 19-64,0-19 352,1 40 449,-1-20 192,0 20-289,0-20-320,20 19-159,0 2-65,20-2 64,0-20 0,19 2 160,22-1 353,-23-20 95,23 0-95,-2-20 128,1-1-161,-21 2-63,-19-20-97,0-2 33,-20 22-97,0-21 0,-40 0-255,1 1-129,-1 18 0,-19 2-193,-2-1-95,23 0-929,-23 20-1121,22 0-4036</inkml:trace>
  <inkml:trace contextRef="#ctx0" brushRef="#br0" timeOffset="132994.6068">12266 5783 5252,'20'-21'897,"-20"1"0,0 20 673,0-19-225,21-1 64,-21 20-352,-21-19-320,21 19-32,0-21-193,-20 21-384,2 0-192,-2 21 64,-21-21-64,2 19-128,-1 1 64,0 19 32,1 2 96,19-2-64,0 1 32,0-1 32,20 21 0,0-20-64,0 19 32,20-19 32,20 0 0,19-21 0,-19 2 32,19-2 64,2-19 96,-2 0 160,0-19 129,1-2-97,-21 2-128,1-21-32,-20 20-63,0-20-33,-20-19-96,0 19 32,0 0-64,-40 1-128,20-1 0,-19 1-65,-21-2 1,21 21 32,-42 20 128,22 0 32,19 0 0,1 20 0,-1 1 0,40 18 0,0-19 0,20-1 64,20 22 32,-1-22-64,22 1 0,-2 0-32,0 0 64,-19-20-160,19 20-96,-19-20-352,0 20-546,-21-20-671,1 0-866,0 0-2530</inkml:trace>
  <inkml:trace contextRef="#ctx0" brushRef="#br0" timeOffset="133304.6243">12823 6140 9513,'0'0'1185,"0"0"-1057,0 0 1858,0 0-673,0 20-416,20-1-481,-20 2-224,0-2-96,20 22 0,-20-22-96,0 1 65,19 0-65,-19-1-225,0 2-672,0-21-1665,20 0-2627</inkml:trace>
  <inkml:trace contextRef="#ctx0" brushRef="#br0" timeOffset="133629.6431">13240 5882 7078,'0'20'6310,"20"-20"-6758,-20 0 736,0 0 192,0 0-480,0 0-448,0 0-1538,0 19-2146</inkml:trace>
  <inkml:trace contextRef="#ctx0" brushRef="#br0" timeOffset="133779.6513">13260 6080 8520,'0'20'1089,"0"0"-897,0-20 1281,0 0-352,19 20-800,-19-20-321,0 0-961,0 0-1634,0 0-4355</inkml:trace>
  <inkml:trace contextRef="#ctx0" brushRef="#br0" timeOffset="134076.6687">13538 5941 11787,'0'0'2402,"0"0"-2274,0 0 1602,20 0-129,-2 0-992,2 0-385,21 0-160,-21 0-32,19 0-64,-19 0-64,0 0-737,0 0-1089,0 0-1921,-20 20-3524</inkml:trace>
  <inkml:trace contextRef="#ctx0" brushRef="#br0" timeOffset="134248.6786">13558 6100 9833,'-20'20'512,"40"0"257,-20-20 1601,38 0-512,-17 20-897,19-20-673,-20 0-288,19 0-128,-19-20-1217,0 20-2467,0 0-7493</inkml:trace>
  <inkml:trace contextRef="#ctx0" brushRef="#br0" timeOffset="135092.7268">14530 5921 2690,'20'-39'6246,"-20"39"-5862,0-21 1858,0 2-448,-20 19-1089,0-20-385,1 20-288,-21 0-160,20 20 32,-21-20 32,3 40 0,-3-20-64,21 19 64,1 1 64,-1 19-32,20 1 96,0 0-32,20-20-64,-1 20 0,21-21 128,1-19-32,18-1 96,1-19 64,-1 0 289,0 0-289,1-39 64,-1 19-96,-18-20-96,-3 1-128,-18-1 0,1-20 0,-1 20-32,-20-19-256,-20 19 96,-1 0 128,-37 1-65,-3 18 65,-18 21 0,20 0 96,-20 0-32,19 21 32,19-1-64,3-1 0,17 1-64,21 0 128,0 0 224,21 0 417,17 19-97,23-19-191,-2 0-193,1 0-64,-1-20-32,1 20 0,-1-20-32,-18 0-288,-3 0-321,-17 0-1088,-1 0-2339</inkml:trace>
  <inkml:trace contextRef="#ctx0" brushRef="#br0" timeOffset="135324.7401">15086 6160 4163,'19'40'6374,"-19"-21"-6117,0 22 1633,0-22-97,0 1-1120,0 19-417,0-18-224,0-1-64,0-1-673,20 1-1569,-20 0-2402</inkml:trace>
  <inkml:trace contextRef="#ctx0" brushRef="#br0" timeOffset="135620.757">15423 6160 13100,'0'19'1698,"20"-19"-2723,0 0 2754,0 0-640,0 0-801,19 0-191,1 0-97,-1 0-225,-19 0-639,1 0-1475,-1 21-2850</inkml:trace>
  <inkml:trace contextRef="#ctx0" brushRef="#br0" timeOffset="136348.7987">16753 6040 7591,'20'-19'768,"0"19"-607,-20 0 1376,0 19 33,0 1-674,-20 20-607,0 0-289,0 20 128,1 0-160,-21-1-225,0 1-159,1-21 288,-22 1 64,23-20 96,17 0 32,-19-1-64,1-19 64,19 0-64,0-19-160,0-1 192,20 0 0,0-20-32,20 20-64,0 1 160,21-1-96,-3 20 288,23-21 449,-22 21 64,21 21-33,-21-1-287,1-1-129,-1 1-256,-19 0-64,20 0-96,-20 0-320,-1 0-321,-19-20-352,20 19-1473,-20-19-1954</inkml:trace>
  <inkml:trace contextRef="#ctx0" brushRef="#br0" timeOffset="137019.8371">17249 6338 8776,'0'0'3972,"-19"0"-3620,19 0 1570,0 0-193,0 0-1312,0 0-417,0 0-224,0 0-385,0 0-736,19 0-1602,-19 0-3267</inkml:trace>
  <inkml:trace contextRef="#ctx0" brushRef="#br0" timeOffset="137595.8699">17706 5981 7238,'0'-20'1442,"0"20"-1058,0 0 1794,0-20-512,0 20-962,-20 0-351,20 0-129,-20 20-64,0 0 128,1 0 97,-1 19 31,20 1-128,-20 0-127,20 19-1,-20 1-128,20-20 0,20 19 0,-20-18-256,20 18-801,19-19-1153,1-20-1762</inkml:trace>
  <inkml:trace contextRef="#ctx0" brushRef="#br0" timeOffset="137992.8926">17984 6359 10025,'0'39'-801,"0"-19"-32,0 0 1026,0 20 31,20-1-256,-20-19-929,0 20-224,20 1 1153,-20-22 64,0-19 224,20 19 513,-20-19 736,0-19-608,-20 0 64,20-22-32,-20 1 96,0 1-353,20-1-543,-20-20-226,20 0-255,20 1-449,0 19 801,20 1 128,-1 18-160,1 21 193,-1 0 159,-19 0-224,21 0-96,-41 21-32,0 18 160,0-18 64,0-2-32,-41 1 1,21 0-1,2-1-160,-23-19-449,21 21-1024,0-21-1826,20 0-4196</inkml:trace>
  <inkml:trace contextRef="#ctx0" brushRef="#br0" timeOffset="138259.9079">18322 6260 11018,'20'19'609,"-20"-19"-674,-20 20 610,20 0 160,0-1-513,0 2-192,20 18 96,-1-19-128,1-20 224,0 20 64,0-20 1,19 0 95,-19-20-32,20 0 65,-19 20 127,-21-39-96,0 18-63,0 2-65,0-1-288,-21 0-288,1 20-161,-20 0-576,40 0-1345,-19 0-1730</inkml:trace>
  <inkml:trace contextRef="#ctx0" brushRef="#br0" timeOffset="138569.9253">18798 6239 10730,'0'-39'2498,"0"39"-3235,-20-21 1730,1 21-32,-21 0-833,20 0-192,0 21 64,1-2-64,19 1 0,0 1-96,19-21-160,1 19-65,20 1 129,-20 0 128,19-1 128,-19 2 0,0-1 0,-20-1 96,0-19 64,0 20 160,-20-20-63,0 0-33,0 0-320,-19 0-737,19 0-288,0 0-801,20 0-288,-20-20-4869</inkml:trace>
  <inkml:trace contextRef="#ctx0" brushRef="#br0" timeOffset="138714.9339">18917 6299 10089,'20'20'320,"-20"-1"737,0 2 801,0-1-1441,0-1-417,21 1-449,-21-20-1537,18 20-4548</inkml:trace>
  <inkml:trace contextRef="#ctx0" brushRef="#br0" timeOffset="138857.9422">19037 6140 14541,'-21'0'-96,"21"-20"-4356,0 20 2818,0 0-5188</inkml:trace>
  <inkml:trace contextRef="#ctx0" brushRef="#br0" timeOffset="139038.9523">19096 6260 11370,'40'0'673,"-20"0"192,19 0 1089,1-21-1058,-20 21-255,19 0-449,-19-20-352,0 20-1057,0 0-1378,-20 0-4932</inkml:trace>
  <inkml:trace contextRef="#ctx0" brushRef="#br0" timeOffset="139240.9639">19215 6080 7046,'20'40'417,"-20"-20"2529,0 0-159,0 20-1153,0-1-674,0-18-543,0 38-257,0-40-128,0 22-32,0-2-416,0-19-1090,20 0-1537,-1 0-3010</inkml:trace>
  <inkml:trace contextRef="#ctx0" brushRef="#br0" timeOffset="139406.9735">19413 6299 11851,'21'0'0,"-21"20"993,0-20 128,0 19-1217,0 2-1538,0 18-1088,0-19-2435</inkml:trace>
  <inkml:trace contextRef="#ctx0" brushRef="#br0" timeOffset="139571.9829">19434 6100 11274,'0'-40'-737,"0"40"-4035,20 0 2049</inkml:trace>
  <inkml:trace contextRef="#ctx0" brushRef="#br0" timeOffset="139983.0063">19553 6418 6886,'20'40'1922,"-20"-20"-1250,0-20 1763,0 0-1026,0 0-704,19 0-289,-19 0-160,20-20-159,0 0-130,0 0-223,-20 20-128,20-20-257,-1 20 161,-19-19 384,20 19 384,-20 0 160,20 0-63,-20 0 31,0 0-96,20 0-223,-20-20 63,0 20-128,0 0-224,-20-21-193,20 21-223,-20 0 415,0 21 225,1-21 1,-1 20 31,20-1 32,0 1 64,20 0 128,-1 0 32,1 0 1,20-20 31,-1 20-320,1-20-160,19 0-96,-39 0-321,21 0-416,-41 0-2498</inkml:trace>
  <inkml:trace contextRef="#ctx0" brushRef="#br0" timeOffset="140575.0403">20723 6279 10281,'21'80'1089,"-21"-41"-544,0 1 832,20 0-320,-20-20-544,0-20-161,0 19 128,0-19 257,0-19 192,0-1-705,20 0-96,-20-20-128,18 1 32,-18-2-64,21 2 32,-21 19-96,20 1-64,0-2 32,0 21 64,-1 0 32,1 0 64,0 21-32,-20 18 0,0-19-32,20 20 0,-20-20 0,0 19-513,20-19-1216,-20 0-1795,0 0-704</inkml:trace>
  <inkml:trace contextRef="#ctx0" brushRef="#br0" timeOffset="141397.0873">21140 6299 12555,'21'-20'-32,"-21"20"32,0 20 801,-21 0-320,21-1-193,0 22-160,0-2-32,0 1-32,21 0-64,-1-21 0,0 1-96,19 0 32,-19 0 32,20-20 32,-21-20-96,1 20-96,20-20-1,-20 0-127,-1-19 32,-19 19 160,20-20-32,-20 20-33,0-19 161,0 18 513,0 2 256,0-1-225,0 20 33,0 0-65,-20 0-416,20 0 96,0 20 193,0 20 127,0-20-64,0-1 1,20 21-289,-20-20-96,40 0-64,-19 0-64,-3-1-192,2-19-161,0 20 33,1-20-161,-21 0-288,20-20 353,-20 1 320,0-1 192,0 20 0,0-20-64,0 0 32,0 0 32,18 20 0,-18 0-32,0 0 96,0 0 160,0 20-128,0 0-32,0 0 0,0 0-32,21-1 32,-21-19-32,0 20 32,20-20 64,-20 0 97,0 0 31,0-20-160,0 20-96,0-19 0,20-1-64,0 0 32,-1 20-128,1-20-65,0 20 161,0 0 96,0 0 0,-1 0 257,1 0 159,0 20-224,-20 0-128,20-20-96,-20 20-32,0-20 64,0 19-32,0-19 0,0 0 0,20 0 65,-20 0-33,0 0-96,0 0-65,0 0-63,21 0-32,-21 0-160,0 0 159,0 0 97,0 20 96,18-20-32,-18 20-64,0-20-737,20 0-2017,-20 20-2243</inkml:trace>
  <inkml:trace contextRef="#ctx0" brushRef="#br0" timeOffset="141795.1102">22114 6080 960,'0'-40'7944,"0"40"-7784,0 0 545,0 20 1473,-20 20-897,20 20-736,0-1-33,0 1-128,0-1-320,20 1-32,-20-20-64,0 0 0,0-20 96,19-1-31,-19-19 127,0 0 192,0 0-192,20-19-192,20-1-256,-20 0 96,-1 0-65,1 20 33,0 0 192,0 0 256,0 0 193,-20 20 31,0 0-192,0 0-127,0-1-1,-20 1-192,0 0 0,0-20-417,0 20-320,1-20-320,19 0-1281,-20 0-2178</inkml:trace>
  <inkml:trace contextRef="#ctx0" brushRef="#br0" timeOffset="142205.1336">22331 6498 5669,'40'0'5637,"-19"-20"-5701,-1 20 2050,18-20 32,-17 0-1377,19 20-225,-21-20-224,-19 20-192,0-20-160,0 20-288,-19 0-898,-21 0-95,19 0 128,-17 20 928,18-20 289,-1 20 96,1 0 64,0 20 32,20-21 65,20 1 255,0 0-96,1 0 161,-1-20-129,18 20-32,-17-20 33,-1 0 159,0 0-128,-1-20-63,1 20-65,-20-20-128,20 0-64,-20 0-64,20 20 0,0-19 0,19-1 0,-19 20 96,0-20-32,0 20-32,1 0-32,-3 0-32,2 0-160,0 0-641,1 0-928,-21-20-1474,0 20-5478</inkml:trace>
  <inkml:trace contextRef="#ctx0" brushRef="#br0" timeOffset="142443.1473">22788 5902 14381,'59'0'-256,"-18"0"672,18 0 1378,1 19-737,-21 21-192,21 0-32,-1 19 127,-19 1-95,-1-1-448,-19 1-385,1 0 64,-21 0-128,0-21-224,0 21-641,-41-20-801,23-1-992,-3-19-2083,-19 20-3779</inkml:trace>
  <inkml:trace contextRef="#ctx0" brushRef="#br0" timeOffset="143338.1983">16376 6816 3267,'-20'0'4292,"20"0"-4100,-20 0 1698,20 0 512,-19 0-640,19 0-513,0 0-256,0 0-321,19 0-31,-19 0-65,20 0-127,20 0-65,-1 0-63,42 0-193,-22 0-32,20 20 0,0-20-256,1 19-385,-21-19-640,2 0-1794,-22 20-3395</inkml:trace>
  <inkml:trace contextRef="#ctx0" brushRef="#br0" timeOffset="151229.6498">8456 6974 2530,'0'0'1121,"0"0"-96,0 0-256,0-19-321,0 19-288,0 0-96,20 0 64,-20 0 129,0 0 191,0 0-160,0 0 225,0 0 31,0 0 33,0 0 31,0 0 65,0 0 0,0 0-33,0 0-159,0 0-257,0 0-160,0 0 0,0 0 64,0 0 64,0 0 161,0 0 287,0 0-31,0 0-161,0 0-255,0 0-33,-20 0-128,-1 0 32,21 0-64,-20 0-32,0 19-32,-19-19 64,-1 0 64,1 0 0,-21 0-96,21 0 96,-21 0 192,1 0-32,18 0-64,-18 0 1,19 0-97,20 0-128,-19 0 64,19 0 0,0 0 0,20 0 0,-20 0-161,20 0 97,0 0-32,0 0-128,0 0-192,0 0-193,0 0-416,0 0-961,0 0-640,0 0-1987</inkml:trace>
  <inkml:trace contextRef="#ctx0" brushRef="#br0" timeOffset="151676.6754">7998 6796 4932,'0'0'1794,"0"0"-1890,0 0 640,0 0 1186,0 0-289,0 0-1024,0 20-225,-18-20-96,-3 0 0,1 20-96,0-1-32,-19-19-32,-1 20 32,0 0 0,1 0 32,19 0 0,0 0 32,0-1 0,20-19 32,0 20 192,0 0 97,20-20 223,0 20 129,0 0-33,19 0-63,1-1-225,0-19-63,-1 21-129,-19-2-224,21 2-449,-23-21-1184,-18 19-2371</inkml:trace>
  <inkml:trace contextRef="#ctx0" brushRef="#br0" timeOffset="157063.9833">8932 3199 768,'0'0'1153,"0"0"481,0 0-641,0 0-256,0 0 31,0-21-31,0 21-64,0 0-161,0 0-256,0 0 161,20 0 95,-20 0 65,0 0 127,0 0 161,0 0 96,0 0-256,0 0-161,0 0-191,0 0 31,0 0-192,0 0-96,0 0 64,0 0-31,0 21 31,-20-21-64,20 20-64,-21 0-128,3 0-64,-23-1 63,1 21-31,22 0-64,-23 0 224,1-1-32,1 1 0,-1 19-32,0-18 64,-19-2 32,18 21-64,3-21 0,-3 21 0,2 0 96,-21-1-96,21-19 32,-21 20-32,21-21 0,19 1 0,-20 0 0,19 0 0,3-21 0,-2 1 0,0 20 0,20-20 0,-21-20 0,1 20 0,20-1-32,-18 2 32,18-21-96,0 19 96,0-19-96,0 0 96,0 0-32,0 0-32,0 0-256,0 0-33,0 0-319,0 0-898,0 0-1537</inkml:trace>
  <inkml:trace contextRef="#ctx0" brushRef="#br0" timeOffset="157461.0062">7998 4033 11851,'0'0'-224,"0"21"31,0-21 706,-18 39-97,18-19-416,-21 39 0,1-19 64,-20 20 32,21-20 0,-1 0-96,0-1 32,20 1-64,0-20 32,0 0 321,20-1 447,19-19 193,1 0-256,19 0-417,2 0-192,-2 0-96,-19 0-64,19 0-640,-19 0-1122,-1 0-1377,-19 0-2306</inkml:trace>
  <inkml:trace contextRef="#ctx0" brushRef="#br0" timeOffset="158586.0706">7840 4490 544,'-20'0'4260,"20"0"-4132,0 0-32,-20 0 1025,20 0-224,0 20-320,0-20-257,0 0 257,0 0 63,0 20-127,20-20-225,-20 0-192,20 0-32,-20 0-32,20 0-32,-20 0 96,20 0 128,-20 0 193,0-20 63,0 20-191,-20-20 127,20 20-288,-20 0-64,0 0 128,-20 0 33,40 0 31,-19 20-192,19 0-64,0 0 96,0-20-32,19 20-64,21-20 0,-20 0 64,20 0 96,-21-20-32,1 20-64,-20 0 64,20-20 129,-40 20 95,20-20-288,-20 20 0,-19-20-96,19 20 96,-20 0 0,20 0 160,1 20-63,19-20-129,0 0-64,0 20 96,0 0 192,19-20-160,21 0-96,-20 0 96,0 0-96,0 0-32,-20 0-160,19 0-224,-19-20-65,0 20 257,0-20-161,-19 20 225,-1 0 0,0 0 96,0 0 192,-20 20-32,21-20 64,19 20-127,-20 0-1,20 0-32,20-20-32,-1 19 32,1-19 32,20 0-97,-20-19-351,19 19-64,-19-20 191,-20 0 193,20 0 96,-20 0-64,-20 0 0,0 1 192,1 19-160,-21-20 0,20 20 353,-20 0 95,21 0-352,-1 20-224,0-1 96,20-19 32,0 20-32,0 0 128,0 0-64,20 0 32,0-20-32,-1 0 32,1 0-64,0 0 32,0 0 0,-20 0 160,0-20-160,0 20-577,-20 0-1825,20 0-6214</inkml:trace>
  <inkml:trace contextRef="#ctx0" brushRef="#br0" timeOffset="161118.2154">5795 4132 10345,'0'0'737,"0"0"-609,0 0-96,0 0 128,0 21 449,20-2-65,-20 1-95,0 20 31,0 19-31,0 21-65,0 20-160,0-21-96,0 20-32,0 1-63,0-41-1,0 21 0,0-40-32,0 0 0,0-21 0,0 1-449,0 0-672,0 0-1505,0-20-2019</inkml:trace>
  <inkml:trace contextRef="#ctx0" brushRef="#br0" timeOffset="161415.2324">5637 4789 11242,'0'19'-288,"0"2"224,19-1 192,1-1 288,0 21-159,-20 0-97,20-1 32,0 1-128,-1 0 224,1 0 129,0 0-225,20-21 0,-21 1 385,1 1 512,0-21 96,1-21-192,17 1-321,-18-20-351,21 1-193,-2-1-160,1 0 0,-20 1-257,19-1-896,-19 20-769,0 20-2978</inkml:trace>
  <inkml:trace contextRef="#ctx0" brushRef="#br0" timeOffset="171955.8353">2857 8564 5124,'0'-20'1602,"0"20"-289,0 0 353,0 0-129,0 0-768,0 0-417,0 0-96,0 0-63,0 0-1,0 0 416,20 20 33,-20-20-129,0 0-95,0 0 31,0 0-31,0 0-193,0 20-64,21-20 0,-21 0 0,0 20 33,0-1-65,18-19-32,-18 21 0,20-2 0,-20-19-64,0 21 32,20-2 0,-20 1-32,21 0 32,-21 0-64,20 0 96,-20 0-96,18 19 96,3-19-64,-1 20 32,-20-20-32,20 20-32,0-21 65,-20 1-65,19 20 32,1 0 64,0-21-160,-20 21 128,20 0-64,0 0 64,-20-20-64,19 19 0,1 1 32,0 0-96,-20-1 288,40 21-128,-21-20 96,1 0-32,21 20-96,-21-20-96,18-1 193,-17 21-129,19-21 0,-21 21 0,21-20 32,-20 19-32,19-19 0,-19 20-32,20-21 64,-20 21-96,19-20 96,-19 0-64,21 19 0,-21-19 96,18 0 0,-17 19-32,19-19 64,-1 19-64,1 1-64,-20-20-32,19 19 96,1-18 0,-1 18-96,-19-19 32,20 19-64,-1-19 128,2 20 0,-1-20 0,-1 20-128,1-21 32,-1 21 160,1-21-224,19 1 160,-19 0-64,1-1 64,-3 1-31,3 0 95,-1 0-32,-1-21-128,1 21 32,-1-19 64,1-2 0,0 21-96,-1-20-32,22 0 64,-23 0 64,3-1-64,-3 1 0,3 0-288,-1 0 576,19 0-288,-19 0-32,-1-20-32,21 19 128,-21-19-96,2 20 128,-1-20-192,-1 20 128,1-20-32,-1 0-32,1 0 64,0 0-32,-1 0 0,1 0-32,-1 20 32,1-20-257,1 0 514,-3 0-257,3 0 0,-2 0-32,1-20 0,19 20 128,-19 0-160,0-20 160,19 20-160,2-20 64,-22 20-32,21-19 64,-21-1 32,21 0-128,-21 0 32,1 0 64,19 0 32,-19 1-128,-1-1 64,2 0 32,17 0-96,-17-20 256,-1 21-288,19-2 96,-19-19 64,19 0-96,-18 21 64,17-21-96,3 0 128,-2 1-32,0-1-32,1 0-64,-1 1 128,2-1-64,-23 0-32,23 0 64,18-20-32,-20 21 0,1-21 32,-1 20-64,2-19 96,-2-1-96,-1 21 32,-17-21 0,38 0 0,-19 0 32,-1 1 0,-19 0-64,19-1 32,-18 0 32,-3 1-64,3-1 32,-2 0-32,1 1 128,0-1-128,-1 1-32,1-1 128,1 0-64,-3-19 0,23 19-32,-22 1 64,1-1-128,-1-20 96,1 20 32,0 1-64,-1-1 32,1 1 0,-1-1 32,21 0 0,-21-19-96,2 20 128,-1 19-32,-22-20 128,3 20 64,19 1-31,-20-1-33,0 0-160,-20 0 64,19 21-96,1-21 96,-20 0-32,20 20-96,-20 0 96,20 1 0,-20-1-64,20 20-32,-20 0 32,0-21 0,0 21-193,0 0-479,0 0-609,0 0-1122,0 0-3010</inkml:trace>
  <inkml:trace contextRef="#ctx0" brushRef="#br0" timeOffset="172827.8836">9905 8147 10185,'0'0'1890,"0"0"-1858,0 0 512,19 0 898,1 20-481,0-20-673,20 0-96,-1 0-128,1-20 32,-1 20 0,1-20-31,-19 20-65,-1 0-97,-2-20-223,-18 20 32,0 0-577,-18 0 192,-23 20 65,21-20 255,0 20-223,-19 0 192,39-1 287,-20 2 33,20-2 128,0 1 33,20 20 63,1 0-128,-3-21 32,2 22-64,0-2 0,1-19 0,-1-1 224,-2 2 0,-18-1 417,-18-20 288,-2 19-225,-1-19-287,-19 0 63,22 20-256,-23-20-192,1 0-64,21 0-224,19 0-641,-20 0-1377,20 0-1826</inkml:trace>
  <inkml:trace contextRef="#ctx0" brushRef="#br0" timeOffset="173103.9009">10440 8186 8584,'0'-19'1025,"0"19"64,0 0 832,0 0-928,-19 19-320,19 21 64,-20 0 128,20 0-321,-20 19-192,20 1-191,0 0-129,0-1-32,0-19-97,20-1-127,0 1-384,-1-19-417,21-21-929,-20 0-1505,19 0-5190</inkml:trace>
  <inkml:trace contextRef="#ctx0" brushRef="#br0" timeOffset="173527.9251">10679 8365 12972,'0'-20'224,"-20"20"-160,20 20 737,0 1-417,-21-2-352,21 21-64,0-21-192,21 22-321,-1-2-544,0 1 32,19-20-160,1-1 513,-20-19 575,19 0 129,1 0 97,0-19 31,-21-1 352,1 0 609,0-20 353,1 21-33,-21-22-480,0 2-449,-21 0-320,1-2-128,-19 2 225,19 19 63,-20 0-256,1 0-32,-21 20-32,21 0-32,-1 0-32,20 20 0,-1 0-64,21 20 0,21-21 192,-1 1-128,20 1 64,-1-2 0,1 1 0,-1 0 64,1-20-64,0 19-385,-1-19-544,-19 0-1665,1 0-2467</inkml:trace>
  <inkml:trace contextRef="#ctx0" brushRef="#br0" timeOffset="173737.9372">11195 8445 11146,'20'40'2979,"0"-1"-2659,-1-19 801,-19 0 353,0 20-802,0-21-640,0 2-224,0-2-128,20 2-769,-20-2-1249,0-19-1987,0 0-5154</inkml:trace>
  <inkml:trace contextRef="#ctx0" brushRef="#br0" timeOffset="173996.9509">11335 8067 13228,'18'20'0,"2"0"833,21 0 961,-21 20-257,19 0-896,-19 19-289,20 1 160,-21 19 33,1-20-353,-20 21-96,20-20-32,-20-1-96,0 1-224,-20 0-449,0-21-608,1 21-1153,-1-40-2595</inkml:trace>
  <inkml:trace contextRef="#ctx0" brushRef="#br0" timeOffset="176288.0829">3473 12578 8359,'20'0'1186,"-20"-20"-578,0 20 1186,-20 0 0,20 0-994,0 0-287,0 0 95,0 0-63,0 0-257,0 0-192,0 0 192,0 0 97,0 20-129,0 0 64,0 20 1,0-1-257,0 1 384,0 19-384,20 2 0,-20-3-96,0-17-64,19 18 96,-19-39-288,0 20-481,0-20-704,20 0-1378,-20 0-2114</inkml:trace>
  <inkml:trace contextRef="#ctx0" brushRef="#br0" timeOffset="177320.1421">3432 13453 9737,'0'0'224,"-20"0"-96,20-21 1666,0 2-65,0 19-800,-18-20-96,18 20 0,0-21-257,-20 21-351,-1 0-257,1 0-193,0 0-191,1 21 64,-21-1-97,20-1 33,0 21 288,1 0 96,-1 0 0,20 0 0,-20 19 0,20-19 0,0-1-33,20 2-63,0-2-320,-1 0 224,21-18 224,0-1 128,19-1 32,-18-19 256,18-19 33,-19 19-33,-1-20-95,-19-1 127,20 2 128,-21-1-95,-19-19-97,0 18 129,0-18-33,0-1-256,-19 0-127,-1 20-1,-20-19-224,20 19-1,-19-20 97,-2 40-64,-17-20-96,17 20 32,-18 20 128,19-20-32,1 40-64,19-20 64,0 0-129,0 19 193,20-19 0,0 0 97,20 0 127,20 0 0,-1-20-32,1 19-128,19-19-64,-18 20 128,17-20-224,-17 0-96,-2 0-160,1 0-577,-20 0-1922,0 0-3491</inkml:trace>
  <inkml:trace contextRef="#ctx0" brushRef="#br0" timeOffset="177790.1689">3929 13790 15534,'0'20'224,"0"-20"225,0 0 608,0 20-481,-19-1-480,19 2-128,-20 18-256,20 1-545,0 0-1185,0 0-3395</inkml:trace>
  <inkml:trace contextRef="#ctx0" brushRef="#br0" timeOffset="180647.3323">3592 9796 7046,'0'-20'1121,"-20"20"-1185,0 0 545,0 0 896,0 0-288,1 20-897,-1-20 32,0 20 449,-1-20-32,1 40-129,20-20 129,-18-1-33,18 2-255,18-2-33,2 1-96,1 0 64,-1 0-31,19-20-1,-19 20 0,20-20 32,-20-20 129,19 0-97,-19 0-32,0 0 129,-20-20-161,0 21 32,0-21-192,0 20-128,-20 0-96,0 0 0,0 1-160,-19-1-161,19 20 161,-20 0 64,21 0 0,-21 20 32,19-1 63,1 21 33,20-20 0,0 20-32,20-21-32,1 2-192,-1-2 63,19-19 65,-19 0 32,20 20 192,-20-40 64,19 20 0,-19 0 32,-20-19 32,20-2 96,-20 2 33,0-1-97,-20 0 32,20 0-224,-20 0-64,-19 0-96,19 20-97,-20-19 1,20 19 0,-19 19 32,19-19-33,-1 20 33,1 20 192,20-20 32,0 0 128,0-1-32,41 2 96,-21-2-160,19-19-32,1 0-128,0 0 128,-21 0 32,21-19 128,-20-2 129,-20 2 63,0-1-32,0 0-192,0 0 128,-20 0-160,0 0-288,0 1 32,1 19-64,-21 0-32,20 0-65,0 19-31,1 1 128,-1 20 128,20-20 95,0 0-63,20-1-128,-1 2 0,1-2 64,0-19 96,0 0 192,0-19-32,-1 19 64,1-21 64,-20 2 97,0-1 95,0 20 161,0-20-225,-20 0-160,1 20-160,-1 0-96,0 0 0,0 20-64,0 0-32,20-20-193,0 20-1248,20-1-2275</inkml:trace>
  <inkml:trace contextRef="#ctx0" brushRef="#br0" timeOffset="184043.5263">15582 8684 4644,'0'-21'6054,"0"2"-5862,0-2 288,0 2 1058,0 19-161,-20-20-512,0 0-609,0 20-192,1 0-32,-21 0-32,0 20-32,1 0-64,-1 20 160,20 0-96,-19-1 64,19 1-32,20 0-64,0-21 32,0 21-64,20-40 64,19 20 160,-19-20 32,20-20-32,19 0 64,-19-19-127,-1-1 31,-19 0-96,20 1 64,-19-22 0,-21 22-64,18-21-64,-36 0 160,18 1-128,-41-1 0,21-19-289,-19 39-287,19-19 288,-20 39 255,20 0 33,1 20-64,-1 20-96,0 19 256,0 1 96,20 20 193,0 19-65,0-19-64,20 20 64,20-21-127,-1 21-97,1-40-32,19 19 32,-19-19-160,19-20-32,-18-1 31,-3 1 65,3 0-256,-21-20-160,0 20-833,-20-20-2435,0 0-6340</inkml:trace>
  <inkml:trace contextRef="#ctx0" brushRef="#br0" timeOffset="184397.5469">14769 9220 14189,'0'0'-32,"20"0"-417,-2 0 706,23 0 287,18 0-95,21 0-321,-1 0-32,20 0 128,1 0 225,-1 0-97,20 0-192,1-20-64,-21 20 0,19-20-32,-38 20-224,-21 0-448,0-20-321,-39 20-1954,0 0-3972</inkml:trace>
  <inkml:trace contextRef="#ctx0" brushRef="#br0" timeOffset="184923.577">15086 9598 14669,'-80'40'-384,"41"-1"-64,-1-19 384,20 20 128,-19 19-96,19-19 0,20-20-353,0 19 225,0-18 160,20-2 0,0 1-96,19 0 96,-19-20 160,20-20 256,-1 0-159,1-20-33,-20 21 0,-1-41-96,1 20 257,-20 1-321,20-21 0,-20 0-64,-20 1-96,0-1-385,1 20 385,-1 0 32,0 20 96,0 1-32,0 19 0,1 19 128,-1 1 160,20 20-31,0 0 95,0 20 257,20-1 63,-1-19-127,21 20-257,0-20-192,-1 19-96,1-39-160,19 20-352,-18-21-770,-1 2-640,-21-2-1473,21-19-3523</inkml:trace>
  <inkml:trace contextRef="#ctx0" brushRef="#br0" timeOffset="185400.6043">15483 9638 10441,'0'-40'257,"0"20"-482,0 20 1635,-20-20-193,0 20-801,20 0-416,-20 0-64,1 20 96,-1 0 128,20 20 1,0-1 127,0 1 0,0 19-96,0-19 0,20 0-31,19-20-129,1 20 64,-1-40-64,1 19-32,1-19 160,-3 0 32,3-19 96,-21-2-95,-2 2-129,3-1 64,-21-20-128,0 0 96,0 21-64,-21-21-192,-17 0 64,-3 20 64,3 1 32,-23-2 32,22 21 32,-1 0-128,20 21 128,-19-21-128,39 19 64,0 1 64,0 0 128,19 0 0,1 20 32,20-21 0,-1-19-127,1 20-129,1-20-321,-3 20-608,3-20-1665,-21 0-3940</inkml:trace>
  <inkml:trace contextRef="#ctx0" brushRef="#br0" timeOffset="185580.6146">15959 9816 15246,'20'40'1441,"-20"-20"-1345,0 20 1250,0-1 63,0 1-1185,0 0-736,0-20-1154,0-1-1153,0 1-6277</inkml:trace>
  <inkml:trace contextRef="#ctx0" brushRef="#br0" timeOffset="186150.6472">16496 8862 7078,'-21'0'8296,"1"0"-8232,20 0-160,20 0 673,21 20 255,-2-20-319,1 0-449,19 20 0,1-20-32,-21 0-96,1 0-481,-1 0-672,1 0-1121,-19 0-1153,-21 0-961</inkml:trace>
  <inkml:trace contextRef="#ctx0" brushRef="#br0" timeOffset="186372.6598">16753 8922 5381,'-59'19'3042,"39"2"-928,0 18-256,20 1-384,0 0-417,20 0-737,0 19-32,0-19-192,-1-20-32,1 19 225,0-19 31,-20 20-192,0-40 224,0 20 257,-20 0-289,-19-20-192,-1 19 33,-19-19-161,19 0-161,-1 0-287,23 0-257,-2 0-544,-1 0-1377,42-19-1602,-1 19-2050</inkml:trace>
  <inkml:trace contextRef="#ctx0" brushRef="#br0" timeOffset="186604.6731">17131 8941 6342,'-40'21'4324,"20"-2"-4196,0 21 1121,20 0 961,-19-1-737,19 1-608,-20 20-96,20 0-513,0-21-160,20 1-64,-20 0-224,39-1-384,1-18-994,-20-2-1313,19-19-3106</inkml:trace>
  <inkml:trace contextRef="#ctx0" brushRef="#br0" timeOffset="187050.6987">17429 9121 12043,'-20'19'-1313,"0"1"1120,-1 20 1379,21 0-97,0-1-801,0 1-288,21 20-128,-1-41-128,19 22-321,1-22-128,19-19 289,-19 0 512,0 0 320,-1-19 193,1 19 320,-19-41 288,-3 22-288,2-21-513,-20 20-95,0-20-225,-20 1-96,2-1-321,-23 20-95,-18-20 160,-1 40 288,1-19-32,19 38 64,-19-19 288,39 20-96,-21 20-95,41-20 127,0 20 96,20-21-192,1 1 1,19 0-97,-1 0-128,21 0-193,-21 0-287,21-20-673,-41 19-1410,21-19-3811</inkml:trace>
  <inkml:trace contextRef="#ctx0" brushRef="#br0" timeOffset="187253.7103">18004 9359 14221,'20'20'1666,"-20"-1"-1859,0 1 482,0 1 1280,0-2-1088,0 21-481,0-21-64,0 2-353,20-1-512,-20-20-1793,0 0-3332</inkml:trace>
  <inkml:trace contextRef="#ctx0" brushRef="#br0" timeOffset="187512.7251">18162 8981 1473,'61'40'14574,"-23"-20"-14478,-17 20 32,19 0 1313,-1-1-352,-19 21-832,0-20-257,-20 19 32,0-19-257,0 19-31,0-19-160,0 0-353,-20 0 321,0 0 31,1-1 97,-1-18-289,-20 18-2370,1-19-1601</inkml:trace>
  <inkml:trace contextRef="#ctx0" brushRef="#br1" timeOffset="190828.9147">2837 8941 896,'0'0'673,"0"0"320,0 0 0,0 0-417,20 0-31,-20 0-257,0 21-128,0-21-32,0 0-160,20 0 32,-20 19 32,0-19-64,21 20 64,-21-20-32,0 20 0,0 0 0,18-20 33,-18 20-33,20 0-33,-20-20-95,20 19-416,1 2-193,-1-21 417,-20 19 192,18 1 160,-18-20-64,21 20 96,-21-20 0,0 20-32,20-20-32,-20 20-96,0-20 160,20 20-256,-20 0-1154</inkml:trace>
  <inkml:trace contextRef="#ctx0" brushRef="#br1" timeOffset="192812.0282">2877 9001 768,'0'0'545,"0"0"-257,0 0 545,0 0 192,-20 0-321,20-20-575,0 20 31,0 0 512,0 0 449,0 0-32,0 0-192,0 0-320,0 0-321,0 0-32,0 0 289,0 20 31,0-20-159,20 20-65,-20-20-160,21 20-96,-21 0 128,18-20 225,-18 20-193,20-1-32,-20 2 64,20-2 129,-20-19-225,21 20-32,-21 0 320,20 0-319,-2 0-33,-18 0 96,21-20 64,-1 20-128,-20-1-96,20 1 32,-20 0 32,20-20-96,-1 20 96,-19 0 97,20 0-1,0-20-128,-20 19 64,20 1-64,0 1-32,-1-2 0,-19 1 32,20-20-32,0 20 0,0-1 0,-20 2 0,20-1 0,-1 0 0,-19 0 32,20-1-32,0 2-32,-20-2 65,21-19-33,-1 20 32,-20 0 0,18 0-128,2 0 64,-20-20 0,21 20 64,-21-1-64,20-19 32,-20 20 0,20 0-32,-20-20 32,19 20-32,-19 0 0,20-20 32,-20 20-32,0-1 32,0-19-32,20 21 32,-20-2 0,0 1 0,0 0 0,0 0-32,20-20 32,-20 20 0,0 0-32,20-20 0,-20 20 0,0-1 0,0-19 0,19 20 32,-19 1-32,0-21 64,20 19-64,-20 1 0,0-20 32,0 20-32,20-20 64,-20 19-64,0 2 32,0-21 0,0 20-32,20-20 32,-20 19-32,0-19 0,20 20 0,-20 0-32,0-20 32,19 20 0,-19-20 32,0 20-32,0-20 64,20 20-32,-20-20-32,0 19 0,20 2-32,-20-21 32,0 19 0,20-19 0,-20 20 0,0-20 0,21 20 0,-21-20 0,20 20 32,-20-20 0,0 20-32,18-1 0,-18-19 64,20 21-64,-20-21-64,21 19 64,-1 1 0,-20-20 0,20 21 0,-1-21 0,-19 19 64,20 1-64,0-20 0,-20 20 0,20-20 0,-20 19 0,20-19 0,-20 21 0,19-1 0,-19-20 0,20 19 0,-20-19 0,20 20 0,-20 0 0,20-20 0,-20 20 0,20 0 0,-20-20 0,19 20 0,-19-1-96,20-19 96,-20 20 0,20 0 0,-20-20 0,20 20 0,-20 0-32,21 0 32,-21 0 64,0-20 0,18 19 33,-18 2 223,20-2-64,1-19-224,-21 20-32,20 1 0,0-2-32,-20 1 32,18-20-64,3 20 64,-21 0-32,20 0 32,0 0 32,-20-1 32,20-19-64,-20 20-32,19-20 32,-19 20 32,20 0-32,-20-20 32,20 20 0,-20-1 32,20-19 128,-20 0-160,20 20 0,-20-20-96,0 20 128,19-20 33,-19 20-161,0-20 64,20 20-33,-20-20 66,0 0-33,0 20 32,20-20-97,-20 19 98,0-19-66,0 0-63,20 21 96,-20-21 32,0 19-32,0-19 32,21 0 0,-21 21-64,0-21 32,0 0 32,0 0-128,0 0-192,20 0 32,-20 0 32,0 0 128,0 0-1,0 0-95,18 0-96,-18 19-160,0-19-545,0 0-1826,0 0-2530</inkml:trace>
  <inkml:trace contextRef="#ctx0" brushRef="#br1" timeOffset="193132.0464">4584 11366 6886,'21'20'480,"-21"0"417,0-20 2082,20 19-705,-20 2-1313,18-2-64,-18-19 224,20 21-576,1-2-289,-21-19-320,20 21-128,-20-21-449,20 0-224,-2 19-384,-18-19-96,0 0-161,21 0-287,-21 0-1378,0 0-3267</inkml:trace>
  <inkml:trace contextRef="#ctx0" brushRef="#br1" timeOffset="194140.104">2916 9081 2754,'20'0'-64,"-20"0"96,0 0 609,0 0 288,20 0-257,-20 0 129,0 0 96,0 0-160,0 0-257,0 0-64,0 0 257,0 0 96,0 0-33,0 0-319,0 19-97,-20-19-224,20 0 128,0 0 1,0 0 159,-20 0 96,20-19 97,-18 19 96,18-20-257,-21 0-256,1-20 353,-20 1-225,20-1-64,-19 0-96,-1-20 64,-19 1 1,19 19-193,1 1 0,-2-1 256,21 0 96,0 20-224,2 0-64,-3 0-96,21 0 32,-20 20-64,20 0-384,0-19-961,20 19-994,1 0-608,-21 0-3523</inkml:trace>
  <inkml:trace contextRef="#ctx0" brushRef="#br1" timeOffset="195229.1663">14888 10372 9993,'-20'-19'1313,"0"19"-512,-1 0 993,21 0-225,0 0-448,0 0-416,0-20-481,21 20 96,19 0-95,19 0-65,20 0-160,20-20 32,0 20 32,41 0-160,18 0 160,22 0-32,18 0-64,21 0 32,-21 0 32,19 0 32,-18 20-128,1-20 64,-42 0-385,-19 20-31,-1-20 416,-38 0-224,-1 19-193,-20-19 225,-19 0-352,-21 0-289,-19 0 192,-20 21-640,0-21-448,0 0 864,-20 0-1025,-19 0-2722</inkml:trace>
  <inkml:trace contextRef="#ctx0" brushRef="#br1" timeOffset="196946.2646">2481 8584 6726,'-21'-20'416,"21"20"-320,0 0 32,-20 0 577,20 0-545,20 0-192,-20 0 0,0 0 321,0 0 447,0 0 33,0 0-64,0 0-97,21 0-288,-21 20-31,18-20-33,2 20-128,0-1 64,1 2-128,-1-2 0,-2 2-32,23 18 0,-21-19 33,0 0-1,-1 20 96,1-1 192,20-19 64,-20 20-159,-1-1-33,1 21-64,20-20-64,-20 0-32,19 0-32,1-1-64,1 1 0,-2 20 96,-19-21-64,20 1 0,-1 0 96,1 20-96,-1-21 0,1 0 32,0 2-64,-1-1-352,2 0-609,-3-1-512,-18-19-417,1 20-577,-1-20-2721</inkml:trace>
  <inkml:trace contextRef="#ctx0" brushRef="#br1" timeOffset="198251.3389">3432 9737 160,'21'20'1025,"-21"-1"-961,20-19-64,-20 20-96,20 0-353,-20-20 193,19 20 224,-19 0 96,20-20 545,-20 20 416,20-20-289,-20 19-159,0 2-353,20-21-288,-20 19 192,20 1-64,-20 0 128,19 0 193,-19 0 287,20 0-191,0 0 255,-20-1 257,20 1-64,-20 1-384,20-2-353,-1-19 32,-19 20 128,20 0-159,-20-1-33,20-19 64,0 21-160,-20-1 0,21-20 0,-21 19 32,0 1 32,20 0 33,-20 0 479,0 0 33,18 0-449,-18-1-32,20 2-32,-20-2-160,21 1 32,-21-20-32,20 20 64,-20 0-64,20 0 65,-1-1 31,-19 21 32,20-20 64,-20 1-64,20 18-64,-20-19-64,20-1 32,-20 22 32,20-22 32,-20 1-64,19 20-32,1-20 64,-20 0 32,20 19-96,0-19 32,-20 20-32,20-20-64,-1 19 0,1-18 32,0 18 64,0-18 0,1 18-32,-3-19 96,2 20 321,-20-20-65,21 19-160,-1-19-192,0 20 32,-2-21 0,3 21-96,19-20-64,-20 0 32,-1 0-256,1-1-609,0-19-224,0 21-705,-20-21-2050</inkml:trace>
  <inkml:trace contextRef="#ctx0" brushRef="#br1" timeOffset="200595.4733">3036 8922 5605,'-21'19'1954,"21"-19"-641,0 0 352,0 0 417,0 0-192,0 0-865,21 0-512,-1-19 159,20-1-287,-1 0-33,21 0-64,-1-20 1,40 1-65,-20-1-192,21-19 0,-1 19 96,0 0-192,-38 0 64,-3 20-32,-37 0-481,-1 20-544,-20 0-1377,0 0-1474,-20 0-896</inkml:trace>
  <inkml:trace contextRef="#ctx0" brushRef="#br1" timeOffset="200934.4928">3135 8663 8327,'20'-19'801,"0"19"-577,-20-21-96,0 21 161,0 21 832,0-2-609,-20 2-384,0 38-96,0-19 129,-19-1 63,19 1 128,0-20 65,-1 20 127,21-21 1,0-19-257,0 21 256,21-21 161,19 19 0,-20-19-257,19 0-256,1 20-64,19-20-64,-19 0-64,-1 0 33,22 0-258,-3 0-960,-17 0-1569,18-20-3044</inkml:trace>
  <inkml:trace contextRef="#ctx0" brushRef="#br1" timeOffset="201540.5273">4267 8107 8680,'0'-20'1057,"-21"20"-1057,21 20-257,0 0 770,21 20 320,-1 19-257,-20 1-287,20 19-97,-2-19-128,3 0 32,-21-21 64,20-19 96,-20 0-31,0-20 159,0 0 1089,0-20-95,0 0-1090,0 1-192,0-22-32,20-18-128,-20 19 0,20-19 0,-1 19 0,1 0 32,0 21-64,0-2 0,0 21 64,-20 0 128,19 21 96,1-2-32,-20 21-64,20 0-64,-20-1-192,20 2-641,1-2-608,-21 0-1474,20-18-832</inkml:trace>
  <inkml:trace contextRef="#ctx0" brushRef="#br1" timeOffset="202262.5687">4704 8345 10345,'20'0'-576,"-2"0"159,3 0 545,-1 0 673,20 0 320,-21-19-160,21-1 352,0 0-31,-21 0-610,-19 0-415,20 0-33,-20 1-64,-20-2-256,20 21-321,-39 0-287,19 0 95,-20 21 353,21-2 160,-1 21 96,0 0 32,20-20 96,0 19-64,20 1-32,0 0-128,39-21-384,-19 2-321,39-21-288,-20 0 704,-18 0 321,18-21 64,-19 2 0,-1-21 32,-19 21 129,0-22 287,0 2 96,-20 19 129,0-20-353,0 20-480,-20 20 32,0-19-96,0 38-96,-19-19 256,19 40 96,0 0 32,-1-20-32,21 19 32,0 1-64,21 0 32,19-21-128,-20 2-32,19-21 63,1 0 162,-1-21 63,1 2 0,-20-1-64,0-19 0,-20 18 128,0 1-128,0 1-288,0-1-545,-20 0 33,20 20-97,-20 0-929,20 40 994,20-21 640,0 41 160,1-20 160,-3 20 128,2 19 129,1-19-353,-1-1 801,-20-19 608,0 0-544,0-1 609,0-19 95,-20 0-448,-1-20-320,-17 0-480,-3-20-385,1 0-96,1 1-64,-1-1-577,0-20-864,1 0-2019,19 21-1665</inkml:trace>
  <inkml:trace contextRef="#ctx0" brushRef="#br1" timeOffset="202651.5909">5617 8286 9737,'20'-20'2979,"-40"20"-2339,20 0 545,-20 0-480,0 20-481,-1 20-160,3-1-64,-2 1 0,20 0 32,0 0-64,20-20-64,-2-1 64,23-19-128,-21 0-32,19 0 192,-19 0-64,20-19-32,-40-1 32,20-20 96,-20 20-32,-20 0-97,20-20 1,-20 20 160,0 1 65,20 19 319,-20 0-128,20 0-31,0 0-225,0 19 224,0 1 32,0-20-128,20 21-160,20-2-32,-20 1-320,19-20-353,-19 0-672,20 20-993,-21-40-1698,1 20-4066</inkml:trace>
  <inkml:trace contextRef="#ctx0" brushRef="#br1" timeOffset="202822.6008">5795 8266 11370,'20'0'641,"0"0"864,-1 0 513,1 0-865,21 0-864,-21 0-193,18 0-64,3 0-96,-21 0-609,-1 0-1345,-19 0-2658,20-20-4645</inkml:trace>
  <inkml:trace contextRef="#ctx0" brushRef="#br1" timeOffset="202982.6099">5953 7968 10345,'0'19'321,"0"22"159,0-2 2179,20 21-321,-20-1-1089,0 21-897,0-1-160,0-19-768,21 20-449,-1-41-512,0-19-2467,19 0-1538</inkml:trace>
  <inkml:trace contextRef="#ctx0" brushRef="#br1" timeOffset="203163.6203">6232 8286 10345,'0'40'3299,"0"-21"-3235,21 22 97,-21-22 63,0 1-32,18 0-576,2-1-801,-20 2-385,20-21-224,-20 0-3266</inkml:trace>
  <inkml:trace contextRef="#ctx0" brushRef="#br1" timeOffset="203300.6281">6232 7968 10057,'0'-60'2242,"0"60"-3427,-20 0-192,20-20 1409,20 20-705,-20 20-3779</inkml:trace>
  <inkml:trace contextRef="#ctx0" brushRef="#br1" timeOffset="203726.6524">6431 8425 5413,'20'39'512,"-20"-18"-160,19-21 1634,1 0-320,0-21-1250,0 21-608,0-39-160,-1 19-33,-19 1-159,20-2 352,-20 1 288,0 1 608,20 19 866,-20 0-193,0 0-512,0 19-288,0-19-321,20 0-96,0 0 64,-1 0 32,21 0-191,1-19-1,-23-1 96,2 0 288,1 0-128,-21-20-287,0 21-674,-21-2-96,1 2-64,2-1 417,-3 20 480,1 20 32,20-1-160,0 2 385,0 18 191,20 1-31,19-20-161,2 19-128,-1-19-128,-1-20-128,1 21-160,-1-2-288,-19-19-1314,0 0-3523</inkml:trace>
  <inkml:trace contextRef="#ctx0" brushRef="#br1" timeOffset="204259.6829">4922 9081 832,'-20'-20'13325,"0"20"-13325,-20 0-481,1 20 449,19-1 577,0 21-161,-1-20-320,21 0-160,0 20 224,21-20 225,19 19-33,-1-19-128,1 0-160,-20 0 0,19 0 96,-19 0 129,0-20 95,-20 19 225,0-19 351,-20 20-351,0-20-449,-19 21-352,19-21-353,-20 0-736,1 0-2050,19-21-3203</inkml:trace>
  <inkml:trace contextRef="#ctx0" brushRef="#br1" timeOffset="204447.6937">5080 8842 14221,'21'0'288,"-21"0"-256,20 40 641,-20 0 192,18 19-225,-18 1-480,0 20-95,0-1-1154,21 0-385,-1-19-608,0-40-2786</inkml:trace>
  <inkml:trace contextRef="#ctx0" brushRef="#br1" timeOffset="204706.7085">5378 9279 11851,'0'0'96,"0"20"-320,0-20 800,0 20 257,0 0-865,0 0 32,20 0-384,0-1-577,19 1 512,2-20 257,-1 0 224,-22-20 384,23 1 513,-21-1 288,-20 0 417,0 0-481,-20 0-480,0 0-385,-19 1-256,-1-1-224,-1 20-481,2 0-896,-1 20-3684</inkml:trace>
  <inkml:trace contextRef="#ctx0" brushRef="#br1" timeOffset="205082.73">5815 9379 15214,'20'99'288,"-1"-60"-1345,-19 22 801,0-22 256,20 1-481,-20 0-31,20-40 448,-20 0 576,0 0 289,0-20-577,-20-19-95,20-1 127,-20-20 512,1 20-255,-1-19-449,0-1-160,20 0-128,0 1-225,20-1 417,0 40 256,19 0-63,2 20-161,-21 0 0,18 0 160,-17 40-32,-21-20 32,20 20-64,-40-21 128,-1 21 193,1-20-65,2 0-256,-23 0-160,1-20-448,21 19-1314,-1-19-2562,0 0-6310</inkml:trace>
  <inkml:trace contextRef="#ctx0" brushRef="#br1" timeOffset="205421.7494">6093 9279 14541,'40'0'-64,"-21"0"256,1 0 1346,20-19 95,-20 19-1088,19-20-449,-19 20 96,0-20-192,-20 20-96,0-20-256,0 0-385,0 20-224,-20-20 64,-18 20-352,17-20 512,-19 20 545,20 20 192,0 0 289,1 0 351,-1 0 129,20 20-97,20-1 289,-1 1-192,21-20-160,0 0-225,19-20-224,2 0 96,-2 0-384,-19 0-128,-1 0-705,-19-20-1601,-20 20-6439</inkml:trace>
  <inkml:trace contextRef="#ctx0" brushRef="#br1" timeOffset="207801.8853">3592 9856 2274,'19'-20'480,"-19"0"1570,0 0 192,0 0-192,0 20 0,0-19-609,-19 19-512,-1-20-160,0 20-353,0 0-352,0 0-160,-19 20-32,19-1 32,-1 21 0,1-20 32,20 0-32,0 0 0,0 20-32,20-21 0,1-19-65,19 20-159,-21-20 224,21 0 224,-20 0 128,19 0-32,-19-20 97,0 1-33,0-2 32,-20 2 97,0-1 63,0 0-256,-20-20-192,0 20-96,0 20 0,-19-19-32,-1 19 224,20 0-64,-19 19-64,19 1-32,-1-20 0,1 20 0,20 0 32,20 0 96,1 0-64,-1-1 96,19-19 0,-19 21-96,20-21 0,-20 19-128,19-19 128,-19 0 0,-20 0 32,20-19 32,-20 19 32,0-21-32,-20 2-96,0-1-32,0 20-64,-19-20-192,19 20-161,-20 0 289,1 0-32,19 20-32,20 0 159,-21-20 1,21 19 64,21 2 0,-1-21 0,0 19 64,-1-19 64,21 0-64,-20 0 32,19 0 1,-19-19 31,0 19 0,0-21 32,-20 21 160,0-19 0,0 19 65,-20 0-289,20 0-192,-20 0-161,0 0 1,20 19-897,0-19-1954,0 21-3171</inkml:trace>
  <inkml:trace contextRef="#ctx0" brushRef="#br1" timeOffset="211439.0935">16475 10592 7879,'21'0'416,"-21"0"-191,20 0 1792,-2 0-415,3 0-705,-21-21-289,20 21-63,-20 0-193,0 0 1,0 0-225,0 0 0,-20 21-128,-1-21-128,-17 19-64,-3 1-97,3 0 129,-23-1 0,22-19 224,-1 21-32,0-1 128,21-20 64,-21 19-63,40-19-33,-20 20-64,20-20 32,20 20 192,0 0 96,0-20 97,19 20-33,1 0-127,-1-1-33,1 1-128,1 0-64,-3-20-96,-18 20 0,1 0-128,-1-20-384,-2 20-545,-18-20-1346,0 0-1376,-18 20-2371</inkml:trace>
  <inkml:trace contextRef="#ctx0" brushRef="#br1" timeOffset="211626.1043">16198 10988 1953,'0'21'7015,"20"-2"-6727,-1-19 1090,1 20 992,0-20-929,0 21-864,19-21-289,-19 19 32,0-19-128,0 20-192,1-20-352,-3 20-1185,-18 0-2531</inkml:trace>
  <inkml:trace contextRef="#ctx0" brushRef="#br1" timeOffset="212023.127">16992 10790 9032,'0'-20'-224,"0"20"-289,-20 0 1795,-19 20-322,19 0-767,0 0 319,-21 19 161,41-19-161,0 20-255,0 0-1,0 0 0,20-21-64,21 1 32,-3 1-160,3-2 33,18-19 63,-19 0 96,19 0 0,-19-19 161,0-2 672,-21-18-257,1 18-255,-20 2-385,0-21-128,-39 0-64,19 20-96,-20 0-64,-19 1-417,19-1-960,-19 20-3172</inkml:trace>
  <inkml:trace contextRef="#ctx0" brushRef="#br0" timeOffset="216537.3851">12762 11346 9545,'-38'-20'1281,"17"20"-1345,-19 0-96,22 0 95,-23 20 98,1 0 31,1 0-64,-1 19 320,20 1 673,1 21-32,19-2-289,0-19-479,0 19-129,19 1 0,21-21-32,0 1 0,-1-20 64,22 0 0,-3 0 32,-17-20 32,18 0 160,-19-20 65,19-20-97,-39 0 0,20 1 161,-40-1-1,19-19 1,-19 19-97,-19 0-224,-1-20-64,-20 20-64,1 0-64,-1 1 64,-21 19-96,2 20 0,1 0 0,-3 0 0,2 40 32,39-21 32,0 21 0,20 0 0,0 0 64,40 0 32,-1-20 0,1 20 32,39-21-96,-18 1 64,-2 0-64,1 0-32,-21-20-288,21 0-673,-41 20-1025,1-20-1602,0 0-3554</inkml:trace>
  <inkml:trace contextRef="#ctx0" brushRef="#br0" timeOffset="216797.4">13240 11803 8968,'0'40'865,"0"-20"832,20 0 898,-20 20-930,0-21-896,0 0-577,0 22-160,19-21-32,-19 0-256,20-20-609,-20 20-640,20-20-3300</inkml:trace>
  <inkml:trace contextRef="#ctx0" brushRef="#br0" timeOffset="217092.4169">13558 11585 12363,'-20'0'1153,"20"0"-1121,0 0 1121,0 0 673,0 0-1057,20 0-673,-20 0-160,0 0-449,18 20-1312,-18-20-2531</inkml:trace>
  <inkml:trace contextRef="#ctx0" brushRef="#br0" timeOffset="217279.4275">13637 11843 10441,'0'0'1538,"0"0"-1314,0 0 2082,0 0-896,0 0-1090,0 0-480,0 0-1634,0 0-3427</inkml:trace>
  <inkml:trace contextRef="#ctx0" brushRef="#br0" timeOffset="217691.4511">13934 11645 14285,'-20'0'1249,"20"0"-1249,0 0 609,0 19 768,41-19-416,-21 0-513,39 0-319,-19 0-129,-1 0-225,1 0-607,-1 0-1635,-19 20-3843</inkml:trace>
  <inkml:trace contextRef="#ctx0" brushRef="#br0" timeOffset="217881.4621">13975 11823 14958,'0'20'608,"0"-20"-544,18 0 96,23 0 1,-1 0-161,19 0-1570,-19 0-2850,19 0-5540</inkml:trace>
  <inkml:trace contextRef="#ctx0" brushRef="#br0" timeOffset="218282.4849">14748 11585 13228,'-20'-20'-288,"0"20"-385,-19 20 1250,19-20-481,-20 40-96,1-20 32,19 19-32,0 1 0,0 0-32,20 19 96,20-19 32,20-1-64,-1 1-64,1-21 0,19 2-96,2-1-64,-3-20 160,-17-20 96,18-1-96,-19 2 192,-1-21 32,-19 1-96,-20 19-32,0-20-32,-20 1-224,1-1-64,-21 0 96,-19 1 95,-2 19 194,3 20 511,-3-20 417,2 40-32,19-20-576,1 20 95,39 19-95,0-19-193,20 20-160,19-20-96,21 19-96,-1-19-737,0 0-352,2 0-321,-22 0-1889,21-20-5926</inkml:trace>
  <inkml:trace contextRef="#ctx0" brushRef="#br0" timeOffset="218455.4948">15244 11883 13805,'21'40'352,"-1"-21"-224,-20 21 481,0-20-385,0 20-480,0-20-2307,0-1-1825</inkml:trace>
  <inkml:trace contextRef="#ctx0" brushRef="#br0" timeOffset="218895.52">15720 11783 13356,'0'0'1121,"0"0"-800,0 0 1120,21 0-224,19 20-801,-1-20-191,1 0-193,19-20-128,1 20-129,-1 0-704,2 0-2081,-2 0-3236</inkml:trace>
  <inkml:trace contextRef="#ctx0" brushRef="#br0" timeOffset="219364.5469">16852 11585 7783,'20'-20'3747,"-20"40"-3907,0-20 641,0 40 800,-20-1-737,20 1-447,-20 20-65,1-21-96,-21 21-385,20 0 97,-19-22 352,19 3 96,-20-21 320,1 0-95,-1-20 223,20 0-96,-1-20-255,3-20 95,18 19 288,0-17-415,0-2-33,18 20-64,23-20-32,-1 40 288,-1-20 353,21 20-161,-21 20-191,21 0-33,-21 0-128,2 19 32,-1-18 0,-1-2-576,1 0 192,-20 2-32,-20-1-1122,19 0-1600,-19 0-3300</inkml:trace>
  <inkml:trace contextRef="#ctx0" brushRef="#br0" timeOffset="219877.5762">17865 11386 13164,'-59'0'961,"39"0"-897,-21 20 64,2-1 609,19 21-33,-20 21-319,21-2-225,-1 20-160,20 1 64,0-21 0,20 21 32,-1-21 32,21-19 0,1 0-32,-3-20-160,3 0-128,-1-20-1377,-21 0-2948</inkml:trace>
  <inkml:trace contextRef="#ctx0" brushRef="#br0" timeOffset="220417.6071">18401 11684 6309,'0'80'993,"0"-21"-128,0 1 224,0-20-288,-20 19-128,20-39 288,0 0-257,0 0 353,0-20 353,0 0-289,20-20-769,-20-20-256,20 0-128,0-19 320,-1 19-192,1 0-128,20-19-64,-19 39-96,-3-20 32,2 40 64,-20 0 0,20 20 32,-20 20 0,0-1 32,0 1 32,0 20-32,0-20-129,0 19-1056,21-19-1025,-1-20-961,0 0-5221</inkml:trace>
  <inkml:trace contextRef="#ctx0" brushRef="#br0" timeOffset="221146.6488">18759 11902 12812,'0'-19'128,"0"19"-961,19 0 1217,1-20-63,20 20-97,-1-20-64,21 0-64,-21 0 128,1 0 97,1 1 127,-23-1-320,-18 0-256,0 0-481,-18 20-63,-2 0 223,-21 0 321,3 20 160,-3 0 128,1 19-31,21 1 95,-1-20 0,20 20-32,20 0-128,-1-2-32,21-17-160,19-21-128,2 20-64,18-20 256,-20-20-33,1 20-31,-21-21 256,1-17-128,-20 17 0,0 2 32,-20-1 33,0 0-226,-20 0-223,0 0 160,0 20 64,0 0 96,1 20 128,-21 0 0,20 20 96,20-21-32,0 21-160,0-21 32,20 22 96,20-21-192,-21-20 32,21 0 32,0 0 192,-1 0-32,-19-20 96,1 0 97,-1-1 319,-20 2-512,0 0-192,0-2-448,-20 2-33,20 19 193,0 0 256,-21 19 32,21 21 64,0 0 0,0 0 96,0 0-64,0 19-32,21-19 32,-21 19 0,0 1 192,0-21-96,0 2-128,0-2 96,-21 0 289,1-18 319,20-21-127,-20 20 128,1-20 31,-21 20-287,20-20-161,-39-20-160,19 0-96,-19-20-64,19 0-224,19 0-865,21 1-1377,0-1-577,41 0-2274</inkml:trace>
  <inkml:trace contextRef="#ctx0" brushRef="#br0" timeOffset="221512.6698">19790 11783 11755,'-39'-19'864,"-1"38"-864,1 1 1346,-1 20-65,0 0-672,21 0-33,-1-2-256,20 3-192,0-21-224,39 0 0,1 0-96,0-20-128,-1 0-129,1 0-63,-1-20 256,-19 0 160,0 0-385,-20 0 353,21-20 352,-21 0-160,-21 21 257,1-1 351,20 0-287,-20 0 191,1 20-31,19 0-257,0 20-160,0 0-96,19 0 0,1-1-32,21 2 32,-3-2-192,-18 0-320,21 2-481,-21-1-641,-1-20-1345,-19 0-1409</inkml:trace>
  <inkml:trace contextRef="#ctx0" brushRef="#br0" timeOffset="221685.6797">19950 11883 3235,'0'-40'4420,"20"20"-2050,-20 0-320,39 20 0,-19-20-737,20 20-384,-1-19-128,21 19-257,-21 0-223,1-20-225,1 20-289,-23 0-1344,-18 0-1346,-18 0-3202</inkml:trace>
  <inkml:trace contextRef="#ctx0" brushRef="#br0" timeOffset="221882.6909">20108 11505 8007,'20'0'1217,"0"40"289,-20 0 1088,20 0-480,-20 19-833,0-19-544,0 19-353,0 1-191,19-20-129,-19 0-96,0-2-321,20-17-768,-20-1-1089,0 0-2018,20 0-4965</inkml:trace>
  <inkml:trace contextRef="#ctx0" brushRef="#br0" timeOffset="222069.7016">20446 11803 13068,'0'40'96,"0"-20"-32,20 0 673,-20 20-385,0-21-480,0 21-417,20-20-191,-20 0-129,19-20-929,-19 0 193,0 0-3236</inkml:trace>
  <inkml:trace contextRef="#ctx0" brushRef="#br0" timeOffset="222221.7103">20486 11902 1793,'0'-99'-1249</inkml:trace>
  <inkml:trace contextRef="#ctx0" brushRef="#br0" timeOffset="222230.7108">20486 11724 128,'-20'-60'3203,"20"41"-2050,0 19-577,0 0-384,0 0-1665</inkml:trace>
  <inkml:trace contextRef="#ctx0" brushRef="#br0" timeOffset="222559.7296">20545 12002 5092,'0'40'4485,"20"-20"-4870,-20-1 385,20-19 1313,-1 0-736,1 0-769,20-19-353,-19 19 513,17-20-128,-17 0 192,-1-20-64,0 19 0,-2-17 160,-18 17-128,0 2 256,0-1 609,-18 20 192,-2 0-256,20 0-321,-20 0-127,-1 20 127,1-1 1,20 2-161,0-2 257,0 21-97,20-20-128,1 0-320,-1 0-32,18 0 96,3-20-192,-21 19-96,19-19 160,1 0-96,0 0-256,-21 0-129,1 0-384,20-19-3010</inkml:trace>
  <inkml:trace contextRef="#ctx0" brushRef="#br0" timeOffset="223446.7803">21776 11744 11691,'0'-20'736,"0"20"-1120,0 40 192,0-1 288,-20 1 0,20 19-96,-20 0 0,20 2 64,0-21 224,0-1 609,0-19 32,0 0-96,0-20 0,20 0-65,0-20-319,-20 0-193,0-19-32,20-1 0,-20 20-128,19-21-128,1 3-320,0-2 96,0 20-225,0 0 225,1 20 128,-3 0 64,-18 20 32,0 0 32,0-1-32,0 21 0,0-21 0,-18 22-353,18-21-351,0 0-1058,18 19-864,-18-19-417</inkml:trace>
  <inkml:trace contextRef="#ctx0" brushRef="#br0" timeOffset="224218.8243">22094 11902 3267,'0'-39'7431,"-20"39"-6502,20 0 192,-20 0-225,20 20 161,0 20-128,0-2-448,0-17-161,20 19-256,0-20 0,19 19-32,1-19 0,19-20 64,-19 0-64,0 0 96,-21 0-31,1-20 31,0 1-32,1-21 32,-21 20-96,-21 0 64,21-20-288,-20 21 288,0-2-224,1 2-225,19 19 65,-20 0-96,20 0 96,0 19 63,20 2 97,-1-2-224,1-19-97,0 19 97,1 2 32,-1-21 320,-2 20-32,2-20 64,1 0 96,-1 0 32,-20 0-64,20 0-64,-20 0 128,0 0-256,0 0 64,-20 0-32,20 20-128,-20 0 0,20-20 64,0 20 128,-21-20 64,21 19 64,0-19 0,21 0 32,-21-19 32,20 19-31,0-20-1,-20 0-64,19 0 0,-19 0-96,20 20-64,-20-21 32,20 21-64,0 0 384,-20 0 288,0 0-415,20 0 127,-20 21-96,0-1 160,0 0-159,0 0-129,0-20-32,19 20-32,-19-1 0,0-19-32,20 0-64,-20 0-65,0 0 33,0 0 32,0 0-32,0-19 64,20 19 64,-20-20 0,0 20 0,0 0-64,20 0-32,-20 0 64,20 0 0,1 0-32,-3 0 0,2 0-64,0 0-257,1 0-1088,-1 0-2243,-20 0-3202</inkml:trace>
  <inkml:trace contextRef="#ctx0" brushRef="#br0" timeOffset="224587.8457">22967 11505 9737,'0'21'320,"-20"-2"513,1 21 1089,19 20-481,0-1-608,0 1-577,0-1-192,0 1-128,0-20-384,19-2 127,-19 3 225,20-41 160,0 20 32,-20-20 32,20-20-31,0 20-33,-1-20-32,1 20-64,0 0-32,0 0-65,-20 0 33,20 20 32,-20 0 64,0 0 0,0 0-32,0-1 32,-20-19-256,0 20-256,0-20-866,0 0-1376,-19 0-642,19 0-1792</inkml:trace>
  <inkml:trace contextRef="#ctx0" brushRef="#br0" timeOffset="224932.8653">23145 12042 7975,'40'0'96,"1"0"256,-23 0 1698,23-20-736,-21 20-450,0-20-127,-20 0-449,0 20-352,-20-21-32,0 21-801,-1 0 289,-17 0 384,17 0 448,1 21-320,20-1 64,-20 0 32,40 0 32,0 0 0,1 19 0,17-19 0,-17 0-64,19-20 0,-22 20-64,3-20-193,19 0 129,-20-20 801,-1 20 416,1-20-224,0 0-289,0 0-480,0 1-128,-20-1-192,0 0-865,0 0-833,0 0-1121,0 20-4644</inkml:trace>
  <inkml:trace contextRef="#ctx0" brushRef="#br0" timeOffset="225184.8797">23543 11465 13164,'-20'-40'-641,"20"21"-736,20 19 2242,19 0 1409,2 19-1025,17 2-352,3 19 512,-2 19-191,20 1-514,-19-1-159,-1 21-97,0-1 33,-19 0-129,-19-20-512,-21 22-64,-21-22-737,-19 1-705,1-21-1473,-40 21-4068</inkml:trace>
  <inkml:trace contextRef="#ctx0" brushRef="#br0" timeOffset="226624.9622">14649 12360 5349,'0'0'1601,"0"-21"353,0 21 512,0 0-640,0 0-705,0 0-480,20 0 159,0 0-159,-1 0-96,21 0-225,1 0 32,18 0-128,0 0-160,1 0-128,-1 0 225,-19 21-354,-1-21 97,1 0-448,-20 0-513,-20 0-737,0 0-1217,0 0-1057</inkml:trace>
  <inkml:trace contextRef="#ctx0" brushRef="#br0" timeOffset="232634.3059">15840 12459 2754,'0'0'2210,"0"0"-256,0 0 64,0 0-64,0 0-289,0 0-447,0 0-290,0 0-319,0 0-97,0 0 1,0 0-161,0 0 97,0 0-33,20 0-128,0 0 33,-20 0-97,20 0-96,-1 0-64,1 0 0,-20 0-128,20 20 192,-20-20-160,20 0 96,-20 0-32,0 0 64,0 0-96,0 0 0,0 0 96,0 0 33,0 0-290,0 0-127,0 0 32,0 0 96,-20 0-32,20 0-1,0 0 225,0 0-64,-20 0 96,20 0-64,0-20-32,-20 20-128,20 0 0,0 0 128,0-21-32,0 21 0,0 0 64,0 0 32,0-19-32,0 19 0,0 0 32,0 0 64,0 0-32,0-20 160,0 20-31,0 0-1,0 0-64,0 20 0,-19-20 64,19 40-96,0-20 0,0 0 0,0-1-128,0 21 161,0 0-226,0 19 194,19-19-129,-19 20-33,20 0 65,-20-21-32,20-19 32,-20-1-96,20 2-128,-20-21-224,21 0-545,-21-21-961,0 21-1762,0-19-2049</inkml:trace>
  <inkml:trace contextRef="#ctx0" brushRef="#br0" timeOffset="232959.3243">15781 12657 10409,'-40'0'2499,"19"20"-1699,3-20 450,18 0 319,0 0-288,-20 0-608,20 0-449,20-20-64,-20 1-64,18-1 97,3 0-193,19 0 160,-20-19-256,-1 18 128,21-18-32,-20 19 96,0-1-96,-20 2 64,0 19-64,19 19 32,-19-19-64,20 21 32,0-1 64,-20-20-96,20 20 96,19-1-32,-19 2-64,41-2-32,-23 1 64,-17 0-481,19 0-447,-20 0-1347,19-1-3234</inkml:trace>
  <inkml:trace contextRef="#ctx0" brushRef="#br0" timeOffset="233587.3603">18719 12558 11434,'-20'0'609,"0"-19"448,20 19 224,0 0-416,0 0-128,0 19-33,0 21-127,0 0-193,20-1-96,-20 21-191,0-21-65,0 22 64,20-3-32,-20-17-128,20-1-289,0-1-95,-20-19-609,19 0-801,-19-20-1121,0 20-1793</inkml:trace>
  <inkml:trace contextRef="#ctx0" brushRef="#br0" timeOffset="233889.3777">18460 12697 13516,'-39'0'769,"39"0"-513,0-20-128,20 20 545,-1-20-128,21 1-97,-20-1-192,19-20-192,1 20 0,1 1-32,-2-2 96,1-18-31,-20 39-65,0-20 192,-1 20-32,1 0-96,0 20-64,-20 0 0,0-1 0,0 21-160,0-20-256,0 20-225,20-20-256,-20 19-544,20-19-1185,-1 0-3108</inkml:trace>
  <inkml:trace contextRef="#ctx0" brushRef="#br0" timeOffset="237409.5789">4246 13651 5605,'-20'20'1345,"20"-20"-320,0 0 961,-18 0 256,18 0-544,0 0-577,0-20-417,0 20-31,0 0 32,0 0-257,0 0-64,18 0-319,2-20 319,1 20-128,-1 0-160,0 0 32,19 0 33,21 0-129,-21 20 64,40-20 96,-19 0-96,19 0-160,-18 20 64,18-20 32,0 0-64,0-20 0,-18 20 224,-3 0-320,1 0 160,-18 0-256,-21-20-225,0 20 65,-20 0-705,0 0-865,0 0-160,-20 0-512,20 0-1058</inkml:trace>
  <inkml:trace contextRef="#ctx0" brushRef="#br0" timeOffset="237791.6009">5001 13413 6694,'0'19'4388,"0"2"-4228,0-21 64,0 19 961,21 1 385,-3-20-641,22 20-449,1 0-63,-2-20-1,21 20-64,19-20-127,-20 20-161,1-20 0,-21 20-64,22-1 64,-41-19 32,-2 20 128,3-20 193,-21 20 31,0-20-288,-21 20-64,3 0-96,-22 0 64,-1 19-128,2 1-480,-21 0-1186,21 0-2018,-1 20-3939</inkml:trace>
  <inkml:trace contextRef="#ctx0" brushRef="#br0" timeOffset="239818.7168">3611 9935 5733,'-19'-19'5926,"-1"19"-5478,20-21-448,-20 21 32,0 0 0,20 0-96,-20 0-64,20 21 0,0-21 64,-19 19 32,19 1 0,0 0 32,19 0 0,-19 0 0,20-20-32,0 20 64,0-20 320,0 0 224,-1 0-127,1-20-97,0 0-96,-20 0 65,0 0 31,0 0 32,0 1-127,0-2-129,0 2-32,-20 19-128,20-20-256,-20 20-161,1 0-255,-1 20 415,20-1 97,0 2 128,0-2 32,0 1 0,0-20 64,20 20 64,-1-20 224,1 0-159,0 0 127,-20 0-96,20 0-256,-20 0-1089,0 0-1570,0 0-1761</inkml:trace>
  <inkml:trace contextRef="#ctx0" brushRef="#br0" timeOffset="240488.7551">3671 10015 6534,'-20'-20'1633,"0"20"-1505,20-20 65,0 20 960,0 0 640,0 0-1024,0 0-769,0-20-32,0 20 256,20 20 193,0 0-33,0 0-96,-1 20-160,21-1-64,-20 1 129,21 19 95,-23-18-64,23 18-96,-1 1 0,-1-20-64,-19 19 0,20-19 33,-1-21-97,-19 21 0,0-20 0,0 20 0,-1-40-32,-19 20-385,20-20-800,-20 20-769,0-20-448,0 0-3204</inkml:trace>
  <inkml:trace contextRef="#ctx0" brushRef="#br0" timeOffset="240865.7767">3791 10432 12107,'0'0'641,"-21"0"-770,21 20-127,21-20 641,-1 20 383,-20 0-159,38-1-257,3 21 33,-21-20-97,19 20 256,1-20-191,-1 0-33,-19-1 0,20-19 129,-20 0 319,19 0-127,-19 0 32,0-39-161,19 19-224,-19-20-191,1 1-33,-21-21 0,20 20-192,-20 20-257,20-20-480,-20 21-64,0 19-608,0 0-2082,0 0-6695</inkml:trace>
  <inkml:trace contextRef="#ctx0" brushRef="#br0" timeOffset="241967.8396">4167 10691 5829,'0'-21'897,"0"21"-577,-20 0 1090,20 0 575,-20-19-703,20 19-482,-19 0-223,-1 0-161,20 0-159,-20 0-257,0 19-32,0 2-1,1-1 33,19 19-32,0 1-32,19 0 64,1-21-64,0 1-160,20 0-192,-1-20 256,1 0 224,-1-20 128,2 0 0,-21 1 192,0-1 65,-2-20-1,-18 20-160,0-19 1,0 19-129,-18-1 192,-22-18-63,19 19-161,-17 20 0,17-19-320,-19 19-33,20 19 65,1 1-32,-1 0 96,20 20 0,0-1 64,0-19-64,20 0 0,-1 0 32,21 0-129,-20-20 193,19 0 64,-19-20 97,1 20-1,-1-20-64,-20 0-32,0 0 192,0 1-96,-20 19 32,-1-20 33,1-1 351,2 21-448,-3 0-160,21 0-96,-20 0 0,20 21-32,0-21 32,0 20 32,20-1-161,1-19-543,-3 20-706,2 0-2337</inkml:trace>
  <inkml:trace contextRef="#ctx0" brushRef="#br0" timeOffset="244828.0033">5874 10571 12043,'0'21'1089,"0"-2"-1185,0 21 96,0 0 256,0 19 929,0 21-352,0-1-353,-20 21-159,20 19-33,0-20-160,0-20-64,0 1 0,0-41-64,20 1 0,0-19-64,-20-2-576,21-19-578,-21 0-1216,0 0-1506</inkml:trace>
  <inkml:trace contextRef="#ctx0" brushRef="#br0" timeOffset="245109.0193">5617 11207 14157,'20'40'160,"-20"0"-192,19-1 128,21 1 737,-20 0 160,0 0-417,-1 0-287,21 0-97,0-21 64,-21 1 64,21 0 97,1-20-225,-3-20 160,3 0-63,-2 1-193,1-21-32,0 0-64,-1 0 0,1 0-481,1 0-960,-23 1-1346,22 19-2914</inkml:trace>
  <inkml:trace contextRef="#ctx0" brushRef="#br1" timeOffset="256080.6469">16317 3239 7879,'0'-40'1601,"0"19"289,-20-18-256,0 20-257,20-22-416,-40 21-384,21-19-193,-21 39-320,-19 0-192,-22 0-64,2 20 32,-20 19-1,20 21 97,0 20 32,-2-1-32,2 1 64,40-1-32,-21 0 96,40 21-96,1-1 0,38 1 64,1-21-64,40-19 32,19-1-160,1-19-128,19-20 256,20 0 128,-20-20 192,21 0 257,-21-20 63,0-19-223,-20-2-161,-20-18-32,2-20-96,-23-1-64,-17 0 0,-21-39-64,0 20-64,-21-20-32,-17 19 128,-23 21 256,-18 19 96,0 41-255,0-2-226,-20 21 65,18 21-1922,2-2-4099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7:58.1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1766 2185 7238,'-20'-39'353,"20"19"992,0 0 289,0 0-353,0 20-224,-20 0-1025,20-20-192,0 20 320,0 20-32,0-20-64,20 20 0,-20 20-32,0-20-32,20 19 32,-20 21-64,0-20 32,18 19 32,-18 1 0,0 19 0,0 1 32,0-1-64,0 1 64,0-2 0,0-17-64,-18 18 32,-2 1 0,0 0-32,20-1 0,-21-19 32,21 19-32,-20-19 64,20 19-96,0-20 96,0 1-96,0-1 32,0 1 0,0-20 32,-18 20-32,18-21-32,0-18 64,0 18 33,0-19-33,0 20 32,18-20 32,-18-1-96,20 22 64,1-22-128,-21 1 64,20 0-96,0-1-65,-2 2-191,23-2 96,-21 1 160,0 0 96,-1 0 64,1-20 0,-20 20 32,20-20 64,0 20 64,0-20 33,-1 0 31,21 19-224,1-19-64,-3 21 0,3-21 0,-1 19-32,-1-19 32,21 0 0,-21 21 0,21-21 0,-1 0 0,0 19 32,22-19-64,-22 0 32,0 0 0,1 0 0,-1 0 32,1 0-32,-1 0 0,2 0 0,-2 20 32,20-20-32,-19 0 32,19 0-32,-20 0 0,20 0 0,2 0 0,-2 0 0,0 20 32,0-20 32,2 0-64,-2 0 0,0 0-32,0-20 32,0 20-32,2 0 0,-2 0 32,20 0 32,-20 0-64,0 0 64,20 20 0,-18-20-64,-2 0 0,20-20-64,-20 20 64,20 0-160,-19 0 128,-1 0 32,1 0 64,19 20-32,-19-20 32,-1 0 0,0 0-32,1 0 0,-1 0 0,0 0 0,0 20-32,1-20 64,0 0-64,-1 0 0,0 0 32,0 0 0,2 20 0,-2-20 32,0 0 0,0 0-64,20 0 64,-20 0-32,2 0 0,-2 0 0,0 0 0,0 0 0,20 0 0,-18 0 0,-2 0 0,0 0 0,20 0 0,-19 0 0,-1 0 0,21 0-96,-21-20 64,21 20 32,-1-20 32,-20 20 0,20 0 96,0-20-32,1 20-32,-21 0 0,20-20-96,0 20 32,0-19-32,1 19 32,-20-21-64,19 21 64,1 0 32,-1-19 0,-20 19-32,0 0 0,0 0 0,20 0-32,-38 0 32,18 0 0,0 0-32,-19 0 0,-1 0 96,-18 0-64,17 0 0,-17 0-32,-2 0 96,1 0-64,-20 0 0,19 0 64,-19-21-96,0 21-32,0-19-128,0-1 192,-20 0 0,19-20 96,-19 20-64,20-20 0,-20-19 0,0 19-32,0-39-32,0 19 0,0-19-96,0-1 0,0 0 32,0-19-33,0 0 129,-20 20 0,20-21 0,0 21 0,-19 0-96,19-1 96,0-20-128,0 21 128,0 0 0,0-1 0,0 0 0,19 1 0,-19 0 0,20 19-32,-20 1 32,20 0-32,-20-2-32,0 2 160,0 19-64,20 0-32,-20 1 0,0 19 0,-20 0-64,0 0-128,0 20-96,1-20 63,-1 20 33,0-20 128,-20 20-96,1 0 64,-1 0-32,-19 0 96,-40-19-64,18 19 0,-18 0 32,-19 0-97,-1 0-63,-1 19 32,-19-19-192,-20 0 159,0 0 129,1 0 128,0 0-32,-2 0 0,-18 0 0,-1 0-96,-1 20 64,-18-20-96,-120 0 96,2 0 128,17 20 225,-38-20 159,139 0-96,-1 0-95,-19 0 31,19 0-256,21 0-32,-20 0-64,18 0 64,-19 0-32,1 0 0,-1 0 288,1 0 97,20 0-65,-21 0 160,1 0-351,18 0-65,2 0 32,20 0 96,-21-20 160,20 20-224,0 0 97,0 0-129,21 0-32,-22 0-160,41 20-257,1-20-351,19 0-385,38 0-513,2 0 257,-1 0-545,-19 0-3459</inkml:trace>
  <inkml:trace contextRef="#ctx0" brushRef="#br1" timeOffset="8179.4676">11691 5464 8263,'-20'0'1794,"20"0"-1217,0 0 191,0 0 353,20 0 257,20-19-546,-1-1-351,22-21-161,38-17 1,0-2-129,20 1 32,-1-1-32,42-20 32,-2 0-96,20 1-160,22-21 513,-1 21-417,-1-20-32,19-1-32,-37 1 0,-2-1 32,-19 21 0,-20 19 0,-60 0-64,0 21-64,-59 19-353,1 20-191,-21-19-385,0 19-577,-21 0-223,1 19-578,2-19-2081</inkml:trace>
  <inkml:trace contextRef="#ctx0" brushRef="#br1" timeOffset="8446.483">13993 4054 13196,'0'-21'0,"21"21"-416,19-20 576,39 1 224,-20-1 481,21 0 0,0 0-64,-1 20-65,0 0-63,-19 20-385,-21 0-288,-39 39 0,0 1 0,-19 0-64,-21 19-192,-19-20 96,19 21 64,-1-20-353,21-1-544,2 1-768,-2-20-962,-1 0-1761</inkml:trace>
  <inkml:trace contextRef="#ctx0" brushRef="#br1" timeOffset="14136.8084">16753 1768 5509,'0'0'-64,"0"0"96,0 20 160,0-20 192,0 0-63,0 0-161,0 21 416,0-21 257,0 0-32,0 0 32,20 19 160,-20-19-257,0 19-95,0-19-193,0 0-63,0 0-65,0 21-32,0-21 0,0 0 1,0 19-1,0-19-64,0 21 0,0-1 33,0-1-65,0-19 0,0 20-32,0 20-96,0-20 0,20 0-32,-20-1 32,0 1 32,0 0-31,0 20 95,0-20-96,0 19 64,0-19-64,20 20-32,-20 0 32,19-21-160,-19 21 128,20-19 32,-20-2-64,0 21 64,20-20 0,-20 19 0,21 1 0,-21 0-32,20-1 32,0 1-32,-2 0 0,-18 20 32,21-21 33,-1 1-33,0 0 0,0 0 0,-1-1 0,1 1 0,0 0 32,0-1 0,0 2-32,-1-2 0,1 1 0,0 0-128,0-1 192,0 1-32,19 20-96,-19-21 96,1 1-160,-1 20 96,18-21 0,-17 1 65,-1 0-97,19 0 96,-19 19 64,20-19-160,-1 0 96,-19-1-96,20 1 192,-1 20-224,-19-20 32,20-1 32,-1 1-32,2 0 0,-1 0 128,-1-1-160,1 1 32,0 19 32,-1-19 32,21 0-96,-21 0 32,1-20-32,-1 20 96,2-1-32,-1 1-64,-1 0 64,1 0 32,-1-1-32,1 21 32,0-40-64,-1 20 129,22 0-161,-23-1 64,3 1-32,-1 0 0,-1-20 256,1 19-512,-1-19 320,1 20-96,0-20 64,19 0 32,-18 20 0,-3-21 0,3 22-64,-3-22 160,3 21-160,-1-21 160,-1 2-96,1 18-96,-1-19 64,1-1 0,0 2 0,-1-1-32,2 0 0,-1-1 32,19 1-32,-19 0 32,-1 0 0,21 0-32,-21 0 32,1 0-32,-1-1 32,22 1-32,-23 0 0,3 0 0,18 1-64,-19-2 160,0 1-96,-1-1 0,1 1 0,-1 1 0,1-21 64,1 20-96,-3-1 32,3 1-32,-1-1 129,19 2-162,-19-21 130,-1 20-65,1-1 64,19-19-32,-19 20 32,-1-20-32,22 20-32,-23-20 0,23 0 0,-22 20 96,21-20-160,-1 0 64,-19 0 32,19 20-32,-18-20 32,18 0-96,1 0 64,-21 0-32,21 0-32,-21 0-32,21 0 128,-1 0 0,-18 0-96,-3-20 128,23 20-64,-22 0 32,21 0-32,-21 0 32,21-20 0,19 20-32,-18-20-128,-2 20 160,0-20-128,1 20 192,-1-19-225,1-1 194,-1-1-130,-18 2 98,18-1-33,-19 1 0,19-1 0,-19-1 0,-1 1 96,21-19-192,-1 20-129,2-22 450,-2 1-322,0 21 1,1-21 128,-1 0-96,-19 0 64,-1 1 0,1-2 32,1 2-32,-3 0-32,3-1 0,-3 20 192,-17 0-256,-1-20 96,20 1 0,-1-1 0,21-20-64,-21 20-32,1-19 320,1-1-95,-3 1-129,3 19 32,-2-20-64,1 0 96,0 0-96,-21 1 32,1-20 64,20 19-96,-20 1-32,19-2 64,1-18-65,-19 20 33,-3-1 129,22-20-162,-19 21 65,-1-1 32,19-19-32,-19 19-64,0-19 32,19 19 64,-19-20-32,20 21 0,-20-1 64,19-19-128,-19 19 128,0 1-128,0-21 96,1 20-64,17 1 0,-17-1 0,-1-19 64,0 18-96,19 3 96,-39-2-64,20 1 128,0-1-32,0 0 65,-20 1-1,19 19-64,1 1-64,-20-1-64,0 0 64,20 0-64,-20 20 192,0-20-128,20 20 0,-20-19 64,0 19-128,0 0 0,0 0 32,0 0-417,0 1-544,0 19-1217,0-20-3811</inkml:trace>
  <inkml:trace contextRef="#ctx0" brushRef="#br1" timeOffset="14858.8497">23880 1073 13708,'-79'-21'737,"39"21"288,21-19 641,-1 19-994,20 0-768,20 0 64,-1 0 64,21 0-32,19 0 0,-19 0-96,19 0-64,-19 0-64,1 0-32,-23 0-33,2 0-31,-20 0-257,0 0-191,0 0 191,-20 19 449,20-19 32,-18 21 32,-3-1 32,1 19 32,20 1-32,0 0 64,0 0-32,0 19-32,20-18 96,1-2-32,-3 0 32,2 1 64,-20-20 128,0-20 321,0 20 96,-20-20-481,-19 0-64,19-20-64,-20 20-64,21 0-96,-21 0-160,20 0-962,-19 0-1889,39 0-2434</inkml:trace>
  <inkml:trace contextRef="#ctx0" brushRef="#br1" timeOffset="15132.8654">24337 1132 11498,'0'-39'96,"0"19"353,0 20 127,-20 0-576,0 20 97,0 0 287,0 19 321,20 1 31,-19 20-319,19 19-225,0-19 0,19 19-96,-19-20 0,20 1-96,0-20-416,0 0-513,0-20-801,19-1-736,-19 1-1282</inkml:trace>
  <inkml:trace contextRef="#ctx0" brushRef="#br1" timeOffset="15550.8894">24536 1252 9352,'-20'0'609,"20"0"-769,-21 19 832,21 1-95,-20 0-449,20 21-352,0 17 64,0-17-129,20-2-95,1 21 96,19-21 160,-22 1 576,23-20 513,-21 0-64,39-20 192,-19 0-288,-1-20-257,1 0 65,-20-20-65,1 1-448,-21-1-224,0-19-96,-21-1 32,1 0 192,-20 0 256,1 21-128,-21 19 32,1 0 129,0 20-97,19 0-128,-1 20-32,23 0 64,18 19 64,18 1 64,2 1-63,21-2-1,18 0 32,-19 1-128,19-20-192,-19 0-257,19 20-672,-19-40-1793,-19 20-4101</inkml:trace>
  <inkml:trace contextRef="#ctx0" brushRef="#br1" timeOffset="15768.9018">25052 1550 8840,'0'39'544,"19"-19"1506,-19 20-961,0-20-961,0 0-160,0-1-128,0 1-352,20 0-417,-20 0-512,0 0-2211</inkml:trace>
  <inkml:trace contextRef="#ctx0" brushRef="#br1" timeOffset="16057.9184">25052 1033 12363,'59'0'577,"-19"19"-449,19 2 993,-19 19-641,-1-1-416,1 1-64,-19 20 65,17 19 95,-17-19 128,-21 39 0,0-19-160,0-21 32,0 20-160,0-19-32,-39 0-512,19-20-994,-41 20-992,22-21-1346</inkml:trace>
  <inkml:trace contextRef="#ctx0" brushRef="#br1" timeOffset="17513.0017">16913 2364 8295,'0'0'417,"0"-19"1537,0 19 864,0 0-1088,0-21-321,0 21-480,0 0-352,-20 0-385,20 0-224,-21 0 32,1 21-224,0-2 192,1 2-65,19-2 97,0 21 0,0-20-96,0 19-64,19-19 32,1-20-32,0 20 96,1-20-32,19 0 128,-22-20 160,3 0-32,19 0 128,-40 1-63,20-1 31,-20-20-160,-20 21 160,0-2-160,0 2-96,-19-2-32,-1 21 0,19 0 0,-19 0-32,21 21 0,-1-2-32,0 2 96,20-2-32,0 1-96,20 0 128,19 0 0,-19-1-32,21 1 32,-1-20 128,-22 0-96,3 0 128,-1 0-32,0 0 32,-20-20 161,0 20-289,-20-19 32,20-1-160,-20 0 192,-1 20-320,3 0 160,-22 0-161,19 0 129,21 20 0,-20 0 32,20-20 32,0 19 0,0 1-96,20-20 128,1 20 64,-1-20 160,0 0-256,-2-20 128,3 20 32,-21 0 129,20-20-193,-20 20 64,0-19 32,0-1-160,-20 20-32,-1-20-128,3 20 32,-2 0 32,0 0-97,-1 20 97,21 0-64,-20-20 128,20 19-64,20 1 0,1-20-96,-1 20 64,0-20-129,-2 0 193,3 0 0,-1-20 64,-20 20 32,0 0 96,0 0 33,-20-20-33,20 20-32,-21-19-160,3 19-161,18 0-928,-20 0-2722,20 0-9032</inkml:trace>
  <inkml:trace contextRef="#ctx0" brushRef="#br1" timeOffset="19120.0936">5001 5186 5925,'-20'0'1313,"0"0"-992,20 0 992,0 0 481,-20 0-193,20 0-576,0 0-416,0 0 63,-19 0 97,19 0-289,0 0-255,19 0 31,-19 21 192,20-21 65,20 0-129,19 0 97,2 0-129,18 0-160,20-21-32,20 21-128,-19 0 129,19 0-129,-1 0 64,-19 0 0,0 0-96,-18 0 128,-22 0-96,-19 0-96,-21 0-321,-19 0-672,-19 21-768,-21-2-5382</inkml:trace>
  <inkml:trace contextRef="#ctx0" brushRef="#br1" timeOffset="22271.2738">6451 2820 576,'0'-19'1730,"0"19"-577,0 0 160,0 0 192,0 0-63,-20 0-962,20 0-223,0 0-193,0-19 32,0 19 64,0 0 288,0 0 65,-20 0-1,20 0 1,-20-20-193,-1 20-288,3 0-128,-23 0 32,1 20 0,1-20-64,-1 19 96,0 0 0,1 22 0,-1-21-32,1 20-1,-1-1 98,19 1-66,1 19 1,2 2 0,18-3 32,0-17-64,18 18 0,2 1 128,21-20-64,18-1 64,1 1 0,-1-20 129,2 0 95,-3 0 128,22-20 289,-40 0 256,19-20-192,-19 0-257,19-20-160,-19 1-127,-1-21-33,-19 20 192,0-19 225,-20-2-289,0 3-160,-20-3 0,0 2-64,-19-1 97,-1 1-65,1 19-160,-1 19-257,0 2-735,-19 19-1315,18 0-1472,3 19-4966</inkml:trace>
  <inkml:trace contextRef="#ctx0" brushRef="#br1" timeOffset="25486.4577">16913 2523 4580,'0'0'288,"0"0"-160,0 0 1025,0 0-384,0 0-673,0-20-64,0 20 160,0 0 353,0 0-33,0 0 225,0 0 160,0 0 96,0 0-64,0 0-481,0 0-160,0 0 33,0 0 63,0 0 32,0 0-255,0 0 63,0 0-64,0 0-64,0 0-64,0 0-32,0 0 32,0 20 0,0-20 224,0 20 65,0 0 127,0 0-96,20-1-191,-20 22-1,0-2-96,18-19-32,-18 20-32,21 0 32,-1-21 0,-20 0 0,20 22 0,-20-21 0,20-20-32,-20 20 0,19-20 32,-19 0-32,0 0-32,0 0-96,0 0-64,0 0-161,0 0-736,-19 0-480,19-20-257,-20 20-544,20-20-2915</inkml:trace>
  <inkml:trace contextRef="#ctx0" brushRef="#br1" timeOffset="26207.4989">16872 2762 384,'0'0'448,"21"0"545,-21 0 1025,0 0-865,0 0-224,0 0 480,0 0-544,0 0-448,0 0-97,0 0-224,0 0-224,0 0-417,0 0 1,-21 0 95,21 0 33,0 0 320,0-20 160,0 20 32,-20 0-96,20 0 128,0 0 257,0 0-129,0-21 128,0 21 417,0 0 288,0 0-96,0 0-96,0 0-385,0 0-127,0 0-65,0 0-192,0 0-128,0 0 0,0 0 160,20 0 96,-20 21-31,0-21 95,0 0-128,21 20 32,-21-20 65,20 20 63,0-1 64,-2 0-159,3 2-65,-1-1-64,0 0-32,0 0-64,-1-20 32,1 20 0,0-20 0,0 0 64,-20 0 129,0 0-1,0 0 32,20 0 193,-20 0-97,0-20-128,0 0-128,19 0-64,-19 0-64,20-20-64,0 1 32,0 19-32,0-20-64,-1 20-64,1 0-321,0 20-576,-20 0-1121,21 0-1826,-21 0-4355</inkml:trace>
  <inkml:trace contextRef="#ctx0" brushRef="#br1" timeOffset="28573.6341">16852 2801 864,'-20'0'513,"20"0"1537,0 0-449,0 0-608,0-19-416,0 19-193,0 0-288,0-20-64,0 20 32,0 0 128,-19 0 417,19-20 160,0 20-481,0 0-224,-20 0 32,20 0 64,0 0-128,0 0 0,0 0 97,0 0 63,0 0-64,0 0 192,0 0 32,0 0-159,0 0-33,0 0 64,0 0 192,0 0 65,0 0-193,0 0 32,0 0 65,0 0-1,0 0-64,0 0 65,-20 0-97,20 0-160,0 20-64,0-20-64,0 0-32,20 0-64,-20 0 96,0 0-64,0 0 0,0 0 32,0 0 0,0 0 64,0 0-32,0 0 0,0 0-32,0 0 32,-20 0-32,20-20 0,-20 20-32,20 0-160,-20 0 31,20 0 97,0 0 64,-19 0 32,19 0 32,0 0 32,0 0-64,0 0 0,0 0 0,0 0 97,19 0-1,-19 0-32,0 0-32,0 0 64,20 0-64,-20 0 32,20 20 0,0 0 0,19-1-32,-19 0 0,21 2 0,-1-1-32,-1 0 32,1 0-32,-20-20 0,19 20 0,-19-1 32,20 1 0,-40-20-32,19 0-32,-19 0 96,0 20 0,0-20 225,0 0 191,0 0-320,0-20-96,-19 20 32,19 0-32,0 0 0,0-20-32,0 20 1,0-19-162,0-1 1,19 0-32,1-20 128,0 0 32,0 1 0,0 19-32,19-20 0,-19 20 32,-20-19-192,21 39-289,-21-21-704,0 21-1569,0 0-2948</inkml:trace>
  <inkml:trace contextRef="#ctx0" brushRef="#br1" timeOffset="30124.723">17210 3000 7110,'-20'-40'1378,"20"20"-1346,0 20 1473,-20-19 193,20-1-866,0 20-383,-20-20 95,20 20 33,-19 0-225,-1 0-384,0 0-32,0 0-64,-19 20-32,19 0 0,0-1 0,0 1 63,20 20 33,0-20 32,0 0-32,20-1 32,0 1-64,0 0 96,19-20 64,-19 21 96,20-21-64,-21 0 65,-19-21 159,20 21 32,-20-20 1,0 0-161,0 20-32,0-19-160,-20-1 0,1 0 0,-1 0-96,-20 20-32,20 0 32,-19 0-65,19 0-159,-21 20 192,41 0 64,-18 0 0,18-1-32,0 1-32,18 0-96,3 1-33,19-21 289,-1 0 0,-19 0 96,20 0-31,-20-21 287,-20 21 128,19-20-127,-19 0 63,-19 1-192,-1-1-192,0 20-160,-20-20 96,1 20 0,19 0-128,0 0-160,-1 20-929,21-20-1249,0 20-1698</inkml:trace>
  <inkml:trace contextRef="#ctx0" brushRef="#br1" timeOffset="31377.7947">17150 3040 3363,'-19'0'1089,"19"-20"-289,-20 20 1122,20 0 64,0 0-416,-20-20-898,20 20-319,0 0 31,0 20 64,0-20-127,0 20 63,0-20-160,0 19-128,0-19 0,20 0 257,0 20 63,-20-20-192,19 0 129,1 0 63,-20-20 33,0 20-65,0 0-192,0-19-64,-20 19-352,1 0-128,-1 0-33,0 19-191,0 1-225,20-20-416,0 20-1378,0-20-5060</inkml:trace>
  <inkml:trace contextRef="#ctx0" brushRef="#br1" timeOffset="33165.8969">17111 3199 1345,'-20'0'2402,"20"0"-2306,0 0-96,0 0 0,0-21-32,0 21-480,0 0-65,0 0 609,20 0-64,-20 0 64,0 0 96,0 0-192,0 0 0,0 0 64,0 0-448,0 0 288,0 0 224,0 0 0,0 0 64,0 0 416,0-19 481,0 19 128,0 0-416,0-20-128,0 20 63,0 0 257,0-19-32,0 19 192,0 0-416,20 0-449,-20 0-384,0 0-32,0 19 160,19-19 32,-19 0 0,20 20-33,-20-1 1,20 2 64,0-1 161,0 20 31,-1-21-64,1 21-32,-20 0-96,20-20 64,1 19-96,-21-19 64,20 0-64,-20 0 32,0-20-32,18 20 0,-18-20-256,0 0-865,0 20-737,0-20-1825</inkml:trace>
  <inkml:trace contextRef="#ctx0" brushRef="#br1" timeOffset="33656.9249">17111 3398 4131,'0'0'1154,"0"0"-354,0 0 65,20 0-160,-20 0-97,19 0-191,-19 19 31,20-19 673,0 20-288,0-20-288,0 0-129,-1 20-64,1-20-63,0 0 191,1 0 321,-1 0 32,-2 0-97,2-20-63,-20 0-161,21 1-127,-1-21-193,0 20-128,-20 0-128,19-20 64,1 21-64,-20-1-96,20 20-289,-20-20-832,0 20-1858,0 0-2082</inkml:trace>
  <inkml:trace contextRef="#ctx0" brushRef="#br1" timeOffset="34198.956">17368 3497 64,'0'0'-63</inkml:trace>
  <inkml:trace contextRef="#ctx0" brushRef="#br1" timeOffset="34435.9695">17368 3497 2370,'-20'-20'2434,"20"20"-608,0 0-513,0 0-993,0 0-416,20 20 32,-20-20 64,0 20 64,21-20 32,-21 19 97,20 22 255,0-22-32,-20 1 65,19 19-129,1-18-256,0-1 0,-20-1-32,20 1-128,-20 0-64,0-20-320,0 0-545,0 0-609,0 0-2017</inkml:trace>
  <inkml:trace contextRef="#ctx0" brushRef="#br1" timeOffset="34817.9909">17348 3655 992,'0'21'2435,"0"-21"-353,0 20-417,20-1-480,-20-19-512,21 20-321,-21-20 1,20 20 127,0-20 1,-1 0-33,1 0 97,0 0-1,0 0 65,-20 0-97,20 0-95,-20 0-1,19 0-160,-19-20 97,20 20-33,-20-20-32,20 1-160,-20-1-96,20-20-32,0 20-64,-1 0-192,-19 1-289,20-2-383,-20 21-578,0 0-608,20 0-897</inkml:trace>
  <inkml:trace contextRef="#ctx0" brushRef="#br1" timeOffset="37746.1589">17348 3437 9673,'0'0'-96,"-18"-20"288,18 20 288,0 0-544,0 0-128,-20 20 32,20-20 256,0 20 32,0 0 224,0 0-191,0-20 63,0 0 96,20 20 225,-20-20 255,18 0-191,-18 0-1,20-20-63,-20 0-257,21 20-32,-21-20-127,0 0-258,0 0-415,-21 20-1,1-19-127,2 19-225,-2 19 673,-1-19 192,1 20 32,0-20-96,20 20 64,0-20 160,20 20 64,-20-20 64,20 0 129,1 20 31,-1-20-128,-2 0-224,-18 0-416,0 0-1506,0 0-4516</inkml:trace>
  <inkml:trace contextRef="#ctx0" brushRef="#br1" timeOffset="38266.1886">17587 3815 12491,'0'-20'961,"-20"20"-1922,20-20 1282,-20 20-225,1 0-385,-1 20-479,0 0 223,20 0 481,-20-1 64,20 2-32,20-2 32,-20-19-64,20 20 32,0-20 96,-1 0 0,1-20 256,0 20 193,0-19-65,0-2-63,-20 2 31,0-1 353,-20 0-321,20 20-320,-20-20-288,-20 20-160,21 0 0,-1 0 127,0 20 129,0-20 32,20 0 0,0 0 0,0 0-576,20 0-1698,-20 0-4101</inkml:trace>
  <inkml:trace contextRef="#ctx0" brushRef="#br1" timeOffset="38864.2213">17666 3934 1825,'0'-20'5574,"0"20"-5318,0 0 1441,0 0 33,-20 0-737,20 0-96,0 0-96,0 0-129,0 0-95,0 0-417,0 0-192,0 0 32,0 0 96,0 20 64,20 0-96,-20 0 0,20 19-64,-20 2 0,20-22-64,1 1-192,-3 0-32,2-1-65,1 2 33,-21-21-225,20 0-736,-20 19-1153,-20-19-3684</inkml:trace>
  <inkml:trace contextRef="#ctx0" brushRef="#br1" timeOffset="39167.2402">17508 4113 4868,'0'0'9513,"0"0"-10089,20 0 672,-20 0 865,19 0-769,1 0-96,0 0-96,20 0 96,-1 19 0,1-19-96,-1 0 64,2 0-32,-1 0 128,-20 0 64,-1 0 129,1 0 63,0-19 161,0-1-193,-20 0-96,20 1-256,-20-2-64,0 1-320,0 20-321,0-19-223,0 19-610,0 0-1024,-20 19-1378</inkml:trace>
  <inkml:trace contextRef="#ctx0" brushRef="#br1" timeOffset="39773.2748">17826 4192 1985,'0'-20'5029,"-20"1"-5189,20 19 512,-20 0 33,20 0-385,-21 0-32,21 0 96,-20 19 512,20 1 97,0 0-129,0 0 33,0-20-65,20 20-191,1-20-161,19 0 128,-20 0 129,19 0-161,-19-20 64,0 0 193,-20 20-33,0-20-192,0 0-224,0 1-192,-20 19-224,0-21 32,0 21-33,-19 0 97,-1 0 192,19 0-32,1 0 96,2 21-64,18-21-64,0 19 0,18-19 96,2 20 0,1-20 64,-1 0 0,20 0 0,-21 0-32,1-20 96,0 20 0,-20-19 96,0 19 192,0-21 97,-20 2-193,0 19-128,-19-20-32,19 20-128,0 0-96,-1 0-96,1 20-160,20-20-737,20 19-897,1-19-1377</inkml:trace>
  <inkml:trace contextRef="#ctx0" brushRef="#br1" timeOffset="40314.3058">17865 4232 7334,'0'0'865,"0"0"352,0 0 513,0 0-865,20 0 256,0 20-160,0 0-224,0-20 31,19 19-383,1 2-161,-20-2-192,19 2-64,1-2-128,-19 1-161,-3 0-351,2-20-257,1 20-448,-21-20-641,0 0 256,-21 0-1793</inkml:trace>
  <inkml:trace contextRef="#ctx0" brushRef="#br1" timeOffset="40595.3218">18083 4312 7463,'20'0'2274,"-20"0"-2274,20 0 1025,-20 19 384,21-19-993,-3 21-287,2-2-97,1 1 0,-1 0 0,0 0-32,-2 0-32,-18 0 64,0-1 192,0-19 416,-18 20 129,-2-20-160,-21 20-193,3-20-160,-3 20-63,1-20-161,1 20-64,19-20-257,0 0-864,20 0-2338,0 0-3940</inkml:trace>
  <inkml:trace contextRef="#ctx0" brushRef="#br1" timeOffset="41072.3492">18282 4471 15214,'-21'-20'-769,"-17"0"737,18 20 96,-1 20-288,21-20-256,-20 20 159,20-1 161,0 1 96,0 0 96,20 0-96,1 0 0,-1 0 32,0-20 32,-2 0 64,3 0 0,-1-20 96,0 20 160,0-20-159,-20 0 63,0 0-128,0 0-64,-20 1-96,0-1-320,0 20 191,-1 0-95,-17 0 128,18 20 32,20-1-96,-21-19-417,21 20 193,21 0 319,-1 0 194,0-20-65,-2 0 96,3 0 128,19 0-32,-40 0 224,20 0 225,-20 0 128,0-20-65,-20 20-415,0-20-129,0 20-288,-1 0-385,3 0 65,-22 0-641,40 20-1890,-21-20-5509</inkml:trace>
  <inkml:trace contextRef="#ctx0" brushRef="#br1" timeOffset="41771.3892">18302 4451 7238,'0'0'417,"-20"0"384,20 0 2241,0 0-1472,0-20-1026,0 20-255,0 0 63,0 20-384,0-20 96,20 20 32,0-1-32,0 1-32,-1 20 32,1 0 32,20 0-96,-20-1 0,19 0 0,-19 2-96,21-22 0,-23 21-32,2-19-32,0-1-32,1-20 96,-21 19 0,0-19 96,0 0 320,0 0 256,-21 0-447,21 0-1,-20 0 32,-18 0 0,17-19-64,-19 19-128,1 0 64,-1 0-32,20 0-96,-19 0 96,19 0-96,20 0-32,-20 0 64,20 0-32,0 0-289,0 0-1152,20 0 159,-20 19-1696</inkml:trace>
  <inkml:trace contextRef="#ctx0" brushRef="#br1" timeOffset="42038.4043">18302 4590 3331,'0'0'736,"0"0"-383,0 0-802,0 0-1793</inkml:trace>
  <inkml:trace contextRef="#ctx0" brushRef="#br1" timeOffset="42427.4266">18559 4570 7238,'0'0'705,"0"20"-993,0-20 1729,0 19 289,20 2-1410,0-2-192,-20 21 449,21-21-225,-1 22-128,-20-1-128,0 0 65,20-20-129,-20-1-32,19 1-32,-19 0-161,0 0-607,0-20-770,20 0-192,-20 0-4195</inkml:trace>
  <inkml:trace contextRef="#ctx0" brushRef="#br1" timeOffset="42970.4576">18640 4908 9609,'-20'-20'2434,"-1"20"-2466,1-20 1409,0 20-256,20 0-865,-18 20-320,18-20-96,0 0-32,0 20-128,0 0-33,18-20 33,2 0 288,0 20-64,21-20 64,-21-20 128,-1 20 128,-19-20-32,20 0 129,-20 20-33,0-20 64,-20 1-223,1 19-97,-1 0-97,0 0 1,-1 0 32,-19 0 96,22 19 1,18-19-65,0 20-33,0 0 130,18-20-97,2 0 0,0 20 96,1-20 96,-1 0 192,0 0 65,-20 0-33,0 0-128,0 0 1,0 0-225,0 0-513,-20 0-255,0 0-129,-1 20-609,1 0-1857,0-20-6438</inkml:trace>
  <inkml:trace contextRef="#ctx0" brushRef="#br1" timeOffset="43445.4849">18679 4968 160,'-19'-20'1217,"19"20"801,0 0 1089,0 0-1506,0 0-384,0 0 193,0 0 159,0 20-576,0-20-320,0 19 320,19 1-321,1 0-127,20 0-33,-1 0-287,1 0-161,0 0-96,-21-20-225,21 0-351,-20 19-481,1-19-1282,-21 0-1440,0 0-4293</inkml:trace>
  <inkml:trace contextRef="#ctx0" brushRef="#br1" timeOffset="43718.5005">18838 4987 10025,'20'-19'-737,"-1"19"962,-19 0 1280,20 0-576,0 19-321,0 1 33,1 0 32,-3 0-161,2 0-224,-20 0-95,20 0-65,-20-1 32,0 2-96,0-2 32,0 1-64,-20 1 32,0-2 0,2 1 0,18-20 32,-21 20-96,1-20-32,0 19-224,20-19-705,-20 0-1217,20 0-1569</inkml:trace>
  <inkml:trace contextRef="#ctx0" brushRef="#br1" timeOffset="44065.5202">19057 5147 11306,'-41'-21'481,"21"21"-321,0 0 1377,2 0-640,-23 21-769,41-2-128,-20 1 32,20-20 96,0 21-32,0-2-63,20-19-33,0 0-33,1 0-63,-3 0-32,22 0 64,-40-19 64,21 19-32,-21-21 128,0 21 32,0-20-64,-21 20 65,1-19 95,0 19-64,2 0-64,-3 0-32,21 0-128,0 0-128,0 0-737,0 19-1377,0-19-1986</inkml:trace>
  <inkml:trace contextRef="#ctx0" brushRef="#br1" timeOffset="44527.5468">19037 5266 10153,'0'0'1474,"0"0"-1667,0 0 2083,20 0 128,-20 0-1634,18 0-223,3 0 383,-1 0-96,20 19-159,-21 2-97,21-1-160,0-20-32,-21 19-32,21 1-192,-20-1-257,0-19-416,-1 21-704,-19-21-609,0 0-385,0 0-1889</inkml:trace>
  <inkml:trace contextRef="#ctx0" brushRef="#br1" timeOffset="44822.5629">19274 5207 11594,'0'0'513,"0"0"-577,0 0 1153,20 0-192,0 19-641,0-19-64,0 20 193,19 0 223,-19-1-159,1 2 31,-1-1-384,0-1 64,-20 1-64,0 20-32,0-20 97,0 0 63,-20 19 32,0-19-160,-21 0 0,21 0-32,1 0-96,19 0-128,-20-20-96,20 19-321,0-19-352,0 0-448,0 0-256,0 0-610,0 0-1024</inkml:trace>
  <inkml:trace contextRef="#ctx0" brushRef="#br1" timeOffset="45277.5896">19393 5384 13580,'-20'0'385,"20"0"-65,-19 0 929,19 0-640,0 21-545,0-21-64,0 20 64,19 0-32,-19-1-64,20-19-32,0 0 32,1 0 0,-1 0 0,0 0 32,-20 0 32,0-19 32,0-1-64,0 20 0,-20-20 0,0 20-64,-1 0 32,1 0 0,0 0 64,1 20-32,-1-20-64,20 20 64,0-1-96,0-19 96,0 20-32,20-20 0,-1 0 0,1 0 64,0 0 0,1 0 96,-21 0-64,20 0 160,-20 0 224,-20-20-191,-1 20-225,1 0-128,0 20-1,1-20-319,-1 0-865,20 20-2339,0-20-5188</inkml:trace>
  <inkml:trace contextRef="#ctx0" brushRef="#br1" timeOffset="45775.6182">19434 5464 6085,'-21'0'1346,"21"0"896,0 0 640,0 0-1248,0 0-897,21 0 63,-1 20-127,0-20-289,19 20-127,-19 0-129,20-20-32,19 20-96,-19-20-192,-21 20-193,21-20-319,-20 0-514,-20 0-287,20 0-353,-20 0-288,-20 0-256,20 0-2306</inkml:trace>
  <inkml:trace contextRef="#ctx0" brushRef="#br1" timeOffset="46026.6323">19672 5484 6053,'19'-20'1506,"-19"20"-545,0 0 1409,20 0-961,0 20-800,0-20-289,0 20 160,19-20-383,-19 20-1,1 0-32,-1 20-64,-20-21 96,0 1 96,0 20 96,-20-19 161,-1-2-1,1 1 33,-19-20-97,19 0-160,-20 19-256,20-19-480,20 0-673,-19 0-1826,19 0-3844</inkml:trace>
  <inkml:trace contextRef="#ctx0" brushRef="#br1" timeOffset="46352.6512">19771 5584 13805,'-40'0'736,"20"0"-736,0 19 897,1-19-128,19 20-673,0 0-160,0 0-96,19-20-129,1 21 1,20-21-96,-20 0-225,19 0 1,-19 0 95,1-21-31,-21 21 191,0-20 321,0 20 160,-21-20 1,1 0 127,0 20 448,-19 0 289,19 0-192,0 20-352,20-20-257,0 0-192,0 20-32,0-20-225,20 0-1120,0 20-2338,0-20-5830</inkml:trace>
  <inkml:trace contextRef="#ctx0" brushRef="#br1" timeOffset="46783.6755">19889 5663 3747,'-18'0'5766,"18"0"-5734,0 0 512,0 0 1058,18 0-289,-18 0-384,20 0-321,1 0 97,19 21 128,-1-2-225,1-19-287,-1 20-257,1-1-64,0 1-96,-1-20-129,-19 21-319,21-21-417,-41 0-224,0 0-705,0 0-608,0-21-3492</inkml:trace>
  <inkml:trace contextRef="#ctx0" brushRef="#br1" timeOffset="47037.6902">20088 5643 10345,'20'0'289,"-20"0"-129,20 20 1345,0-20-480,19 21-416,-19-21-193,20 19 33,-19 1-385,17-1 0,-17 1-32,-21 1-32,0-1 32,0-1 128,-21 1 128,3-1-64,-2 2 161,-1-1-161,1-20-96,-20 19-128,21-19-416,19 0-737,-20 0-1826,20 0-2018</inkml:trace>
  <inkml:trace contextRef="#ctx0" brushRef="#br1" timeOffset="47383.7102">20227 5783 14221,'-20'0'1313,"0"0"-1409,1 20 641,-1-20 384,20 0-897,0 19-97,0 1-63,0-20-64,20 0-64,-1 19 64,1-19-129,0 0 65,0 0-64,1 0 96,-1-19 160,-2 19 64,-18-20 0,0 1 0,0-1-32,0 20 64,0-21 0,-18 21 96,-2 0-64,-1 0-128,1 21 64,20-21 64,-20 20-64,20-20-32,20 19-224,-20 1-1698,20-20-1345,1 0-5766</inkml:trace>
  <inkml:trace contextRef="#ctx0" brushRef="#br1" timeOffset="50808.9061">21001 5981 7110,'0'0'1089,"0"0"-929,0 0 737,0 20 352,-19-20-800,19 20-353,0-1-96,0-19 64,19 20 96,-19 0 96,20-20 65,20 0-33,-19 0 96,-1 0-95,-2-20 191,2 20-96,-20-20-31,21 20-193,-21-19-64,-21-1 0,1 0 0,2 0-32,-23 20 96,1 0-96,1 20-64,-1 0 0,20-20 0,0 20-32,20-1 0,0 1 32,20-20 64,20 20 33,-20-20 191,19 0-96,1 0-32,-19-20-96,17 20 32,-18 0 32,-20-20-31,0 20-1,0-19-32,-20 19-64,2 0-160,-2 0 95,-21 0 65,1 0-32,21 19 0,19 1-64,0 0 32,0 0-1057,19 0-2690,1-20-6854</inkml:trace>
  <inkml:trace contextRef="#ctx0" brushRef="#br1" timeOffset="53146.0395">6866 5246 7366,'0'0'-32,"0"0"-576,0 0 448,0-20 160,0 20-32,21 0 128,-1 0 0,0 0 128,0 0 385,19 0 31,1 0-351,0 0-65,19 0-64,0 0-64,22-19 32,-2 19-32,0-21 128,40 21-95,-19 0-65,19 0 96,0-20 192,19 20 193,2 0-1,18-19 1,-18 19-193,18 0-160,-19 0-32,19 0-32,-18 0-96,18 0 0,2 0 65,-2 0-33,22 0-32,-2-21 32,0 2-32,1 19 32,-20-40 0,-1 20 0,2 20 256,-42-20 65,1 0-33,-20 20-256,1 0-96,-20 0 32,-41 0-64,1 0-192,-19 0-929,-21 0-865,0 0 32,-41 0-2466</inkml:trace>
  <inkml:trace contextRef="#ctx0" brushRef="#br1" timeOffset="54026.09">2242 6179 3042,'-41'0'673,"41"0"-417,0 0 609,0 21 544,0-21-255,21 0-290,-1-21-447,20 21-321,19 0 0,0 0 96,40 0 224,0 21-63,21-21-33,19 19-128,1 1-64,38-20-31,21 0-33,-1 21 32,0-21 64,1 0 256,-21 0 417,-18 0 32,-22 0-128,-19-21-1,1 21-319,-41-20-321,-19 20-160,-21 0-1730,-39 0-4292</inkml:trace>
  <inkml:trace contextRef="#ctx0" brushRef="#br1" timeOffset="59514.404">21120 5941 5541,'0'-20'64,"20"20"0,-20 0 1217,0-19 128,21 19-384,-21-20-256,0 20 128,0-21 64,-21 21-609,21 0-480,-38 21-32,18-21-64,-21 39 0,1 1 95,1-20-191,19 20 256,0-1 0,20 1 64,0-20 32,20 20 0,0-40-32,19 19 64,-19-19 192,20 0 33,1 0 31,-3-19-160,3-1 96,-21 0-64,-1-20-31,1 20-33,-20-19-32,0 19-96,-20 0 64,1 0 32,-21 20 0,-1 0-64,3 0-32,-23 0 0,41 20-32,-19 0-32,39 0-32,0-1 64,0 1 32,20 0-32,19 0 64,1-20 0,1 0 64,-3 0 32,-17-20 32,-1 20 0,0-20-63,-20 20-162,0-20-1216,-20 20-2851</inkml:trace>
  <inkml:trace contextRef="#ctx0" brushRef="#br1" timeOffset="65769.7617">16852 8783 4292,'0'0'896,"20"0"642,-20 0 544,0-20-256,0 20-321,0 0-448,0 0-288,0 0-161,0 0-416,0 0-256,0 0 128,0 0-31,0 0 31,0 20 32,0-20 96,0 0 64,0 20-32,21-20 65,-21 0-129,0 19-96,0 1 0,0-20-64,0 20 0,0 0 32,20 0-64,-20 0 32,0-1 64,0 2-128,0-2 96,0 1 0,0 0-32,20 0 32,-20 0-32,0 19 0,0-18 0,0-2 32,0 21 0,18-20-64,-18 0 64,0 20 0,0-21-64,0 21 32,21-20 0,-21 0-64,20 19 96,-20-19-64,0 1 32,20-2-32,0 21 32,-20-21 0,19 2 0,-19-1 0,20 0 32,-20 0 0,20 20 160,-20-21 160,20 21-223,0 0 95,-20-20 64,19 19-192,1 1 0,0 0-96,0 0 160,-20-1-320,20 1 545,-1 0-257,1-1 0,0 2-96,1-2 64,-1 0 0,-2 21 0,2-20-32,1 0-32,19-1-32,-21 1 96,1 0-160,20 0 96,-20 0-32,19-1 32,-19 1 32,20 19-160,-21-18 160,21-2 0,-20 1-64,19 19 0,-19-19 65,21 0-130,-1 0 194,-1 0-161,1 20 32,-1-21-97,1 1 162,0 0-33,-1-1 0,22 1-64,-23-1 128,3 1-192,-21-20 256,19 20-128,1 0-64,-1 0 32,1-21-32,0 21 32,-1-20 96,1 20-160,-1-20 64,-19 0 0,21 19 32,-1-19 0,-1 20-64,-19-20 96,20-1 64,-1 1-128,1 0 96,-1 0-96,21 0 96,-21 0-160,1-1 64,1 2 64,-2-21-128,1 19 96,-1 0 0,1-19-64,0 21 32,-1-1-32,1-20 64,-1 20-96,1 0 96,1-20 0,-3 20-96,-17-1 160,19-19-160,-1 20 32,1-20 64,0 0 0,19 20-64,-19-20 64,-1 0 0,22 20-96,-23-20 128,23 0-96,-2 0 32,0 20 32,1-20-32,-21 0-32,21 0 32,-1-20 0,2 20 32,-22 0-64,21 0-32,-1-20 128,1 0-96,-1 20 32,0-20 64,2 20-160,-2-19 128,1-1-96,-1 0 128,20 20-96,-39-20 32,19 0-96,2-1 224,-22 2-160,21 0 32,-1-2 96,1 2-128,-1-1 160,0-20-320,-19 20 224,19-19 0,2 19-256,-2-20 480,1 20-192,-1-19-128,-19 19 96,19-20 32,2 0-32,-2 21-64,0-21 96,1 0-96,-21 0 0,21-20 128,-1 20-96,-18 1 0,17-21 0,-17 21 0,-2-21-32,1 0 64,0 0 0,-1 21-32,1-21 0,1 1 0,17-1-32,-17 1 32,18-1 0,0 1 0,1-1 64,-21 0-64,21 0 64,-21 1-32,21-1-32,-1 1 129,-18 18 95,-21 2-224,19 0 64,-19-2 32,20-18-64,-1 19-32,21-40 128,-1 21-32,2-1-96,-2 1 96,-19-1-96,19-19 64,0 18 0,-19 2 97,19-1-1,-19 1 32,1 19 96,-3-19-128,-18-1-32,1 20-96,-1 0 0,-2 1-32,-18-1 0,21 0-32,-21 21-32,0-2 0,0 2 64,0-1-192,0 0-32,0 20-289,0 0-608,0 0-416,0-20-545,0 20-2114,0 20-5958</inkml:trace>
  <inkml:trace contextRef="#ctx0" brushRef="#br1" timeOffset="66446.8004">24040 8047 8744,'-21'-19'448,"1"19"897,20 0-95,0-20 31,0 20-224,0 0-481,20-21-351,1 21-97,17 0 32,-18 0 64,21-19-224,18 19-96,-19 0-256,-1 0-257,-19 0-384,0 0-352,0 0-96,-1 0 255,-19 0 65,-19 0 449,-1 0 512,0 0 128,-20 0 224,21 19 256,-21 2-96,20-1-159,-19 19-129,39 1-96,0 20-353,0-20 65,18 19 96,3-19 128,-1 19 96,0-19 192,0 0 160,-1-21 161,-19 2 191,0-1 257,-19-20-288,-1 19-161,-20-19-95,19 0-289,-17-19-160,-3 19-384,21 0-577,-19 0-417,19 0-2113</inkml:trace>
  <inkml:trace contextRef="#ctx0" brushRef="#br1" timeOffset="66770.819">24495 8008 9480,'21'-40'1025,"-1"40"-1057,-20 0 32,0 0 417,0 0 287,0 19-351,0 22-257,0-2-32,-20 1 32,-1 20-96,1-1 32,2 21-32,18-21-128,-21 1-288,21 0-129,0-1 161,0-39-33,21 20-255,-21-21-353,18 2-993,2-21-3684</inkml:trace>
  <inkml:trace contextRef="#ctx0" brushRef="#br1" timeOffset="67181.8424">24674 8207 7463,'-19'0'96,"19"19"128,0 21 192,-20 0-320,20-1-192,0 2-544,0-2-65,0 0 577,20 2 256,-20-22 160,39 1 417,-19 0 64,0-20-65,19 0 417,-19-20 97,20 0-418,-19 1-287,-3-22-257,2 2-96,-20 0-160,20-2 64,-20-18 160,-20 19 289,0 1-321,2 18-96,-23 2 64,1 19 65,1 0-97,-1 0 0,20 40-32,1-21 64,19 1 96,0 20-96,19-20-63,1 19-1,20-19-32,-1 1-128,1-2-577,1 1-1025,-3 0-1473,-18-20-1953</inkml:trace>
  <inkml:trace contextRef="#ctx0" brushRef="#br1" timeOffset="67349.8521">24933 8425 9064,'0'20'897,"20"-20"192,-2 19 577,-18 2-481,20-1-641,1-1-544,-21 1-224,0 0-289,20 0-95,-20 0-417,0-1-737,20-19-768,-20 21-4004</inkml:trace>
  <inkml:trace contextRef="#ctx0" brushRef="#br1" timeOffset="67621.8677">25052 7928 12908,'39'0'-417,"-19"0"417,20 20 289,-1 0 511,-19 20-191,20-20-417,-1 39-96,-19-19-64,21 19 192,-21 1 129,-20 20-225,18-20-96,-18 18-32,0-18-128,0 0-513,-38 0-928,17-20-385,-19 19-256,1-19-2371</inkml:trace>
  <inkml:trace contextRef="#ctx0" brushRef="#br1" timeOffset="70496.0319">2560 10055 6694,'0'0'608,"0"0"-672,0 0 64,0 0 481,20 0 448,-20 19-97,18-19-351,3 0-257,-1 0 321,20 0 287,-21 0-95,41 0-224,-21-19-385,21 19-96,-1 0-64,2 0 32,18 0 32,0 0-32,20 0 0,0 0-32,0 0 96,1 0-64,-1 0 32,-20 0 0,22 0-32,-22 0 0,20 0 0,-20 19 0,0-19-64,0 20 32,20-20-32,1 21 64,-20-21 0,20 0 96,-1 0 0,20 0 0,-20 0 64,1 0 513,-1 0-353,-20-21-192,20 21 128,-20 0-224,0 0-64,-18 21 64,18-21-32,0 0 65,0 0-33,1 0 32,0 0-32,-1 0 96,0-21 96,0 21 0,-19-20-64,-1 20-128,-19-19-128,1 19-128,-41 0-513,18 19-1793,-36-19-2563</inkml:trace>
  <inkml:trace contextRef="#ctx0" brushRef="#br1" timeOffset="71391.0831">13161 10551 10922,'-20'20'224,"0"-20"-736,20 0 448,20 0 1409,18 0-320,3-20-577,18 20-256,21-19 65,-1-2 351,41 21 161,-21-19-321,39-1-223,-19 0-65,21-20 32,-21 21 0,19-2-96,-39 2-32,-18 19-64,-22-20-128,-19 20-865,-21 0-416,1 0-1602,-20 0-1986</inkml:trace>
  <inkml:trace contextRef="#ctx0" brushRef="#br1" timeOffset="71643.0974">14311 10193 13004,'-20'-19'256,"20"19"-576,40 0 352,-19 0 192,37 19-128,3-19-128,18 21-64,20-1 128,-20-20 96,0 19 417,2 1 448,-22 0-97,-19 0-351,-21 0-353,-19 19-192,-39-18 32,-1 18-192,-19-19-577,-2 20-224,-18 0-768,20-1-1154,-20 1-2979</inkml:trace>
  <inkml:trace contextRef="#ctx0" brushRef="#br1" timeOffset="78814.5077">19175 11863 544,'0'0'1281,"0"0"257,0 0-129,0-20-864,0 20-97,0 0 417,0 0 160,-19 0-160,19 0-129,0 0 161,0 0-96,-20 0-161,20 0-31,-20 20-225,20-20-384,-20 0 0,20 20-32,-21-1 32,3 2-32,18-2 32,-20 0-64,20 2 64,20-1-32,-20-20 0,18 20 32,3-20 0,-1 0 32,0 0-32,0 0 32,-1 0 32,1 0 129,0-20 31,-20 20 32,20-20 64,-20-1 257,-20 2-289,20 0-160,-20-2-128,0 2-32,1-1 0,-21 20-128,20 0-64,-1 0-161,-17 20-191,17-1 288,21 2 63,-20-2 65,20 0 96,20 2 0,-20-1 160,21-20-192,-1 20 96,19-20 0,-19 0 160,0 0 97,0 0 127,-1 0-96,1-20 97,0 0 31,-20-1-224,20 2 160,-20 0-320,0-2-128,-20 2-160,20-1-449,-20 20 129,0 0 256,1 0 127,-1 20 97,0-20 0,-21 19 128,23 21 0,18-21 128,-20 2 1,20-1-225,20 0 128,-2-20-32,3 0 224,-1 0 256,0 0-159,0-20 63,-1 20 1,1-20-33,-20-1 64,0 2-416,0 0-96,-20 19-608,1 0-930,19 0-352,-20 0-1441</inkml:trace>
  <inkml:trace contextRef="#ctx0" brushRef="#br1" timeOffset="86379.9399">19235 12856 5028,'0'-39'1570,"0"18"-385,0 1-32,-20 20-352,20-19-577,-20 19-224,0 0 0,1 0-32,-1 19 32,0 1 96,-21 1 32,23 18-96,-2 0-64,-1 2 32,1-1-64,20-21-64,20 1 0,-20 0 96,41-20 96,-23-20 224,23 0 32,-1 1-63,-21-21 255,21 20-63,-20-20-97,0 1-192,-20-2-160,0 21-96,-20-19-288,0 19 159,0 20 129,-19 0 0,19 20 96,-20 0 64,1-1 64,-2 22 1,21-2-129,20-19 64,0-1-32,20 22 32,21-41 32,-23 0-32,43 0 32,-22 0-32,1-20 128,-20-1-64,19 2-64,-39-20-64,20 19-64,-40-1-64,20 1 64,-39 1 32,19 19-32,-20 0 32,21 19 64,-1 1-64,0 1-96,20-1-577,0-1-800,20 1-865,19-1-3876</inkml:trace>
  <inkml:trace contextRef="#ctx0" brushRef="#br1" timeOffset="87108.9819">19255 12796 2049,'-20'21'3684,"0"-21"-2755,20 0 288,0 0 320,0 0-416,-20 0-704,20 0-161,0 0 161,20 0-161,0 0-192,0 0-64,-1 0 32,1 0 32,20 0-96,-20 0 64,19-21-32,2 21-32,17 0-128,3 0 96,-2 0 128,20 0 0,20 0 128,-18 0-96,37 0 224,-19 0 97,20-20-65,1 20 225,-1 0-1,-20 0 161,20 0-385,-19 0-160,-21 0-96,0 0-96,0 0 0,-19 0-64,-19 0 32,-3 0-128,3 0 0,-21 0 0,19 20 160,-19-20-32,0 0 64,0 0-64,-1 21 64,21-21-64,-20 0 64,0 0-128,-20 0-128,19 0-225,-19 0-255,20-21-418,-20 21-223,0 0-224,-20-20-417,20 20-3139</inkml:trace>
  <inkml:trace contextRef="#ctx0" brushRef="#br1" timeOffset="87403.9991">21280 12657 8359,'-20'-19'449,"20"19"-385,20 0 1698,-20 0-257,20 0-800,19 0-289,1 19 32,-1-19 129,21 20 192,-1 0-97,-18 0-95,18 0-257,1 19-128,-21-19 97,1 1-225,-1-1-160,-39-1 64,0 1-225,0-1-255,-39 2 160,-1 19 95,1-20-63,-21 19-641,1-19-1377,-2 20 768,2 0-383</inkml:trace>
  <inkml:trace contextRef="#ctx0" brushRef="#br1" timeOffset="88652.0706">19175 11982 3106,'0'0'1378,"-19"0"191,19-21-256,0 21 1,0 0-353,0 0 192,0 0-513,0 0-127,0 0-289,39 0-96,-19 0 0,0 0-96,19-19 32,21 19-64,-21-19 96,42-2-31,-22 21-65,20-19-65,1-1 65,19 0 0,1 0 65,-1-20-33,-20 21-32,20-1 0,0 0 0,-19 0 0,19 0 0,0 0 0,0 1 64,21-1-64,-21 0 32,20 0 64,-20 0 160,1 0 256,-1 1-319,-20-2-129,-19 2-32,-1-2 96,0 21-64,2-19-64,-2 19-32,1 0-64,-21-21-128,21 21 95,-21 0 65,1-19 64,1 19-128,-3 0-96,-38 0 160,21 0 32,-21 0-513,0 0-832,-21-20 192,21 20 192,-20 0-737,20 0-2914</inkml:trace>
  <inkml:trace contextRef="#ctx0" brushRef="#br1" timeOffset="88970.0887">21616 11287 11915,'21'0'-128,"-1"0"-32,0 0 672,19 19 961,-19-19-576,40 0-480,-1 20-97,2-20 160,-2 20 33,-1-20-65,3 20-127,-41-20-257,-1 20-96,-19 0 32,-19-1 32,-21 2-64,20-2-32,-39 2 32,39-2-97,-21 2-95,23-2-545,18 1-384,0 20-929,0-40-2466</inkml:trace>
  <inkml:trace contextRef="#ctx0" brushRef="#br1" timeOffset="89951.1448">22232 11306 5381,'-19'-19'1537,"-1"19"-3331,-20 0 1794,20 19 481,-19 1-33,19 0-416,20 20-32,-20-20 96,20 20-32,20 0-64,0-21-192,0 2 192,19-21 545,1 0 576,-1 0 96,1 0-96,0-21-96,-21 2 96,1-2-96,-20-19-480,0 21-129,0-21-160,-20 20-224,-19-20-256,19 21-385,-20 19-63,1-20-97,-1 40-32,1-20 641,-1 19 224,-1 21 545,23-20 31,18 20-191,0 0-161,39-21 32,1 2-95,19-2-33,1 2-64,-21-21 96,1 0 32,-1-21-63,1 21 63,-19-40 192,-1 21-160,-20-21-191,-20 20-97,-1-20 0,1 0-64,0 21-129,-19-1 1,-1 0-32,1 20 128,-1 20 0,0 19 96,21-19 64,-21 20 32,40 0-96,0 0 0,20 0 128,19-21-160,1 2-96,0-2-192,-1-19 223,-19 0 162,20 0 159,-21-19 64,-19-2 128,20 2-287,-20-2-97,-20 2 0,1-21-64,-21 20-353,20 0 1,-19 0-97,19 20-95,-20 20 352,20-20 192,1 40 224,-1-21 160,0 2-256,40-2-32,0 2 64,19-2-32,1 2 1,-1-21-33,1 0 128,0 0 224,-21-21-31,-19 2-65,20-2-64,-40 2-160,1-2-96,-1 2 0,-20-1-96,1 20-64,-1 20-96,20-20 64,0 19 95,20 2 33,20-2-64,0 2 0,0-2-128,19-19-289,1 21-1312,-20-21-1987</inkml:trace>
  <inkml:trace contextRef="#ctx0" brushRef="#br1" timeOffset="93067.3231">18719 12062 64,'-20'-20'-63</inkml:trace>
  <inkml:trace contextRef="#ctx0" brushRef="#br1" timeOffset="93153.328">18719 12062 64,'-40'-20'288,"21"0"1025,19 20-32,0 0-480,0 0 0,-20 0-481,20 0-384,0 0-1153</inkml:trace>
  <inkml:trace contextRef="#ctx0" brushRef="#br1" timeOffset="93284.3355">18401 12002 3171,'-40'-20'1057,"21"20"-1090,-1 0-319,-20 0 128,19 0 160,3 0-353,-2 0-1568</inkml:trace>
  <inkml:trace contextRef="#ctx0" brushRef="#br1" timeOffset="93629.3553">17249 12042 1985,'-39'0'-96</inkml:trace>
  <inkml:trace contextRef="#ctx0" brushRef="#br1" timeOffset="93983.3755">16674 12081 3555,'0'0'1313,"0"0"-352,0 0-737,0 0-544,0 0-1794</inkml:trace>
  <inkml:trace contextRef="#ctx0" brushRef="#br1" timeOffset="94806.4224">16496 11088 7110,'0'0'865,"0"0"-641,0 0 321,0 0 95,20 0-447,-2 0-129,23 0-32,-21-19-64,19 19-449,-19 0-1345,0 0-3202</inkml:trace>
  <inkml:trace contextRef="#ctx0" brushRef="#br1" timeOffset="98420.6293">22232 11505 32,'0'0'0</inkml:trace>
  <inkml:trace contextRef="#ctx0" brushRef="#br1" timeOffset="98541.6361">22232 11505 352,'0'0'416,"0"0"417,0 0-128,-19 0-673,19 0-321,0 0-1440</inkml:trace>
  <inkml:trace contextRef="#ctx0" brushRef="#br1" timeOffset="98644.6419">21975 11724 1761,'-80'59'961,"60"-19"-1249,-20-20-1602</inkml:trace>
  <inkml:trace contextRef="#ctx0" brushRef="#br1" timeOffset="100539.7504">22232 12697 2081,'20'-20'801,"-20"0"64,0 1 705,0-1 479,20 20-63,-20 0-512,0 0-866,0 0 225,0 20-288,0-1-257,0 21-128,0 0-128,0-1 0,0 22 0,0-22 0,0 21 32,0-20-32,0-1 0,0-19-64,0 20-160,0-20-160,0 0-65,20-20-31,-20 19 32,0-19 159,0 0 161,0-19 32,0-1 64,0 0-128,0-20-32,-20 0-289,20 1-63,0-1 128,0-20-33,0 21 161,0-2 288,0 2 32,-20 19 128,20 0-128,0 20-96,0 0 321,0 20 287,0 0-160,0 19 129,0 2 32,0-2-97,0 0-96,20 2-288,-20-1-96,0-1 0,20 1-192,-20 0-448,0-20-193,0-1-288,0 1-96,0 0-2563</inkml:trace>
  <inkml:trace contextRef="#ctx0" brushRef="#br1" timeOffset="103691.9307">22232 12618 3395,'-19'39'576,"19"-19"-544,0 0 257,19-20 768,1 20 768,0-20-511,0 0-482,0 0-95,-1 0 192,-19 0 352,20-20-64,0 20-896,-20-20-482,0 20-351,0-20 128,-20 1-97,-19 19-31,19 0 287,-20-20-63,1 20 192,-1 0 128,20 20 96,-19-1 96,19 1-95,0 20-129,0-20-129,40 19 65,0 2 64,0-21 32,39-20 193,-19 19 159,19-19-128,-19-19 97,-1-1-33,2-1-64,-41 1-160,20-19 0,-40 19-256,-1-20-352,1 20-193,-19 1 481,-1-1 32,0 0-97,1 20 129,-1 0 288,1 20 353,-1-20-33,20 20-160,-1-1-224,21 1 1,0 0-65,41 0 0,-21 0 224,39-20 288,-19 0-95,19 0-1,-19-20-224,-1 0-96,-19 0 0,0 0-224,-20-19-288,0 19-193,-20 0 97,0 0 224,-19 1 223,-1 19 65,1 0 257,-1 19 223,0-19 97,21 40-1,-1-20-319,0 0-193,20-1 32,20 21 0,0-40-32,-1 20 32,21 0 96,0-20-64,-21 0-32,1 0 0,0 0-96,0-20-32,-20 0-96,0 20-448,-20-20-353,0 0-128,-19 20 320,19-19 321,0 19-353,0 0-1121,0 19-2946</inkml:trace>
  <inkml:trace contextRef="#ctx0" brushRef="#br1" timeOffset="104615.9834">22292 12677 8263,'20'0'641,"-20"-20"-481,0 20 1057,0 0-64,0 0-960,0 0-418,0 0 65,0-19 128,0 19 64,0 0 0,0 19 96,-20-19 129,20 0 31,0 0 0,-20 0 32,20-19 257,-20 19-129,0 0-191,20 0-161,-39 0-96,19 0 32,0-20-32,-19 20 96,19 0-96,-20 0 64,1 0 64,-1 0 64,-1 0 0,2 0-64,-1 0-63,0 0-33,-19 0 32,19 0-64,-19 0-32,0 0 64,-22-20-32,22 20-32,-40 0 32,20 20 32,-20-20-32,0 0-32,-1 0 64,1 0-64,0 0 0,0 0 64,-1 0-32,1 0 64,0 0 64,-20 0 0,19 0 160,1 0-64,-20 0-31,20-20-161,-21 20-32,21 0 32,0 0-32,0-20-32,-21 20 64,21 0 32,0 0-64,-1 0 0,1 0 160,0 0 96,20 0-96,-20 0-32,18 0-96,2 0 64,0 0-96,0 0 0,18 20 0,-18-20 0,0 0 0,20 0 0,-1-20-96,1 20 64,19 0 32,1 0 0,19-20 0,0 20 32,0 0-64,20 0-32,0 0-352,0 0 128,0 0-129,0 0-384,0 0-352,20 0-512,-20 0-225,20 0-736,-20 0-3877</inkml:trace>
  <inkml:trace contextRef="#ctx0" brushRef="#br1" timeOffset="104940.0021">18162 12360 9416,'41'0'289,"-41"0"-321,0 19 416,-21-19 289,1 20-385,-19 0-224,-1-1 96,-19 2 353,19-21 383,-19 20 129,19 0-320,-19-20-385,-2 19-159,2 2 31,19-2 96,1 1 64,19 0 161,20 0 352,0 0-321,39 19-352,1 1-31,19-20-129,22 19-64,-22-19-353,20 1-255,1-1-610,-21-1-1440,-18 1-2531</inkml:trace>
  <inkml:trace contextRef="#ctx0" brushRef="#br1" timeOffset="106318.081">22133 11406 4003,'0'0'-256,"0"0"256,-19 0 929,19 0 352,0 0-352,0 0-256,0-20 159,0 20 450,0 0-1,0 0-256,0-20-288,0 20-353,0 0-96,-20 0-64,20 0-128,0 0 65,-20-20-1,20 20 0,-20 0 0,-1 0-64,3-20 128,-2 20-95,0 0-33,-1 0-96,-17-20 0,-3 20 0,1 0-64,20-19-1,-39 19 33,19 0 32,1-20 0,-22 20 32,2 0-64,1 0 64,-3-20-32,2 20 0,-1 0-32,1-20 64,-20 20-32,18-20-64,-18 20 32,-20-19-160,20 19 0,-20-20 32,20 0 128,-21 0 0,1 0-288,0 20 63,-20-20 65,19 1 128,-19-2 64,20 1 32,-21 1 32,21-2 128,-20 2 129,20-1-1,-1 0 0,1 0-128,20 0-128,-20 0-64,0 0 0,20 1-64,-2-1 32,-18 0 32,40-20 32,-20 20 32,18 1 161,2-1 159,-1-1-32,21 2-63,-1 19-161,1-20-128,19 0-64,20 1-64,-20 19 31,20 0-31,0-21-128,0 21 64,0 0-64,0 21 96,-20-21 128,20 0 64,-21 19 0,3-19 64,-22 20 0,19-20 160,-17 20-64,-3-1-160,1-19-32,1 0 192,-1 21-96,1-21-63,-1 0 191,20 0-96,-19 0-96,19 0 0,0-21 96,0 21-96,-1-19-32,1 19-32,2-20 32,-3 20-96,1 0-96,0-20 0,20 20 63,-20 0-319,20 0-161,-19 0-191,19 0-738,0 0-1601,0 0-4292</inkml:trace>
  <inkml:trace contextRef="#ctx0" brushRef="#br1" timeOffset="106729.1045">18103 10452 5957,'-20'0'64,"0"0"-64,1 0 545,-1 0 704,0 0-256,-20 0-96,21 20-417,-21-20-95,0 20-65,1-20 320,-1 0 65,19 19-128,-17-19-97,17 21 1,-19-21-33,20 0 32,1 19 65,19-19-193,-20 20-63,20 1 127,20 18-128,-1-19-128,1 20-32,20-1-192,-1-19-64,2 20 0,-1-20-32,-20 0-320,-1 19-225,1-39-416,0 20-1538,-20-20-2754</inkml:trace>
  <inkml:trace contextRef="#ctx0" brushRef="#br1" timeOffset="107566.1524">17468 10432 13004,'-20'20'128,"1"20"-160,-1-21 32,0 21 288,-1 1 193,21-2-225,-20 0-256,40-18 0,-20-1 64,41-1-96,-21 1-96,19-20 160,1 0 0,-1-20 160,1-19 192,-20 18 129,0-18-97,-1 0-127,-19-2-65,-19 1 64,-1 1 0,0 19-96,0 20-127,-19-20-65,19 40-32,-20 0 32,20 19-33,1 1 33,-1 1-96,20-2 64,20 0-160,-1 2-256,21-22 224,19 1 95,-19-20 161,19 0 97,-39-20 223,20 1-96,-19-1-128,-21-1-32,0 2-64,0-21 0,-21 21 32,1-22-64,0 22-64,-19-2-96,-1 2 0,20 19 32,0 0 32,1 19 0,-1 2 64,20-2 32,0 1-32,0 1 0,39-2 64,-19-19-32,40 20 64,-21-20 64,1 0 64,-19 0 64,-3-20-128,2 1-31,-20 19-1,-20-21-96,2 1-96,-3 1-129,-19 19 161,1-21-128,-1 21-32,20-19 0,-19 19 96,19 19 31,0-19 65,0 0-32,20 21 64,0-2 32,0-19 0,20 20 33,20-20-98,-21 21 66,21-21-1,-20 0 128,0 0 160,-1-21-96,1 21-128,-20 0 96,0 0 161,-20 0 31,20 21-288,-19-2-160,-1 21-32,20 0-641,0-1-1537,0 1-3651</inkml:trace>
  <inkml:trace contextRef="#ctx0" brushRef="#br1" timeOffset="110806.3377">17547 10592 960,'0'0'801,"0"0"-288,0 0 768,0 0 352,0 0-255,0 0-417,0 0-257,0 0-191,0 0-289,0 0-32,0 0 64,0 0 1,0 0 95,0 0-128,0 0-32,20 0-63,-20 0 127,0 0 64,0-21-160,0 21-32,0 0-32,20 0 33,-20 0-33,0 0 64,20 0 64,-20 0-64,20 0 64,-20 0-31,19-20-97,1 20 32,-20 0-96,20 0-32,-20 0 0,20 0 32,-20 0-32,21 0 0,-3-19 32,-18 19-64,20 0 96,1 0-32,-21-21 0,20 21 0,-20 0 0,0 0 32,0 0-32,0 0-32,0-19 0,0 19 32,0 0-32,0 0 64,0 0-64,0 0 0,0 0-64,0 0 32,0 0-96,0 0-224,0 0-353,0 0-128,0 0-192,0 0-64,0 0-544,0 0-417,-20 19-2947</inkml:trace>
  <inkml:trace contextRef="#ctx0" brushRef="#br1" timeOffset="112710.4459">17646 10571 8039,'0'21'897,"0"-21"-481,0 0 33,0 0 287,0 0-95,20-21-192,-20 21-161,20 0-64,-20 0 256,20 0 1,-20 0-1,21 0-95,-21 0 63,18 0 65,2 0-1,1 0-95,-1-20-65,20 20-64,-1 0-32,1-19 33,19 19-65,1-21-32,19 2-128,1 19 128,19-20-64,-20 0-96,40 0-64,-20 20 128,21-20-128,19 1 32,-21-2 32,22 2 1,-1-1-66,-21 0 33,22 0-64,-1 0 32,-20 0-192,40 20-32,-20-19-160,-1-1-225,22 20 96,-2-21 129,2 2 32,-2 19 191,20-20 226,-38 0 31,-1 20-64,-21-19 0,1 19 0,-19-21-32,19 1-257,0 20 33,1-19 0,-21-1-129,20 0 257,-1 0 128,-19 20 128,21-20 161,-21 0 223,0 20-95,0-20-193,-18 20 32,18-19-96,-20 19-64,0-21-64,-20 21 32,-18-19 193,-1 19 95,-22 0-192,3 0-96,-21-20 0,20 20-448,-20 0-289,-20-20 33,20 20-962,-21 0-2177,21-20-5350</inkml:trace>
  <inkml:trace contextRef="#ctx0" brushRef="#br1" timeOffset="113078.4676">22888 9677 6470,'20'-20'7719,"0"20"-10217,19 0 2241,21 0 994,-1 0 64,0 0-673,22 20-96,-22-20 544,-19 20 546,-1-20-418,-19 20-448,0-20-224,0 20-32,-1 0 97,-19-1-97,-19 21 32,-1-20-32,-20 20-32,-19 19-32,-2-19 31,43 20-63,-3-40-416,21-1-33,0 1-832,0 1-2787</inkml:trace>
  <inkml:trace contextRef="#ctx0" brushRef="#br1" timeOffset="113647.5001">23424 9796 15855,'0'0'-193,"-20"0"386,20 20 63,-20-20-288,0 20 0,-1 0-32,3 0 128,18 20-256,0-21-97,18 1 97,3 0 192,-1 0 32,20-20 32,-1 0 128,1 0 257,-20-20-33,19 0-224,-19 0-160,-20-20-96,0 21-352,0-21 192,-20 20 224,-39 0-96,19 0 64,-19 20 96,-2 0 96,3 20 64,37 0-128,21 0 32,21 0 64,-1 0 33,0-20 95,19 19-128,-19-19-128,20 0 32,-1 0 64,1 0 33,0 0-65,-21-19 96,-19 19-192,0-20-160,-19 0 128,-1 20 0,-20-20 0,-19 20 0,-1 0-32,21 0 64,19 20-96,20 0 64,0 19 32,20-39-96,19 21 0,-19-2-129,20-19-63,-1 20-160,-19-20-929,20 0-2947,-20 20-7334</inkml:trace>
  <inkml:trace contextRef="#ctx0" brushRef="#br1" timeOffset="114476.5476">23305 9776 10794,'20'0'0,"-2"0"-737,3 20 609,-21-20 416,20 0 929,0 0-512,0 0-353,-20 20 353,0-20 448,19 0-320,-19 0-353,0 20-95,0-20-1,0 0-32,0 0 97,0 0-97,-19 0-320,19 0 32,-20 0-64,-20-20 0,1 20-64,-22-20 32,-18 0-32,0-19 0,0 19-96,-20 0 32,-20 0-32,-1 0 31,21-20-95,-41 21 32,2-1-96,-41-20 96,0 19 192,-19-18 64,-21 19-32,21-20-64,-21 1 64,-18 19-64,-2-20 32,1 0-128,0 1-33,0 19-31,-1-20 128,22 0 64,-22 0 0,20 1 32,21-1 0,-21 0 96,41 21-96,0-21 225,-2 0 31,22 20-160,18 0-32,2 0-96,19 1 0,20-1 0,0 0 0,-1 0 64,21 0-32,19 20 0,1-20 128,-2 20-64,43-19-96,-2 19 0,0 0 0,20 0-96,0 0-288,20 0 224,-20 0 128,0 0-96,0 0 32,0 0 96,-20 0 0,-1 0 64,1 19-64,-19-19-128,19 0-961,-20 20-1314,20-20-608,1 0-3587</inkml:trace>
  <inkml:trace contextRef="#ctx0" brushRef="#br1" timeOffset="114786.5654">17190 8524 10505,'20'-19'417,"-20"19"-802,0 0 193,-40 19 641,20-19 31,-39 20-320,0 0-128,-22 0 32,23 19 129,-22-39 223,40 21-192,-19-2-160,39 2-32,0-21 32,0 19 0,20 1 385,20 0 480,0 0-129,39 20-479,-19-1-161,19-19-160,2 20-64,-2-20-833,1 20-1249,-21-21-1634</inkml:trace>
  <inkml:trace contextRef="#ctx0" brushRef="#br1" timeOffset="115356.5979">16516 8584 11370,'18'0'833,"-18"20"-1185,-18-20 95,-2 40 674,-1-21 95,1 21-384,0-20-128,2 20-96,-3 0-256,42-1-289,-3-19 33,2 0-33,21-20 609,-3 0 288,23-20 353,-22 0 448,21 0-160,-40-19-96,19 19-321,-39-20-224,20 20-95,-40-20-1,0 21 32,1-2-160,-41 21-32,21-19-64,-21 38-32,21-19-64,-2 21 31,21-2-351,0 2-225,40-2-320,21 1 129,18 0 799,20-20 97,-19-20 257,19 20 415,-20-20 225,-19 1 192,-19-2-288,-1 2 0,-20-2 128,-20 21-321,-1-19-320,-19 19-320,-19 19-96,19 2 128,-19 19-96,39-21-192,0 1-161,20 20 33,0-20-96,40 0-930,0 19-2946</inkml:trace>
  <inkml:trace contextRef="#ctx0" brushRef="#br1" timeOffset="120295.8804">20247 12121 3779,'0'-20'929,"-20"20"416,20-20 65,-20 1 95,20 19-32,-20-20 33,1 20-641,-1 0-385,0 0-320,0 20-160,0-1 0,-19 1-64,19 20 64,0-20-64,20 19 32,0 1 0,0-20-32,40 20 64,-20-40 96,19 19 192,21-19-63,-21-19 31,1-1 128,1 0 33,-23 0-225,3-20-32,-1 21-128,0-21-64,-20 0 32,0 20-224,-20-19-225,0 19 33,-19 20 96,-2 0 191,1 0 1,1 20 64,-1 0 32,0 19-32,1 1 32,39 0-32,0-21-32,20 1-96,-1 0 32,21 0 224,0-20-32,-1 0 224,1-20 64,1 0-63,-2 0-65,-19 1-64,-20-1-96,0 0-32,0-20-64,-20 20-321,-1 20 97,-17 0 96,-3 0 128,1 0 160,1 20 0,19 0-32,0 0 64,20 0-96,0 0 128,20-20 33,20 19-33,-21-19 0,21 0 0,1 0 128,-21-19 193,-2 19-193,3-20-224,-21 20-320,0-20-929,0 20-1282,-21-20-2337</inkml:trace>
  <inkml:trace contextRef="#ctx0" brushRef="#br1" timeOffset="124253.1067">2143 11883 6918,'20'19'128,"-20"-19"-256,20 0 128,-20 0 224,18 0 641,3 0-192,-1 0-289,20-19-128,-21 19 161,21 0 127,0 0-223,-1-20-97,1 20-96,19 0-128,-18 0 0,-3 0 0,3 0 0,18 0 0,-19 20 32,19-20 128,1 0-160,-1 0 32,22 0 64,-2 0 160,0 0-192,0 0 129,20 0 63,-20 0-160,21 19 192,-1-19-96,0 0-95,2 0-1,-22 0 0,20 0-64,0 0 0,21 0 64,-21 0-64,0 0 64,19 0-32,1 0 0,-20 0 64,21 0-96,-1 21 0,1-21-32,-1 0 0,19 0 64,-19 0-32,21 0-32,-2 0 0,-19 0 64,21 0 1,18 0 95,-19-21 32,1 21-32,-2 0-32,1 0-128,-1 0 0,2 0 0,20 0 0,-2 0 0,0 0 32,2 0-64,-2-19 64,1 19 0,20 0 0,-1 0 32,0-20 257,22 0-1,-21 20-64,19-20-32,0 20 33,1-20-65,-1 20-96,-19 0 32,-1 0 32,2 0-32,18 0 32,-40 0-31,21 20-65,-40 0 32,19-20 128,-18 20-64,-41 0-64,0-20-96,-38 19-64,-22-19-256,-19 0-865,-20 21-1570,-20-21-3747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25:55.61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11770 2901 4996,'0'20'128,"0"-20"-64,0 0 193,0-20 928,0 20 64,20 0-352,-20 0-257,0 0 193,0 0 64,0 0-96,20 0-321,-20 0-63,0 0 95,0 0 1,21 0 31,-21 0 33,18 0-97,-18 0-31,20 0-161,1 0-96,-1 0-96,0 0-32,19 0-32,-19 0-32,20 0 0,-1 0 32,1 0-32,19 0 0,2 0-32,-23-20 32,23 20-32,-2 0-128,1 0 128,-1 0-96,0 0 0,22 0 0,-23 0 64,22 0 64,-20 0-32,-1 0 0,20 0-65,-19 0-159,-1 0-160,2 0 95,-22 20 33,21-20-128,-1 0 31,20 20-95,-18-20 96,-3 0 223,1 0 161,22 0 0,-22-20-32,1 20 0,-1 0-32,20 0 64,-18 0 0,-2 20 0,20-20 0,0 0 32,1 0 64,0 0 65,-1 0 31,0 0 0,1-20-128,-21 20-64,20-20-64,-18 20-32,-2 0-96,0-20 0,21 20-33,-21-20 1,20 20 64,0 0 96,2 0 64,-22 0 0,20-21 96,-19 21-64,19 0 96,-20 0-160,2 0 0,-2 0-32,1-19 32,-1 19 32,0 0 0,22 0 0,-2 0 32,0 0 0,0 0 32,20 0-32,-39 0 224,19 0 129,21-19-129,-21 19-128,0 0-64,1 0 0,0 0-64,-1-20 32,0 20 32,1 0 161,-1-20 95,-20 20 32,20 0 193,-18 0 63,18 0-223,-20 0-33,1 0-256,-1 0-32,2-21-64,-2 21 0,1 0 0,19 0 0,0 0 0,20 0-64,1-19 0,-1 19-64,-20-20 128,20 20 32,0 0-32,-18 0 64,-2 0 0,0 20-64,0-20 0,0 0 0,2 0 32,-22 0-64,20-20 32,-19 20 0,19-20 0,-20 20 0,2 0 32,-2 0 32,1 0 0,-21 0-96,1 0 0,-1 0-192,1 0-961,-20 20-993,-20-20-1986</inkml:trace>
  <inkml:trace contextRef="#ctx0" brushRef="#br0" timeOffset="6226.3562">14372 9796 5349,'0'0'960,"0"0"-735,0 0 191,0 0 673,0 0 32,0 0-224,0 0 0,18 0-64,-18 0 160,0 0-129,0 0-223,0 0-353,0 0-96,0 0-127,20 0-1,-20 20 0,0-20-32,0 0 64,21 0 0,-21 0 64,0 0 32,0 0-32,0 20-64,0-20-31,20 0-1,-20 0-32,0 20 64,20-20-160,-20 0 160,20 0-96,-20 20 32,19-20 32,1 0 32,-20 19-64,20-19-32,0 21 32,0-21-32,-20 19 0,19-19-32,1 20 96,-20-20-64,20 20 0,0 0 32,-20-20-32,20 20 0,-1 0 32,-19-20-64,20 20 32,0-1 0,1-19 0,-21 20 0,20 1 0,-2-21 32,2 19 320,1 1-127,-1 0-193,0-1 64,19-19-32,-19 21 0,20-1-64,-1-1 0,1-19 0,-1 20 64,1 0-96,1-20 64,-3 20-64,3 0 64,-21 0 0,19-1-32,1-19 96,-20 21-32,19-2-64,-19 1 32,20 0 32,-1 0-64,1 0 32,-20-1 0,19 2-32,2-2 32,-1-19-64,-1 20 64,1 1-32,19-21 0,-19 19 0,-1-19 0,1 20 128,1 0-128,-3-20 0,23 19 0,-23-19 0,3 21 64,-1-1-96,-1-20 64,1 19 0,-1-19-32,21 20 0,-21-20 0,1 0-64,19 20 96,-18-20 0,-1 0 1,19 20-1,-19-20-129,-1 20 194,1-20-65,19 0-32,-18 0 0,-1 20-32,19-20 64,0 0-32,-19 0 96,19 0-256,1-20 224,-21 20-96,22 0-33,-23 0 162,23 0-97,-22 0 64,1 20-96,19-20 96,-19 0-64,0 0 96,19-20-128,-18 20-32,18 0 64,-19 0-32,19 0 64,1-20 0,-21 20-32,21 0 0,-1-20-32,-18 20 64,18 0-32,-19 0 32,19-20 0,-19 20-96,-1 0 128,21-20-64,-21 20 32,22-19-96,-23 19 128,3-20 0,-1 20-96,19-21 32,-19 2 32,19 19-32,-19-20 0,19 0 96,-18 1-160,17-2 64,-17 21-32,18-20 64,-19 1 0,-1-2-96,1 2 96,-1 19 64,1-20-160,0 0 64,-1 0-96,2-19 192,17 18-160,-17 2 128,-21-1-192,19 0 160,1 0 32,0 0-128,-21 0 160,21 1-128,-20-1 96,19-1-64,1-18 0,1 19-64,-3-20 96,3 20-64,-2-19 0,21 19 0,-40-20 64,19 20-32,1-19 0,-1-1-32,1 20 32,1-20 128,-3 20-224,-17-19 128,19-1-64,-1 0 32,21 1 0,-21-1 0,1 0-32,19-1 32,-19 2 0,1 0 0,-3-2 32,3 2-32,18-1 96,-19 0 0,19 1-64,-19-1 32,19 0 96,2-20-224,-23 21 128,23-1 32,-22-19-96,21 19-32,-21 0 96,1-20-32,19 21 0,-19-1-32,1-19 0,17 19 97,-17-20-65,-2 20 0,21 1 0,-21-21 32,1 20 32,-1-20 32,21 21-128,-19-21 96,18 21-32,-19-21 64,-1 20-32,1-20-32,19 21-64,-19-21 0,-1 0 32,1 21 0,0-21-64,-1 1 96,2-1 33,-3 19-130,-18-18 162,1-1-33,19 1 64,-21 19-32,1-19-128,0-1 128,0 1-96,19-1-64,-19 1 96,0-21-64,0 20-32,21 1 64,-23-1-32,2 1 96,0-1-128,1 1 64,-1 0-32,-2-2 64,3-18-32,-1 19 64,0 1-160,0-1 32,-1 0-192,21 0 448,-20 1-192,0-1 0,19 1-96,-19-1 128,0 1-96,19-1 0,-19 0 96,0 1-96,0-1 32,1 1 32,-3 19 0,2-20-32,21 21 0,-21-1 0,-20 0 32,18 1-96,3-2 64,-1 2 96,0-21-63,-20 21 95,20-1 0,-1-20 0,1 20 0,0 1-352,0-1 576,0 0-352,19 1-64,-19 19-64,-20-20-128,20 0-225,-20 20-287,21-1-642,-21 2-480,-21-1-2274,21 0-8454</inkml:trace>
  <inkml:trace contextRef="#ctx0" brushRef="#br0" timeOffset="7239.414">23940 4570 12523,'0'0'673,"0"0"416,0 0 705,0-20-897,19 20-769,21 0-32,-20-20-32,39 20-64,-18 0-64,-3-20-128,3 20-449,-1 0-480,-1 0-417,-19 0-640,0 0-768,-20-20-1090</inkml:trace>
  <inkml:trace contextRef="#ctx0" brushRef="#br0" timeOffset="7469.4272">24218 4490 960,'-61'20'1410,"43"-20"287,-2 20 481,20-20-448,-21 20-769,21 0-160,21 19-513,-21-18-160,20 18-160,-2 0-256,3 2 64,-1-1 95,0 0 33,0-1 192,-20-19 193,0 20 1056,0-20 0,-20 0-320,-20-1-288,1 1-128,-2 0-257,1-20-320,1 0-64,-1 0-609,1 0-1473,19 0-3555</inkml:trace>
  <inkml:trace contextRef="#ctx0" brushRef="#br0" timeOffset="7753.4432">24416 4630 13132,'0'0'-320,"0"19"127,-20-19 610,20 20 63,-20 0-288,0 20-31,20-1 383,-19 1-159,19 20-289,0-20-128,0 20-705,19-21-865,-19 21-1761,20-20-4036</inkml:trace>
  <inkml:trace contextRef="#ctx0" brushRef="#br0" timeOffset="8183.4681">24674 4808 14349,'0'0'-288,"-19"0"160,-1 21 576,20-1-160,-20-1-192,20 21-224,-20 0 64,20-1-96,20 1-160,0-20-257,0 20 97,-1-20 416,21-1 96,-20 2 128,19-21-64,-19 0 32,20-21 64,-19 2-128,-3-21-32,2 0-32,-20 0-224,0 1 288,0-21-32,-20 21 64,2-2 129,-3 1 63,-19 40 32,1-19 129,-1 19-321,-19 0-32,39 19 64,-20 21 64,40-19 32,-21-1-95,21 19-33,21 1 0,-1-20-256,20 19-385,-21-19-95,21 0-706,0 0-2081,-1-20-5894</inkml:trace>
  <inkml:trace contextRef="#ctx0" brushRef="#br0" timeOffset="8365.4784">24971 5027 12523,'41'40'417,"-21"-20"287,-20 19 738,20-18-706,-20-2-671,19 22-962,-19-22-833,0 1-1793,0 0-6213</inkml:trace>
  <inkml:trace contextRef="#ctx0" brushRef="#br0" timeOffset="8588.4912">25091 4550 15694,'60'-20'-1889,"-41"20"1792,1 20 354,0 0 704,0 19-737,0 21-224,19-21-128,-19 21-64,0 21-65,-20-22-447,0 1-866,0-1-704,0 1-737</inkml:trace>
  <inkml:trace contextRef="#ctx0" brushRef="#br1" timeOffset="13304.761">23264 5643 448,'0'0'1633,"0"0"-287,0 0-97,0 0-128,0 0-320,0-20 0,0 20 191,0 0-127,0 0 0,0-20-32,0 20-96,-20 0-225,20-19 33,0 19-193,-18 0-64,-3 0-288,1 0-32,0 0-32,0 0 32,-19 19-32,19 1 0,20 0 32,-20 0 0,20 1 0,0 18-64,0-20 128,20 1-96,0 21-257,0-22 33,19 1 64,-19-1 96,0-19 160,1 0 128,-3 0-64,2 0 192,1-19-63,-21-1 31,20 1-64,-40-22 0,-1 21 32,21-19-63,-38 20 95,17-2-96,1 1-160,-20 20-32,21 0 0,-1 0-64,0 0-64,0 20-1,20 1-95,0-2 0,0 1 64,0-1 0,20 22-65,0-21-31,0-1 96,-1 1 160,21-20 96,-20 0 0,1 0 64,-21 0 160,18-20 33,-18 20 63,0-19-64,-18-1-63,18-21-97,-21 22-96,1-1-64,0 20-64,0-19-64,1 19 64,-1 19 0,0-19-33,0 20 33,20-1 64,0 1-64,0 1 0,20-1-320,0-1 64,0 1 63,19-20 193,-19 19 64,0-19 160,1 0 33,-3 0 95,-18 0 0,0-19 0,0 19-159,0-20-65,0 1 0,-18-1-64,-3-21-64,1 41-129,0-19 1,0 19-96,1 0 32,-21 0 0,40 19 159,-20 1 33,20 1 64,0 18-64,20-19-32,-20-1-96,40-19 64,-21 21 192,1-21 32,0 0 192,0-21 1,1 21-33,-21-19-96,0-1-64,0 1-64,0-1 0,-21-21 96,-19 22-128,20-1 32,1 1 225,-1 19-193,20 0-96,-20 0 0,20 0-65,0 19 65,0 1 0,0-1-32,40 1-32,-21 1-224,21-1 192,1-20 96,-23 0 96,2 0-64,-20 0 192,0 0 64,0-20-96,-20 20-160,20-21-288,-18 21-417,-3-20-287,1 20-546,0 0-544,0 0-3363</inkml:trace>
  <inkml:trace contextRef="#ctx0" brushRef="#br1" timeOffset="19447.1118">23126 5902 320,'0'0'480,"0"0"-31,0 0-129,0 0-64,0 0-96,0 0 33,19 0-1,-19 0 64,0-20 32,0 20 129,0 0-97,20 0 0,-20 0 1,0-21 31,0 21-32,-20 0-192,20 0 161,0 0 127,0 0-96,0-19 1,0 19 95,0 0 96,0 0-31,0 0-65,0 0-95,0 0-33,0 0-192,0 0 160,0 0-128,0 0 65,0 0-65,0 0-32,0 0 128,0 19-32,0-19-64,-19 0-96,19 0-32,0 21 64,0-21 0,-20 20-64,20-1 0,0 1 0,-20 0 64,20 0-96,-20 0 97,0 19-1,20-19-64,-19 20 64,19-20-32,-20 20-32,0 19 32,0-18-32,20-2-32,-20 0 32,1 2 32,-1-2-32,0 21 32,0-40 0,-1 19 32,3 1-64,-23 1 64,21-3-64,0 2 0,2 0 32,-3 0 32,-19 0-64,20 19 64,0-19-32,1 0-64,-1-1 96,0 1 0,0 0-32,0-21 224,20 21-63,-19 0 31,-1 0-128,0 0-32,-1-1-64,1 1 32,2 0 32,-2-1 256,-21 21 97,21-21 95,1 2-191,-1-1-161,0-2-160,0 3 32,0-21-32,1 20-32,-1-1 64,0-19-32,0 20 0,-19-1 64,19 1 0,0-20-32,-21 20 32,23 0 128,-2-20-192,20 19 32,-20-19-64,-1 0 32,21 0-96,-20 0 96,20 0 0,0-20-32,0 19 32,-18 2-32,18-21 32,0 0-160,0 0-225,0 0-287,0 0 127,0 0-63,0 0-417,18-21-64,-18 21-481,0-19-31,0 19 352,0 0-609</inkml:trace>
  <inkml:trace contextRef="#ctx0" brushRef="#br1" timeOffset="19974.1424">21954 7670 8167,'0'0'481,"21"0"-353,-21-20 1313,0 20-224,0 0-576,0 20-321,20-20 257,-20 20 63,0 0-351,-20 19 63,-1 1-64,1 20 225,2-1 63,-3 1 1,1 0-193,20-21-224,-20 21 65,20-40-225,0 19 96,20-18 0,0-21 64,1 19 64,17-19-96,3 0 64,-3 0-63,3 0 31,18-19-96,-19 19-64,0 0-353,-21 0-31,21-21-609,-20 21-1057,-20 0-1505,20 0-6471</inkml:trace>
  <inkml:trace contextRef="#ctx0" brushRef="#br2" timeOffset="25942.4838">21975 8167 10826,'-41'0'160,"23"-20"-128,18 20 384,-21-20 257,1 20-481,0 0-192,0 0-32,0 20 0,20-20 32,-19 20-32,-1-1 32,20 2 0,0 18-64,0-19 64,20 0-32,-1 0-96,21 0-160,-20-20 224,21 19 31,-3-19 66,3-19 63,-21 19 128,-2-20 0,3 0 0,-21 0-64,0 0 33,0-19 63,0 18-96,-21 2-128,-17-1-32,-3 0 96,3 20 128,-3 0-64,1 0-192,1 0 0,-1 20 32,20 0-224,20 20-96,0-21-32,0 1 31,20 0-127,20 0 63,-1 0 65,1-20-128,1 20 288,-3-20 96,3 0 64,-21-20 64,-2 20 64,-18-20 64,0 0 96,0 0 32,0 0-95,-18 1-65,-2-2-128,0 2-64,-21-1 32,2 20 0,19 0 0,-20 20 0,20-20 0,1 19-32,-1 2-32,20-2-32,20 1 64,-1 0-64,1 0-97,20-20-95,19 20 192,-18-20 128,-1-20 0,-1 20 64,-39-20 224,20 20 257,-20-20 32,-20 0-193,-1 20-32,-17-19-127,-3 19-1,3 0-128,17 0-96,-19 19-32,20-19 64,20 20-96,0-20 32,20 0 0,0 20-32,0-20-64,19 20-64,2-20-32,-21 0-289,0 0-800,-2 0-1538</inkml:trace>
  <inkml:trace contextRef="#ctx0" brushRef="#br2" timeOffset="30284.7321">22511 8464 1153,'0'0'2018,"-20"0"-289,20 0 705,0 0-384,0-19-512,0 19-97,0 0-31,0 0-353,0 0-353,0 0-159,0 0-193,0 0 96,20 0-63,-1 0-97,1 19 0,20-19-95,-1 0-65,1 21-160,0-1 160,-1-20-128,22 19 64,-2 1-96,20-20-32,-39 20 64,0-20-160,-1 0 31,-19 0 65,-20 0-96,20 20-160,-20-20-417,0 0-256,-20 0-608,20 0-769,-20 0-641,0-20-1441</inkml:trace>
  <inkml:trace contextRef="#ctx0" brushRef="#br2" timeOffset="30695.7557">22809 8365 5092,'0'0'1858,"20"-20"-1409,-20 20 1216,0 0 705,0 0-1024,0 0-1058,-20 0-192,-21 0 0,3 20 96,-3-20-96,1 0-32,1 21-64,-1-21 64,0 0-32,1 19 97,19-19-1,-1 20 32,21-20-32,0 39 192,21-18 97,-1-1-65,19-1-160,1 21-128,19-20-64,-19 0 0,0-1-96,-1 2-576,-19 19-1154,0-21-1025,1 1-2754</inkml:trace>
  <inkml:trace contextRef="#ctx0" brushRef="#br1" timeOffset="35026.0032">23661 5981 5541,'0'0'2050,"0"0"-385,0 0 866,0 0-802,0 0-480,0 0-384,0 0-192,0 0-225,0 0 33,0 0-161,20 0 0,-20 0 129,21 0-257,-21 0 160,40 20-127,-21-20-65,21 20-128,0-1 32,19 1-32,0-20-32,1 20-32,-1 0-160,-18 0-193,18 0 65,-19 0-96,-1-20-129,-19 19-160,0-19 33,0 0 159,-20 0-95,0 0-545,0-19-577,-20 19-1185,0-20-2818</inkml:trace>
  <inkml:trace contextRef="#ctx0" brushRef="#br1" timeOffset="35386.0228">23880 5921 1793,'40'-19'1762,"-40"19"-1634,20-20 2434,-1 20 1,-19 0-962,0 0-448,0 0-224,0 0-32,0 0-448,-19 0-321,-1 0 0,-20 0-64,1 20 0,-1-20 0,0 19 128,1 1-96,-2-20 161,21 20-97,2 0-96,-2 0 96,20 0 0,0-1 0,20 1 32,18 20-96,3-20-31,-2 20-65,1-21-65,0 21-319,-21-20-577,1 20-1441,0-20-3043</inkml:trace>
  <inkml:trace contextRef="#ctx0" brushRef="#br2" timeOffset="48200.7569">6510 3596 4099,'0'0'161,"0"0"-1,0 0 640,0 0-159,0 0-160,0 20 31,20-20-128,-20 0 257,0 20 64,20-1-1,-20 2-255,0-1-225,0-1-32,0 21 128,0-20-63,0 40-1,0-20-64,0-1-64,19 1 96,-19 19 1,0-18 63,0-2-128,0 21 32,0-21-96,0 21-64,0-21 0,0 22 32,0-2 33,0 1-33,-19-1 96,19-19 32,0 20 64,0-21-128,0 21 32,0 0-128,0-20-32,-20 19 0,20 1 33,0-21-33,0 1-65,0 20 97,0-21-64,0 1 32,0 1 32,0 18-32,0-19 0,0-1 33,0 21-66,0-20 66,0-1-66,0 1 1,0 0 0,20-1 0,-20-19 0,0 20 32,0-19 32,0 18-32,19 0 0,-19-18 0,0 18 0,0-19-64,0-1 128,0 2-64,0-1 32,0-1 32,0 1-96,0-20 64,0 20 129,0-20-65,20 20 32,-20-20-32,0 0 0,0 20 0,0-20-64,0 0 32,0 0-64,20 0 0,-20 20-32,0-20 0,0 0 0,0 0 32,0 0 32,20 0 0,-20 0-32,20 19 0,-20-19 0,19 0 32,1 0-64,0 20 0,0-20 0,19 0 32,2 20-96,-1-20 128,-1 0-32,21 20-64,-1-20 64,1 0 32,20 0-32,-22 0-32,42 20 64,-21-20-32,20 0 32,0 0-32,0 0 0,1 0-32,0-20 32,0 20-32,17 0 32,-17 0-32,19 0 0,-20 0 0,21 0 0,-21-20 32,20 20-32,-20 0 64,1 0-32,19 0 32,-20 0-32,0 0 32,1 0-32,-1 0 32,-20 0 0,20 0-32,-20 0-32,2 0 32,18 0-32,-40 0 128,20 0-96,0 0 0,2 0 0,-22 20-32,0-20 64,1 0-32,-1 0 0,-19 0-32,19 0 64,-39 0-64,21 0 32,-21 0 32,-2 0 32,-18-20 0,21 20 32,-21 0 64,0-20-31,0 0-129,0 1-65,0-1 65,0-20-32,0 0 0,-21 1 0,21-21-32,-18 0 160,18 1-192,0-21 64,-20 1 0,20-20-128,0 19 256,0-19-64,0-1-32,0 1 0,0 0 0,0 19-96,0-19 352,0-1-192,0 20-32,0-19-32,0 20-32,20-21 0,-20 21-96,18-1-32,-18 1-128,0-1 96,21 21-1,-21-1 97,0 1 96,0 19 64,0 0 33,0 20-129,-21-19-33,21 19 1,-18 20 0,18-21-32,0 2-64,-20 19 64,20-20 128,-20 20 32,20 0 128,-21 0-64,1 0-64,2 0 1,-3 0-1,-19 0-64,20 0 32,-19 20 0,-21-20-64,1 19 0,-2-19 0,-18 0 32,20 0 32,-20 0 0,-1 0-32,1 0 0,-21 0 32,21 0-64,-20 0 32,0 0-32,-20-19 0,19 19 0,-19-20-97,0 20 97,19-20 64,-17 20-64,-3-19 0,1 19 96,-21-21-32,21 21 32,-19 0 33,-2 0-97,2 0 32,-1 0 0,19 0 128,-19 0 0,21 0 64,-1 0-96,20 0-32,-1 0-192,20 0-64,1 21-160,20-21-97,-20 0-127,38 19-33,-18-19 97,19 20 160,0 0 31,1-1-575,19 22-450,-20-22-576,1 21-4003</inkml:trace>
  <inkml:trace contextRef="#ctx0" brushRef="#br2" timeOffset="52585.0076">21835 8306 864,'0'0'2274,"0"0"-512,20 0-769,-20 0-577,0 0-287,0 0-1,0 0 384,0 0 289,0 0-192,0 0 63,0 0 321,0 0 32,0 0-128,0 0-353,0 0-383,0 0-33,0 0-32,0 20 32,-20-20 0,20 0-32,0 19 96,-20-19-64,20 20 65,0-20 127,-19 21-160,-1-21-128,20 19 0,-20 1-32,0-20 32,0 20-32,1-1 32,19 2-32,-20-1-32,0-20 32,20 19 32,-20 1-32,-1 0 0,3-20-64,-2 20 64,-1 0-32,21-1 32,-20 2 0,0-2 0,2 2 0,18-21 0,-21 19-32,1 1 0,20-20 0,-20 20 0,0 0-32,1-20 32,19 20 0,-20 0 0,0-1 32,20-19 0,-20 20 0,0 0 0,1-20 0,19 20 32,-20 0 0,0-20-32,20 20 32,-20-1 64,20-19-32,-20 21-32,20-2-32,-19-19 0,19 20 32,-20 0-32,20 0 64,-20 0-96,20-20 128,-21 20 161,1-1-97,20-19 32,-18 21-128,18-2 64,-20-19-32,-1 20 0,21-20 32,-20 20 32,20-20-31,-20 0-33,20 20-160,0-20 128,-20 0-128,20 0 0,0 20 64,-19-20-32,19 20 32,0-20 0,0 0 32,0 0-32,0 0 0,0 0-32,0 0 64,0 0 0,0 0 0,0 0 64,0 0-64,0 0 0,0 0-32,0 0-32,0 0 32,0 0-64,-20 0 64,20 0 32,0 0-32,-20 20 32,20-20-32,0 0 0,-20 0 0,20 0 0,0 0 0,0 0 32,0 0 0,0 0 0,0 0-32,0 0 160,0 0-32,0 0 32,0 0-32,0 0-96,0 0 32,0 0-128,-20 0 128,20 0-64,0 19 0,0-19 33,0 0 31,0 0 32,0 0 32,0 0-32,0 0-32,0 0-64,0 0 0,0 0-32,0 0-96,0 0-64,0-19 63,20 19-31,-20 0 32,20 0 64,-20-20 0,0 20 32,20 0 0,-20 0-64,0-20-224,0 20-321,20 0-352,-20 0-288,0 0-513,19-20-800,-19 20-2083</inkml:trace>
  <inkml:trace contextRef="#ctx0" brushRef="#br2" timeOffset="53386.0535">21161 8803 4868,'0'-20'865,"0"20"768,0 0 257,20 0-512,-20-20-450,0 20-255,0 0 32,0 0-385,0 0-64,0 0 1,0 20 95,0 0-96,-20-20-96,20 19-128,-21 21-32,1-20 64,2 20-32,-2-21-32,-21 21-32,21 0 64,0 0 0,1-20-32,19-1 32,-20 2 0,20-2 65,0 1 95,0-20 160,20 0 193,-1 20-1,1-20-160,0 0-95,21 0-97,-3 0-96,3 20-32,-1-20-96,-1 0 64,1 0-96,-20 0-256,-1 20-225,1-20-320,0 0-544,0 20-641,-20-20-1377,0 0-5061</inkml:trace>
  <inkml:trace contextRef="#ctx0" brushRef="#br3" timeOffset="59510.4038">21082 9200 1793,'20'-20'32,"-20"20"-96,0 0 673,0 0 736,0 0-288,0-20-64,0 20 288,0 0 0,0 0-63,0 0-258,0-20-191,0 20-320,0 0-129,-20-19-160,20 19-64,-21 0-32,1-21-128,0 21 128,-19 0-64,19 0 0,-20 21 64,20-2-64,1 1 0,-1 0 0,0 0 0,0 0-128,20 0-64,20 19-128,0-19-161,0 0 321,19-20-32,1 20 128,-1-20 64,1 0 64,1 0-64,-21-20 96,-2 20-96,2-20 32,1 0 64,-21 1 160,0-21 65,-21 20-1,1 0-128,-18 0-64,-3 0 0,1 1-128,1 19 0,-21 0 289,21 0-161,19 19-128,0-19-96,-1 20 64,21 0-32,21 0 32,-1 0-65,0 0 1,19-20 32,1 20 64,0-1-32,-1-19 32,1 0 32,-19 0-64,-1 0 96,-2 0-32,-18 0 64,0 0 1,0-19 31,-18-1 32,-2 0 32,-1 0-160,-19 0 0,20 0-96,-19 20 64,-1-20-96,20 20 64,-19 20-32,19 0 64,20 0-64,-20 0 32,40 0 64,0 0-32,0-1-32,19-19-32,-19 20 128,20-20-64,-1 0 0,1 0 64,-19 0 64,-1 0 288,-20-20 1,0 20-129,0-19-32,-20 19-96,-1-20-128,-19 20-32,20-20-96,-19 20 0,19 20-128,0-20-321,0 20-736,20-1-2274</inkml:trace>
  <inkml:trace contextRef="#ctx0" brushRef="#br3" timeOffset="63383.6252">21458 9558 3651,'0'0'4388,"0"0"-4068,0 0 97,0 0 1601,0 0-513,-20 0-992,40 20 191,-20-20 65,20 0-96,1 20-129,17-1-224,3-19-63,-3 21-129,3-2-32,-1 1-96,-1 20 32,21-20-64,-21 0 0,1-1-192,1 1-193,-23-20-127,2 20-65,1-20-95,-21 0-353,0 0-1025,0 0-1121</inkml:trace>
  <inkml:trace contextRef="#ctx0" brushRef="#br3" timeOffset="63765.6471">21895 9558 5349,'-20'0'256,"-20"0"-64,20 0 1345,-19 0-415,-1 0-706,1 0-256,-21 0-96,21 0 96,-22 20 321,23-20 352,-3 0-97,1 0-63,21 0-289,-1 0-31,20 0-97,0 20-128,0-20 64,20 19 192,-20 21 225,39-20-193,-19 20-159,21-20-97,-3 19-64,3 1-96,-3-20-416,3 20-770,-21-21-896,0-19-1569,-1 21-4227</inkml:trace>
  <inkml:trace contextRef="#ctx0" brushRef="#br3" timeOffset="68288.9057">20922 9319 1057,'0'0'736,"0"0"-383,0 0 63,20 0 128,-20 0-191,0 0 31,0 0 1,0 0 191,0 0 385,0 0-96,0 0-129,0 0-255,0 0 95,0 0-31,0 0-161,0 0-127,0 0-97,0 0 0,0 0-160,0 0-64,0 0 32,0 0 64,0 0-64,0 0 64,0 0 64,0 0 32,-20 0 0,20 0 0,0 0 0,0 0-64,0 0-31,0 0-33,0 0 0,0 0-65,0 0 33,0 0-96,0 0 64,0 0 32,0 0-32,0 0 32,0 0 32,0 0-96,-20 20-128,20-20 96,0 0-32,0 0-129,0 0-95,0 0-129,0 0-127,0 0-1,0 0-192,0 0 193,0 0 384,0 0 224,0 0-161,20 0-31,-20 0 192,0 0 0,0 0 64,0 0 64,0 0 160,0 0 385,0 0 64,0 0 95,0 0-127,0 0-32,0 0-33,0 0 65,0 0-97,0 0-95,0 0-65,-20 0 33,20 0-193,-19 0-192,19 20-64,-20 0 64,0-20 32,0 19-32,-19 1 32,19 1 193,0-2 159,-1 21-192,-17-21-160,17 2-32,-19-1-64,20 20 0,1-21 32,-21 2-64,20-2 32,0 21 32,-19-20-32,19 0-32,0 0 64,0-1 1,1-19-33,19 20 32,-20-20-32,20 20 0,0-20-65,-20 0 1,20 20-96,0-20-224,0 0 0,0 0 31,0 0 65,0 0-289,0 0-576,0 0-1121,0 0-1281</inkml:trace>
  <inkml:trace contextRef="#ctx0" brushRef="#br3" timeOffset="68930.9417">20505 9538 6566,'20'-21'640,"-20"21"33,0 0 961,-20 21-1026,20-21-672,-19 20-64,19 0 32,-40 0 64,20-1 32,0 2 32,1 18 96,-1 1-128,0 0 96,0-21 192,-1 1 321,21 0-193,0 0-159,0-20 383,21 20 1,-1-20-97,20 0-255,-21 0-161,21 0-32,19 0-32,-19 20 0,0-20 0,-21 0-128,1 19-321,0 2-704,-20-21-1537,0 19-2499</inkml:trace>
  <inkml:trace contextRef="#ctx0" brushRef="#br3" timeOffset="72400.1411">6569 3676 4932,'0'0'-288,"0"-21"288,0 21 192,0 0-96,0 0 0,0 21 64,0-21 193,0 0 448,0 20 159,0-1-383,0 1-225,0 0-160,0 20 1,0 19-129,0-19 0,0 20-64,0 19 32,0-19-32,0 19 32,0-19-32,0 20 64,0-1-64,0-19 0,0 19 64,0 0 32,0 1-32,0-1 64,0 2-64,0-2-32,0-20 64,0 1 225,0 0 63,0-1-256,0 1-128,0-1 0,0 1 64,0 0-96,0-20 32,0-1 0,0 21 64,20-20-128,-20-21 64,0 21 64,0 1-64,0-2 0,20-20 0,-20 22 0,0-21 0,0-1 0,0 1 64,0-1-32,0 2-32,0-1 32,0-20 0,0 0 0,0 19-32,0-19 0,0 0 33,0 0 127,0 0 256,0 0-32,0 0 65,0 0-161,0 0-128,0 0-64,0 20 0,0-20 1,0 0-1,0 0 0,0 0-96,0 20 32,0-20-64,0 20 32,0-20 32,0 20 0,0-20-64,0 20 0,0-20 64,0 0-64,0 0 64,20 0-64,-20 19 96,0-19-64,0 0 32,0 0-32,0 0 32,0 20-64,20-20 32,-20 0 0,0 0 32,0 20-32,0-20 32,0 0-32,0 0 0,19 20 0,-19-20 0,0 0 0,20 0 32,-20 20-32,20-20 0,-20 0 0,20 20 0,1-20 0,-3 0-32,2 20-32,1-20-128,-1 19 160,18-19 192,-17 0 0,19 21-96,-1-21 96,21 0 32,-20 19-64,19-19-96,0 20-32,2-20 32,-2 0 33,20 0-65,-19 0 32,19 0-64,-20 0 32,22 21 64,-22-21-32,20 0-32,1 0 256,-1 0 0,1 0-160,-1 0-32,0 0-32,1 0-32,19 0-32,1 0 0,-21-21-32,20 21 96,-20 0-32,20-20-32,-20 20 64,21-19 0,-20 19 0,19 0 0,-20-21-64,21 21 32,-1-19-32,-20 19 32,20-20-32,-20 20 0,2-20 64,18 20 32,-40-20-64,20 20 0,0 0 0,-18-20-32,18 20 0,-20 0-128,1-20-64,-1 20 0,-19 0 31,1 0 129,-3 0 32,3-20 64,-21 20 0,-20 0 0,18 0 161,3 0 31,-21 0-128,20 0-64,-20-19-64,0 19-32,0 0-128,20-20 0,-20 0-33,0 0 33,0 0 192,0 0 64,20 1-64,-20-22-32,0 2 64,0 0 64,0-2-64,0-17-32,0-3 0,0 2 0,0-1 0,0-19-128,-20-1-32,20-19-64,-20 19-64,0-19 159,20 19 129,-21 1-128,3 0 417,18-1-97,-20 0-96,20 1-96,-20-1 0,-1 1 0,21 0-32,0-1 0,-20 20-160,20-20-65,0 2 33,20 18 128,-20 0 96,0 1 0,0-1 96,0 20 96,0 0-32,0 20-31,0 1-97,0-1-128,-20-1-65,20 2 129,-18 19-64,18-20 64,-21 20 32,1 0 32,20-20 32,-20 20-32,0 0 96,1 0-31,-1 0-33,0 0-64,-20 0 0,1 0 32,-21 20 64,1-20-128,-2 20 64,-18-20 0,20 0-64,-20 19-160,-20-19-65,0 0 193,-1 0-96,-19 0 0,0 21 128,-21-21 32,21 0-64,-19 0 32,18 0 96,-19 0-64,20 0 64,-40 0 128,40 0 257,-19 20-257,-1-20-192,19 0-96,21 19 0,-20-19-97,19 0 1,21 0 64,-20 0 160,20 0 128,18 0-160,3 0-160,-1 0-1057,18 0-3107</inkml:trace>
  <inkml:trace contextRef="#ctx0" brushRef="#br3" timeOffset="74895.2837">3870 6040 3747,'0'0'2146,"20"0"-2114,-20 0 385,0 20 319,0-20-159,20 20-385,-20-20-64,0 20 96,0 0 0,19 20 129,-19-21 31,0 2 1,0-2-97,-19 1 0,19 20 0,0-20-127,0 0-97,0-1 0,0-19-64,0 21 32,19-1 64,1-1 224,0-19-64,20 20-31,-21 0-97,41-20 0,-21 20-64,21 0-64,-1 0 32,2-20 0,18 19 0,0 1-32,-20-20 32,42 20 0,-22-20 32,20 0 0,0 0-32,21 0-64,-3 0 0,3 0 64,-1 0-64,1 0 32,-1 0-32,0 0 64,19 0-32,-18 0 32,19 0-32,-19 0 64,18 0-64,1 0 128,-1 0-256,2 0 96,-21 0 64,20 0-32,-1 0-32,-18 20 32,19-20 32,-21 0-32,22 0 0,-21 0 0,0 20 64,19-20-64,-18 0 0,19 0 0,-19 0 32,18 0-32,1 0 0,-19 0-128,18 0 128,1 0 0,-20 0 32,1 0-32,18 0 0,-19 0 128,1 0 0,-1-20-32,-20 20-96,21 0-32,-3 0 32,3 0-96,-21-20-128,0 20 224,0 0 0,-18-20 96,18 20 0,-40 0 97,20 0 63,-18-20-192,-2 20-32,-19 0 0,-1 0 160,-19 0 192,0-19-63,-20 19 127,20-20-192,-20 20-127,0-20-129,0 20 32,-20-20-32,20 0-65,0 0 98,-20-19 31,0 18-64,20-18 0,-20 0 0,1-21 96,-21 20-192,19-20-705,-17 0-2434,-3 21-7559</inkml:trace>
  <inkml:trace contextRef="#ctx0" brushRef="#br3" timeOffset="76872.3967">20446 9517 672,'-20'0'-288</inkml:trace>
  <inkml:trace contextRef="#ctx0" brushRef="#br3" timeOffset="77203.4157">20446 9517 864,'0'-19'1121,"0"19"-352,20 0-641,-20-20 128,0 20-63,0 0 31,0-20 96,0 20 97,0-19 95,0-2-256,0 21 545,20-20 544,-20 20-95,0 0-97,0 0 0,0 0-385,0 0-511,0 0 31,0 20 32,0-20-96,0 21-31,0-2 31,-20 1 0,20 19-96,-20 2 192,0-1 1,0 19-65,1-19-64,-1 0-96,20 19-32,-20-39 32,20 20-64,0-20 1,0-20-66,0 19-191,20-19-448,-20 0-834,0 0-1633,20 0-3139</inkml:trace>
  <inkml:trace contextRef="#ctx0" brushRef="#br4" timeOffset="80211.5877">20288 9876 160,'0'0'1441,"0"0"-96,0 0-256,0 0-192,0 0-352,18-20-193,-18 20 193,0 0 287,0 0 129,0 0-64,0 0-128,0 0 128,0 0-97,-18 0-351,18 0-225,0 0 96,-20 20-95,20-20 63,-21 19 128,1 2-127,0-2 63,-19 1 128,19 20 1,-20 0-289,1-20-128,19 19-32,-20-18 32,1 18-32,19-19 0,-21-1-32,21-19 32,2 21-32,-2-1-32,-1-20-64,1 0-96,20 19-32,-20-19 128,20 0-65,0 0-63,0 0-96,0 20-225,0-20-544,0 0-384,0 0-1282,0-20-3202</inkml:trace>
  <inkml:trace contextRef="#ctx0" brushRef="#br4" timeOffset="80571.6085">19830 10074 6149,'21'-19'193,"-21"19"-354,0 0 1539,20-20 736,-20 20-1057,0 0-545,-20 20 193,20-20-225,-21 19-256,-19 1 65,21 20 63,-21-20-128,20 19 1,-19-18 127,19-1 192,20-1-191,-20 1-193,20-20-96,20 20 128,0 0 0,-1-20-96,21 0-64,19 0-32,-19 20 32,19-20-32,-18 0-32,-1 20-192,-21-20-384,1 19-513,-20-19-193,0 21-1184,0-21-2755</inkml:trace>
  <inkml:trace contextRef="#ctx0" brushRef="#br5" timeOffset="83201.7589">19632 10333 288,'0'0'4932,"0"0"-4900,0 0 609,0 0 1441,20 0-544,-20-20-770,0 20-223,0 0 63,20 0 129,-20 0-160,0 0-257,0 0-128,0 0 0,0 0 97,0 0-193,0 0-64,-20 20 0,0-20 32,0 20 0,-19-1 0,19 2 32,-20-2 288,1 1-63,-1 0-97,-1 0-128,21 0-64,-19-1 64,19 2-96,-20-2 32,21-19-64,19 20-96,-20-20-96,20 0-385,0 0-224,0 0-576,0 0-1538,0-20-3491</inkml:trace>
  <inkml:trace contextRef="#ctx0" brushRef="#br5" timeOffset="83549.7788">19334 10333 4548,'20'-20'1281,"-20"20"417,0 0 608,0 0-1698,-20 0-544,20 20-64,-20 0 0,-20-1 32,21 2 129,-1-2 95,-20 1 256,20 0 225,1-20-32,19 20-289,0 0-32,0-20 33,0 19 127,39 2-63,-19-21-33,20 19-127,-1 1-129,1 1-96,-1-2-96,1 1-32,1-20-513,-21 20-640,-2-20-609,-18 19-1633</inkml:trace>
  <inkml:trace contextRef="#ctx0" brushRef="#br5" timeOffset="85485.8895">19215 10592 1729,'20'0'641,"-20"0"-641,0 0 0,0 0 0,0 0-224,0 0-673,0 19 128,0-19 705,0 0 961,0 0 736,0 0 65,0 0-481,0-19-192,0 19 192,0 0-64,0 0-448,0 0-96,0 0-1,0-21-256,-20 21-191,0 0-1,0 21 64,-19-21-96,19 19 192,-21-19 97,3 20-161,-3-20-64,21 0 128,2 20-95,-3-20-97,1 0-96,20 0-32,20 0-320,-20 0-161,21-20-672,-3 20-1762,-18 0-2882</inkml:trace>
  <inkml:trace contextRef="#ctx0" brushRef="#br5" timeOffset="85771.9057">19075 10492 8103,'0'0'1217,"-18"0"-1441,-2 0 256,-1 19 513,1 2 31,-18-21-127,17 19 383,-19 1 193,40 1-128,-20-2-384,1 1-1,19-20-224,19 20-127,-19-20-33,40 19-96,1 2-32,-23-21-64,22 0-289,1 0-415,-2 20-417,-19-20-1186,-20 0-2369</inkml:trace>
  <inkml:trace contextRef="#ctx0" brushRef="#br2" timeOffset="88400.0561">18897 10670 1153,'0'0'384,"0"-19"1250,0 19 447,0 0-479,20-20-577,-20 20 224,0 0 257,0 0-97,0 0-512,0-20-193,0 20-287,-20 0-193,0 0-160,1 20-32,-1-20 32,0 0-32,0 20-32,0-1 64,-19-19-64,19 21 0,20-21 32,-20 0-64,0 20 32,20-20-32,0 0-192,0 0-449,0 0-384,0 0-704,0 0-385,20 0-257,-20 0-1825</inkml:trace>
  <inkml:trace contextRef="#ctx0" brushRef="#br2" timeOffset="88687.0725">18759 10592 5252,'0'-21'897,"-20"21"-608,0 21 832,0-21 480,-19 19-352,19-19-704,0 20-129,20 0 1,-21-1 63,21 2-192,21-21-127,-1 20 31,0-20-160,-1 19-32,1-19-128,0 20-481,0-20-640,0 0-1089,-1 20-2435</inkml:trace>
  <inkml:trace contextRef="#ctx0" brushRef="#br2" timeOffset="89040.0924">18679 10711 6213,'0'0'1025,"0"0"-288,-19 0 1249,-1 0-673,-21 0-960,21 0-129,-18 19-128,-3-19 32,21 20-96,0-20 0,20 0-320,0 0-737,0 20-737,20-20-768,-20 0-2435</inkml:trace>
  <inkml:trace contextRef="#ctx0" brushRef="#br2" timeOffset="89294.1074">18520 10631 672,'-20'0'1954,"0"20"-417,0-1 129,20 2 288,-19-1-545,19-20-544,0 19-224,0 1-97,19-20-159,-19 20-161,20-20-128,0 20-64,0-20-64,1 0-737,-3 0-1345,2 0-2242</inkml:trace>
  <inkml:trace contextRef="#ctx0" brushRef="#br2" timeOffset="89718.1316">18381 10770 4388,'0'0'640,"0"0"-287,-20 0 1600,1 0 65,-1 0-1249,-20 0-545,19 20 1,-17-20 447,-3 20-63,-18-20-161,19 20-256,20-20-256,-19 19-512,19-19-481,20 0-64,0 20-545,0-20-672,20 0-769</inkml:trace>
  <inkml:trace contextRef="#ctx0" brushRef="#br2" timeOffset="90049.1505">18322 10711 7783,'20'0'993,"-20"-20"-1089,0 20 192,-20 0 288,20 0-160,-20 20-128,-21-20-96,23 19 0,-2 1 257,-21 0 255,21 0-31,2 0-161,-23-20-192,21 20 0,0-20 193,1 19-65,19-19-192,0 20-64,0-20 64,0 0 64,19 20 96,1-20-96,20 20-96,-19 0-128,-3-20-192,2 20-801,1 0-481,-1-20-800,-20 19-2787</inkml:trace>
  <inkml:trace contextRef="#ctx0" brushRef="#br2" timeOffset="91802.2507">17627 10770 6566,'-20'0'-32,"20"20"-32,-20-20 96,0 20 160,20 19 64,-20-19 128,20 0-159,0 0-65,0 0-64,0-20 32,20 20-64,0-20 0,0 0 32,19 0 0,1 0 32,-20-20 257,19 0 31,-19 0 65,-20 0 191,21-19-191,-21 19-1,-21 0 1,1 0-193,2 0-192,-3 0-96,1 20-32,-20 0 96,21 0-64,-21 20 32,20-20-32,0 20-32,20 20 0,0-20 64,0-1-32,20 1 0,0 0-64,0-20-192,19 20-257,1-20 193,1 0 288,-3 0 64,-17-20-32,-1 0 64,0 0 0,-20 1 128,0-21-64,0 20 97,-20-20 191,0 21-320,-1-1-64,1-1-96,2 21 32,-23-19-32,21 38 64,-19-19-96,19 21 64,0 18 32,20-19-32,-20 20 32,20-20 0,20 0 32,0 19-64,0-19-64,19-20-32,-19 20 64,0-20 128,19 0-32,-39-20 64,20 0 0,-20 0-64,0 1 32,0-1-32,0-20 32,-20 20-64,2 0-32,-3 1-64,1 19 32,0 0 0,0 0-32,1 0 32,-1 19 0,0 1 64,20 0 64,0 20 0,0-20 0,20-1-64,0 1-64,-1 0 32,1 0 64,0-20 32,-20 0-128,0 0-1089,0 20-2851</inkml:trace>
  <inkml:trace contextRef="#ctx0" brushRef="#br2" timeOffset="101907.8288">3115 7928 6053,'0'0'1698,"0"0"-1666,0 0 160,20 0 545,-20 0 128,20 0-385,-20-20-256,20 20-160,0 0-64,-1 0 128,1 0 97,0 0-1,0 0-96,0 0-96,-1 0 0,21 0-32,-19 0 0,17 0 0,3 0 32,18 0-32,-19 0-192,19 0-160,1 0-65,-1 0 193,2 0 64,-3 0 96,22 0 32,0 0 32,-1 0 32,0 0-32,21 0 0,-1 0 32,0 0-32,0 0-32,0-20-64,1 20-161,-1 0 97,0 0 64,0 0-64,21-20 0,-1 20 128,0 0 0,19 0 64,-18-19 0,19 19-32,-19 0 64,18 0-96,1 0 64,-19 0-64,18 0 32,1 19-128,1-19-321,-2 0-255,1 0 287,19 0 161,-18 0 96,38 0 192,-18 0 320,-2 0 513,2-19-32,18 19-257,0 0 1,-20 0-289,22 0-192,-22 0 0,21-20 0,-20 20 97,-1 0-33,2 0-96,-22 0-64,2 0 0,-1 0 0,-1 0 32,-39-20 32,21 20-64,-41 0-32,-19 0-256,-40 0-833,-1 0-1634,-38 0-4098</inkml:trace>
  <inkml:trace contextRef="#ctx0" brushRef="#br2" timeOffset="102779.8787">1884 9041 8295,'0'0'64,"0"0"-64,0 0 0,-19 0 289,19 0 159,0 0-192,0 0-288,0 0 449,0 0 255,19 0-191,1 0-289,20 20-128,-1-20-64,62 0 0,16 0 0,23-20 64,38 20 32,-18-20 225,-2 20 287,-18-20-127,18 20 31,-19-20-64,19 20-63,-18-19-225,-2 19 0,1-21 385,-19 21-417,-1-19 128,1 19-96,-3 0-224,-36 19 0,-2-19-64,-20 0 0,-19 21-257,19-21 129,-39 19 0,21-19-192,-3 0-321,-17 0-416,-1 0-321,20 0-1537</inkml:trace>
  <inkml:trace contextRef="#ctx0" brushRef="#br2" timeOffset="104707.989">6828 10253 4228,'20'0'320,"-2"0"-256,3 20 512,-1-20 161,20 0-128,-1 0 223,21 0-127,-1 0-32,2 0-1,-2-20-223,20 20-289,0 0-160,1 0 0,-1 0-32,21 0-32,-1 0-96,20 0 192,1 0-32,-3-19 32,23 19 64,-1-20 32,20 20-32,-20-21 0,19 21-96,2 0 32,18 0 0,-20 0-32,22 0 160,-1 0 1,-1 0 127,0 0-96,-18 21-96,18-21 0,-20 0 128,2 0 33,-22 0 63,22 0 96,-22 0-31,1 0-193,1-21-128,-41 21-160,0 0-673,-20-19-800,-20 19-866,-19 0-2113</inkml:trace>
  <inkml:trace contextRef="#ctx0" brushRef="#br2" timeOffset="105950.0599">1685 11465 1569,'-18'0'1698,"-3"0"-321,21 0-224,0 21-96,0-21 352,21 0-736,-21 0-545,18-21-128,23 21 0,-21 0 64,18 0-64,3-19 64,18 19-32,-19 0 0,19-21 64,22 21 32,18-19-63,0 19-65,20 0 0,-1-20 0,-19 20 32,21 0-32,-1 0 96,0 0-96,1-20 0,-1 20 96,19 0-128,22 0 128,-22 0 32,1 0-128,1 20 32,-2-20 0,1 0-32,-1 0 32,2 0-32,20 0 96,-22 20-32,1-20 128,-1 19-64,2 2-128,-1-21 0,-1 19 0,22-19 33,-22 21-1,1-21 0,1 19 32,18-19 0,2 0 128,-22 0 0,21 21-64,0-21-32,-1 0 32,-19 0 1,21 0 191,-2 0 32,-18 0 65,-2 0-161,-19 0-224,0 0-32,-19 0 0,-1 0 0,-20 19-288,0-19-257,1 0-96,-21 0-352,0 20-480,-39-20-1762</inkml:trace>
  <inkml:trace contextRef="#ctx0" brushRef="#br2" timeOffset="112452.4318">10976 4113 12299,'-20'0'320,"20"0"-320,41 0 321,-3-20 191,23 0-95,38 1 31,0-2-64,0-18-31,21 19-65,-21-20-256,-20 20-64,-20 0-288,-19 20-1154,-20 0-2946</inkml:trace>
  <inkml:trace contextRef="#ctx0" brushRef="#br2" timeOffset="112754.4491">11215 3795 8712,'-20'0'2082,"20"0"-2274,0-20 63,0 20 193,20 0-160,-20 20 0,-20 0 96,0 19-96,-20 21 0,1 0 96,-22-21 32,23 21 0,-23-20 256,42 0 513,-21-1 384,20-19-416,20-20-353,0 20 289,40 0 128,-1 0-257,1-1-319,39 2-193,1-2-64,0 2-769,-21-2-1793,2 1-3876</inkml:trace>
  <inkml:trace contextRef="#ctx0" brushRef="#br2" timeOffset="118719.7903">6530 3636 128,'0'-20'1249,"0"20"-64,0 0-320,0 0 160,0-20 32,0 20 128,0 0 288,0 0-352,0 0-352,0 0-385,0 0-288,0 0-96,0 0 129,0 20 191,0-20-64,0 20 32,0-1 97,20 2-33,-20 18-96,0-19-128,0 20 1,0 0-1,0-1 96,0 1 32,0 0 32,19 0-127,-19-1 63,0 2-96,0-2-32,0 0 0,0 21-64,0-20 0,0 0 96,0 0 161,0 19-33,20-19-32,-20 0-32,0 19 0,0-19 1,0 0-65,0 0-96,0 19 0,-20-19 0,20-1 0,0 1 32,0 20 0,0-20 32,20 0 96,-20-1 32,0 1-256,20 0 64,-20 0 32,0 0 1,20-21-33,-20 22-32,0-2 0,0 0 32,0 2 32,0-2 64,0 1 0,0 0 64,0-1-64,0 1-64,0 0 160,0-1-31,0 21-129,0-20-32,20-1 32,-20 2 32,0-2-64,0 0 32,0-18 0,0 18-64,0-19-64,0 20 192,0-20-160,0 0 32,0 19 32,0-19 0,0 0 0,0 0 0,0 0 32,0 0-32,19-1 32,-19 2-160,0-2 96,0 1 96,0-20-96,0 21 0,0-21 32,0 0-32,20 0-32,-20 19 32,0-19 96,20 0-96,-20 0 129,20 0-129,1 0 64,-3 0-128,2 20 32,1-20 64,19 0-96,-22 0-65,23 0 97,-1 0 32,-1 0 32,1 0-32,19 0 0,-19 0 0,19 0 64,2 0-64,-2 0-64,1 0 0,19 0 160,-20 0-64,2 0-128,18 0 96,-20 0 0,20 0 32,1 0-64,-1 0 0,0 0 32,-18 0 0,18 0 0,20 0 32,-20 0-64,0 20 64,20-20-64,-19 0 64,0 0-32,19-20 0,-20 20-32,1 0 64,-1 0-64,1 0 32,-1 0 0,0 20-32,0-20 64,0 0 0,2 0 0,-2 0-64,-20 0 64,22 0-64,-2 0 32,0 0 64,-20 0-128,21 0 64,-21 0 32,20 0 32,-18 0-160,-2 0 192,20 0-128,-19 0 64,-1-20-64,2 20 0,-2 0 32,-1-20-64,-17 20 128,18-19-96,-19 19 32,0 0 0,-21 0-64,1-21 128,0 21-96,0 0 96,0 0-96,-20 0 32,0 0 64,19 0 97,-19 0-97,0 0 96,0-20-64,0 20-128,-19 0 64,19-19-96,0 19 32,0-21 0,0 2-64,-20-1 64,20 0 0,0 0-32,0 0-97,0-20 129,0 21 0,0-21-64,-20-20 192,20 21-64,0-21 0,-20 0-64,20 1 64,-20-21-64,20 1-32,-19 19 64,19-40 0,-20 22-32,20-2 32,0 1-64,0-1 32,0 0 0,0 1-192,0 0 576,0-1-256,0 0-128,0-19 96,0 19-96,-20 1 0,20-1-64,0 1-192,0-1-64,-20 1 63,20-1 129,-20 21 96,20-1 64,-19 1 32,19 19-64,0 0 64,-20 0 32,20 21-32,-20-22-96,20 22 128,-20-1-64,20 0-32,0 1 32,-21-2-32,21 1 96,0 1-64,-18 19 0,18-20-64,-20 0 64,0 20-128,-1 0 64,-17 0 0,17 0 32,-19 0 0,-19 0 0,-1 0 64,-19 0-32,0 0 0,0 0 32,-21 0-32,1 0 0,-20 0 0,-1 20 0,1-20-96,0 20-96,-19-20-65,-22 0 97,22 19 0,-22 1 32,22-20 64,-21 21 96,0-2 0,0 1 0,1 0 32,-2-20 0,2 19 0,18 2 96,-18-1-32,19-20 1,1 19 63,-2-19-32,21 0 0,20 20-128,-1-20 0,21 0 0,19 0-32,1 0-96,19 0-769,21 0-2466,-1 0-8456</inkml:trace>
  <inkml:trace contextRef="#ctx0" brushRef="#br2" timeOffset="125480.1771">10758 11486 9641,'-39'0'192,"39"0"-64,0 0 929,19 0 64,1 0-320,20 0-257,-1 0-255,21 0 31,-1 0 96,20 0-63,-18 0-257,18 0-32,0 0-64,2 19-64,-23-19-161,1 0-31,2 0 0,-22 0 0,-19 21-97,0-21-864,-20 0-1569,-40 0-5158</inkml:trace>
  <inkml:trace contextRef="#ctx0" brushRef="#br2" timeOffset="127265.2792">1685 12598 9480,'0'0'-704,"20"0"31,1 0-704,-1 0 672,18 0 577,-17 0 160,-1 0 0,0 0 64,0 0-32,-1 0 64,21 20 513,0-20 96,-21 0-33,21 0-127,1 0-1,-3 0-223,3 0-129,17 0-160,3 0 0,18 0 96,0 0 129,20 0-97,-20 0 96,2 20 0,18-20-63,0 0 63,1 19-96,-1-19-160,20 0 64,-20 0-32,39 0 96,-18 0 65,-1 0-1,21 0-64,-22 0 0,21 0 0,1 0 32,18-19-96,-19 19-31,19 0 63,-18 0 64,18-20-64,-18 20-128,18 0 32,-19 0 32,19 0 32,-18 0-64,18-20-32,2 20 0,-2 0 96,2-20-64,-2 20 0,1-20 96,0 20 1,-1-19-97,1 19 0,-1-21 32,2 21-64,-2 0 0,2-19-96,-2 19 160,-18 0-64,18 0-32,-19 0 0,-1-20 32,2 20 32,-1 0-32,-19 0 64,-2 0-64,1 0 64,-20 0-64,0 0-32,-20 0-64,-18 0-513,-21 0-1121,-21 0-2562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0:48.40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7939 12260 3683,'-20'0'448,"20"0"353,-20 0 801,20 0 736,-19 0-865,19 0-576,0 0 96,0 0 160,0 0-96,0 0-160,-20 0-128,20-20-225,0 20-63,0 0-161,0 0-224,0 20 32,0-20-64,0 0 32,20 0 193,-1 0-193,1 0 160,20 0-256,-19 0 128,17 0 32,23 0-32,-22 0 1,21 20-65,-21-20-32,1 0 0,-1 0-64,1 0 64,0 20-32,-21-20-64,1 0 0,0 0-289,-20 0-416,0 0-544,0-20-1826,-20 20-7431</inkml:trace>
  <inkml:trace contextRef="#ctx0" brushRef="#br0" timeOffset="929.0531">19274 11486 10537,'-19'0'833,"19"-21"288,0 21 929,-20 0-288,20 0-673,20 0-577,-20 0-31,19 0 31,1 0-63,20 0-225,-1 0-160,1 0 32,21 0-96,-2 0-96,-19 0-32,19 0-192,0 0-193,1 0-608,-21 0-1313,-19 0-2723</inkml:trace>
  <inkml:trace contextRef="#ctx0" brushRef="#br0" timeOffset="2466.1411">2084 7829 9577,'0'0'-193,"0"0"-63,0 0 288,0 0 385,0 0 447,18 0-255,23 0-97,17 0-31,23 0-1,-2 0-63,20 0-129,21 0 96,-21 0-223,19 0-1,1 0-32,1 0-32,-1 0 0,-20-20-64,0 20 64,1-20-64,-41 20 0,1-20-64,-40 20-897,-1 0-3715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03:25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17646 8485 8359,'0'0'289,"0"0"-65,-19 0 1153,19 0 257,0-21-193,0 21-384,0 0-256,0 0 0,0 0-161,0 0-223,0 0-289,19 0-128,1 0 96,0 21 0,21-1-96,18 19 96,1-19-96,-1 39 96,20-19-96,0 20 0,2 0 0,-2-1-96,0-19 64,-20 19 32,21-19-64,-21-20 0,-18 0-64,-3 0-161,3 0-319,-41-20-193,20 0-352,-20 0-64,0 0-1634,-20-20-1985</inkml:trace>
  <inkml:trace contextRef="#ctx0" brushRef="#br0" timeOffset="491.028">18282 8464 3203,'20'0'1249,"-20"0"-320,0 0 864,0 0-95,-20 0-865,-1 0 192,-17 0-128,-23 0-289,2 0-127,-20 0-193,19 21 0,-19-21 128,20 0-159,-2 0-161,2 20-32,19-20 64,20 0 32,1 0-96,-1 0-64,20 19-32,0-19 160,20 0 257,-1 20-97,1-20-64,0 20 128,0 0-63,19 0 63,-19 20-96,1 0-192,19-21-64,-1 21 0,-19 0-128,0-1-224,20-19-321,-21 20-480,1-20-1601,-20 0-4677</inkml:trace>
  <inkml:trace contextRef="#ctx0" brushRef="#br0" timeOffset="2688.1537">10956 5643 352,'0'0'993,"0"0"-128,0 0 256,0 0-224,0 0-33,0 0 97,0 0 32,0 0 128,0 0-96,0 0 32,0 0-256,0 0-192,0-20-97,0 20-64,0 0-159,0-20-97,0 20 0,-20 0-96,20-19 32,-19 19-96,-1 0 32,0 0 0,0-20-32,0 20-32,-19 0 0,-1 0-32,1 0 0,-1 0 0,-1 20 32,3-1-64,-3-19 64,21 20-32,-19 0 0,19 21-64,0-22 96,0 1 0,1 19 0,19 2 0,0-22 0,19 20 64,1 2 0,0-2 32,0 1-64,19-20-64,2 19 96,-1-19-32,19 0 33,-19 0 63,19 0 96,-19-20 32,-1 0-96,21-20-32,-21 20-32,2-20 33,-3 0 31,3 0 32,-1-19 32,-21 19 96,1 0 97,0-20-129,-20 21-32,0-22 97,-20 22-129,0-20-128,1-2-64,-21 2-32,-1 19 0,3-20 0,-3 20 0,2 0 32,-1 20-32,0-20-32,21 20 0,-1 0-32,0 0-192,0 0-1026,20 20-1536,-20 20-3684</inkml:trace>
  <inkml:trace contextRef="#ctx0" brushRef="#br0" timeOffset="3930.2247">11434 9856 4260,'18'-20'1473,"-18"20"-288,0 0 833,0 0 352,0 0-768,0 0-641,0 0-545,-18 0-256,18 0 321,0 20 31,-20-20-160,20 20-95,-21 20-65,1-1 0,-18 1 64,-3 20-160,-18 19 97,-1 1-1,-19 19-96,-20 20 0,-1 20 0,1 1-32,20 18-32,-20-18 32,18-21-64,2 0 96,20-20 0,-1-20-96,21 1-64,-21-40 32,39 20-64,-17-20-448,38-21-673,0 1-1186,0-20-2369</inkml:trace>
  <inkml:trace contextRef="#ctx0" brushRef="#br0" timeOffset="4450.2545">10857 9916 8680,'-39'19'833,"39"1"-385,0-20 545,0 0 448,0 0-160,19 0-288,21-20-416,19 20-193,2-40-95,18 21-33,20-1-32,-20 0-128,-19 0-96,-1 20 32,2-20-32,-43 20 0,3 0-96,-1 20 128,-20 0 32,0 0 64,-20 19 0,20 1 1,-21 20-33,21 0-64,0-21-64,0 21-321,0 0-1248,21-1-2435</inkml:trace>
  <inkml:trace contextRef="#ctx0" brushRef="#br0" timeOffset="6714.384">11612 5365 1345,'20'0'704,"-20"-20"-607,0 20 1344,0 0 865,0 0-352,0 0-929,-20-19-160,20 19 64,0 0-161,-20 0-159,20 0-97,-20-20 1,0 20-129,1 0-128,-1 0 1,-20-21 63,19 21-64,-17 0-256,-3 0 0,3 21 32,-3-1 32,1-1-32,21 1-32,-21 20 0,20 0-32,0-21-32,0 41 32,20-20 32,0-1 0,20 21 0,20-20 32,0-1-32,-1 22 0,22-42 96,-3 20-96,1-18 64,2-21 65,-2 0 95,1 0 128,-1-21-64,0-18-159,-19 0 63,1-2-256,-3 2 160,-17-21-64,-21 1-32,0 19 0,-21-20 0,-17 21 0,-3-1 32,-18 19 32,-1 2-64,1 19-96,-1 0-993,1 0-2210</inkml:trace>
  <inkml:trace contextRef="#ctx0" brushRef="#br0" timeOffset="9141.5228">17765 8544 1281,'0'0'865,"0"0"576,0 0 32,0 0-512,0 0-608,-20 0-161,20 0 192,0-20 97,0 20 159,0 0-31,0 0-129,0 0 97,0 0-129,-18 0-63,18 0 127,0 0-160,-21-19 1,21 19-33,0 0 192,0 0 33,0 0-33,-20 0 1,20 0-161,0 0-31,0 0-97,0 0-160,0 0 0,0 0 128,20 19-64,-20-19 64,21 20-63,17-20-1,3 20-128,-1 20 96,19-21-64,0 21-64,1 0 0,19 0-32,-20 0 128,2 19-128,-2-19 0,1 19 32,-1-19 0,-19 0 64,19 0 0,0-20-32,-39-1 0,21-19 32,-21 0-32,-20 0-32,0 0-129,0 0-255,0-19-545,-20 19-608,-1-20-1570,1 0-3908</inkml:trace>
  <inkml:trace contextRef="#ctx0" brushRef="#br0" timeOffset="9661.5525">18261 8485 2914,'21'0'1986,"-1"0"-1954,0 0 897,0 0 769,-1 0-321,-19 0-768,20 0-289,-20 0 64,0 0 33,0 0 640,-20 0-417,1 0-448,-21 20-31,-1-20 223,-17 0 64,-1 19-63,-22-19-129,2 0-160,0 0 32,20 0-96,-1 0 32,19 0-32,2 0 64,19 0-64,20 0 32,-20 0-96,20 20 0,0-20 128,20 0 225,0 20 31,1 0 32,-3 19 1,23-18-65,-1 19-96,-20-1 33,19 1-193,1 0-64,-1-1 0,-19 1-64,20 0-353,-20-21-448,-20 21-672,19-20-1025,-19 0-2980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77D04-50CD-9C4C-BB66-1DC39115B0EF}" type="datetimeFigureOut">
              <a:rPr kumimoji="1" lang="ja-JP" altLang="en-US" smtClean="0"/>
              <a:t>2016/12/19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F093F-C5AC-C94C-AAC4-9B633060E94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4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250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706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255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516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256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183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jpeg"/><Relationship Id="rId3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microsoft.com/office/2007/relationships/hdphoto" Target="../media/hdphoto1.wdp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0" altLang="ja-JP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CAFC0F77-6F01-FF45-AFAB-0C7A42B618C9}" type="datetimeFigureOut">
              <a:rPr kumimoji="1" lang="ja-JP" altLang="en-US" smtClean="0"/>
              <a:t>2016/12/19</a:t>
            </a:fld>
            <a:endParaRPr kumimoji="1" lang="ja-JP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endParaRPr kumimoji="1" lang="ja-JP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933B972D-796F-8749-98C1-A17A789AA9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513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FC0F77-6F01-FF45-AFAB-0C7A42B618C9}" type="datetimeFigureOut">
              <a:rPr kumimoji="1" lang="ja-JP" altLang="en-US" smtClean="0"/>
              <a:t>2016/12/19</a:t>
            </a:fld>
            <a:endParaRPr kumimoji="1" lang="ja-JP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3B972D-796F-8749-98C1-A17A789AA9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4979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FC0F77-6F01-FF45-AFAB-0C7A42B618C9}" type="datetimeFigureOut">
              <a:rPr kumimoji="1" lang="ja-JP" altLang="en-US" smtClean="0"/>
              <a:t>2016/12/19</a:t>
            </a:fld>
            <a:endParaRPr kumimoji="1" lang="ja-JP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3B972D-796F-8749-98C1-A17A789AA9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1983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 1"/>
          <p:cNvSpPr>
            <a:spLocks noGrp="1"/>
          </p:cNvSpPr>
          <p:nvPr>
            <p:ph/>
          </p:nvPr>
        </p:nvSpPr>
        <p:spPr>
          <a:xfrm>
            <a:off x="566738" y="304800"/>
            <a:ext cx="8008937" cy="5715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FC0F77-6F01-FF45-AFAB-0C7A42B618C9}" type="datetimeFigureOut">
              <a:rPr kumimoji="1" lang="ja-JP" altLang="en-US" smtClean="0"/>
              <a:t>2016/12/19</a:t>
            </a:fld>
            <a:endParaRPr kumimoji="1" lang="ja-JP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3B972D-796F-8749-98C1-A17A789AA9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4006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53641" y="1639491"/>
            <a:ext cx="8036719" cy="319325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61264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963455"/>
      </p:ext>
    </p:extLst>
  </p:cSld>
  <p:clrMapOvr>
    <a:masterClrMapping/>
  </p:clrMapOvr>
  <p:transition spd="slow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91882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135" y="1905001"/>
            <a:ext cx="7681913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4400" b="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3200" y="4419600"/>
            <a:ext cx="6172200" cy="2209800"/>
          </a:xfrm>
        </p:spPr>
        <p:txBody>
          <a:bodyPr>
            <a:noAutofit/>
          </a:bodyPr>
          <a:lstStyle>
            <a:lvl1pPr marL="457200" indent="-45720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</a:tabLst>
              <a:defRPr sz="3000">
                <a:solidFill>
                  <a:schemeClr val="tx1">
                    <a:tint val="75000"/>
                  </a:schemeClr>
                </a:solidFill>
                <a:sym typeface="Wingdings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	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470266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Partner and Custom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86200" y="4038600"/>
            <a:ext cx="5181600" cy="2286000"/>
          </a:xfrm>
        </p:spPr>
        <p:txBody>
          <a:bodyPr anchor="t" anchorCtr="0">
            <a:noAutofit/>
          </a:bodyPr>
          <a:lstStyle>
            <a:lvl1pPr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30044" y="1905000"/>
            <a:ext cx="7682119" cy="1384994"/>
          </a:xfrm>
        </p:spPr>
        <p:txBody>
          <a:bodyPr vert="horz" wrap="square" lIns="0" tIns="0" rIns="0" bIns="0" rtlCol="0" anchor="t" anchorCtr="0">
            <a:noAutofit/>
            <a:scene3d>
              <a:camera prst="orthographicFront"/>
              <a:lightRig rig="flat" dir="t"/>
            </a:scene3d>
            <a:sp3d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0" i="0" u="none" strike="noStrike" kern="1200" cap="none" spc="-642" normalizeH="0" baseline="0" noProof="0" dirty="0" smtClean="0">
                <a:ln w="11430"/>
                <a:gradFill>
                  <a:gsLst>
                    <a:gs pos="62000">
                      <a:schemeClr val="tx1"/>
                    </a:gs>
                    <a:gs pos="88000">
                      <a:schemeClr val="tx1"/>
                    </a:gs>
                  </a:gsLst>
                  <a:lin ang="5400000"/>
                </a:gradFill>
                <a:effectLst/>
                <a:uLnTx/>
                <a:uFillTx/>
                <a:latin typeface="Calibri" pitchFamily="34" charset="0"/>
                <a:ea typeface="+mn-ea"/>
                <a:cs typeface="+mn-cs"/>
              </a:defRPr>
            </a:lvl1pPr>
          </a:lstStyle>
          <a:p>
            <a:pPr marL="0" lvl="0" indent="0" algn="l" defTabSz="914363" rtl="0" eaLnBrk="1" latinLnBrk="0" hangingPunct="1">
              <a:lnSpc>
                <a:spcPct val="78000"/>
              </a:lnSpc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2473503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875"/>
            <a:ext cx="8305800" cy="5064125"/>
          </a:xfrm>
        </p:spPr>
        <p:txBody>
          <a:bodyPr/>
          <a:lstStyle>
            <a:lvl1pPr>
              <a:lnSpc>
                <a:spcPct val="78000"/>
              </a:lnSpc>
              <a:defRPr/>
            </a:lvl1pPr>
            <a:lvl2pPr>
              <a:lnSpc>
                <a:spcPct val="78000"/>
              </a:lnSpc>
              <a:defRPr/>
            </a:lvl2pPr>
            <a:lvl3pPr>
              <a:lnSpc>
                <a:spcPct val="78000"/>
              </a:lnSpc>
              <a:defRPr/>
            </a:lvl3pPr>
            <a:lvl4pPr>
              <a:lnSpc>
                <a:spcPct val="78000"/>
              </a:lnSpc>
              <a:defRPr/>
            </a:lvl4pPr>
            <a:lvl5pPr>
              <a:lnSpc>
                <a:spcPct val="78000"/>
              </a:lnSpc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0135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20675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FC0F77-6F01-FF45-AFAB-0C7A42B618C9}" type="datetimeFigureOut">
              <a:rPr kumimoji="1" lang="ja-JP" altLang="en-US" smtClean="0"/>
              <a:t>2016/12/19</a:t>
            </a:fld>
            <a:endParaRPr kumimoji="1" lang="ja-JP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3B972D-796F-8749-98C1-A17A789AA9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43872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675878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0045" y="1411554"/>
            <a:ext cx="3670461" cy="1981376"/>
          </a:xfrm>
        </p:spPr>
        <p:txBody>
          <a:bodyPr/>
          <a:lstStyle>
            <a:lvl1pPr marL="339976" indent="-339976">
              <a:lnSpc>
                <a:spcPct val="78000"/>
              </a:lnSpc>
              <a:defRPr sz="2800"/>
            </a:lvl1pPr>
            <a:lvl2pPr marL="673338" indent="-325424">
              <a:lnSpc>
                <a:spcPct val="78000"/>
              </a:lnSpc>
              <a:defRPr sz="2400"/>
            </a:lvl2pPr>
            <a:lvl3pPr marL="953785" indent="-288384">
              <a:lnSpc>
                <a:spcPct val="78000"/>
              </a:lnSpc>
              <a:defRPr sz="2000"/>
            </a:lvl3pPr>
            <a:lvl4pPr marL="1227618" indent="-273833">
              <a:lnSpc>
                <a:spcPct val="78000"/>
              </a:lnSpc>
              <a:defRPr sz="1800"/>
            </a:lvl4pPr>
            <a:lvl5pPr marL="1516002" indent="-280447">
              <a:lnSpc>
                <a:spcPct val="78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30" y="1411554"/>
            <a:ext cx="3725246" cy="1981376"/>
          </a:xfrm>
        </p:spPr>
        <p:txBody>
          <a:bodyPr/>
          <a:lstStyle>
            <a:lvl1pPr marL="347914" indent="-347914">
              <a:lnSpc>
                <a:spcPct val="78000"/>
              </a:lnSpc>
              <a:defRPr sz="2800"/>
            </a:lvl1pPr>
            <a:lvl2pPr marL="673338" indent="-339976">
              <a:lnSpc>
                <a:spcPct val="78000"/>
              </a:lnSpc>
              <a:defRPr sz="2400"/>
            </a:lvl2pPr>
            <a:lvl3pPr marL="961722" indent="-302936">
              <a:lnSpc>
                <a:spcPct val="78000"/>
              </a:lnSpc>
              <a:defRPr sz="2000"/>
            </a:lvl3pPr>
            <a:lvl4pPr marL="1227618" indent="-265896">
              <a:lnSpc>
                <a:spcPct val="78000"/>
              </a:lnSpc>
              <a:defRPr sz="1800"/>
            </a:lvl4pPr>
            <a:lvl5pPr marL="1516002" indent="-273833">
              <a:lnSpc>
                <a:spcPct val="78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0076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Announc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5954" y="4038600"/>
            <a:ext cx="3456094" cy="914400"/>
          </a:xfrm>
        </p:spPr>
        <p:txBody>
          <a:bodyPr anchor="t" anchorCtr="0">
            <a:noAutofit/>
          </a:bodyPr>
          <a:lstStyle>
            <a:lvl1pPr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30044" y="1905000"/>
            <a:ext cx="7682119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0" i="0" u="none" strike="noStrike" kern="1200" cap="none" spc="-642" normalizeH="0" baseline="0" noProof="0" dirty="0" smtClean="0">
                <a:ln w="11430"/>
                <a:gradFill>
                  <a:gsLst>
                    <a:gs pos="62000">
                      <a:schemeClr val="tx1"/>
                    </a:gs>
                    <a:gs pos="88000">
                      <a:schemeClr val="tx1"/>
                    </a:gs>
                  </a:gsLst>
                  <a:lin ang="5400000"/>
                </a:gradFill>
                <a:effectLst/>
                <a:uLnTx/>
                <a:uFillTx/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9193385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2717014" y="1644651"/>
            <a:ext cx="1358507" cy="56832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kumimoji="0" lang="en-US" sz="2200" dirty="0">
              <a:solidFill>
                <a:srgbClr val="FFFFFF">
                  <a:alpha val="99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7663" y="2265473"/>
            <a:ext cx="7683913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7662" y="4703873"/>
            <a:ext cx="7683914" cy="46325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Company</a:t>
            </a:r>
          </a:p>
        </p:txBody>
      </p:sp>
      <p:pic>
        <p:nvPicPr>
          <p:cNvPr id="10" name="Picture 3" descr="E:\Duotone_0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3" t="78783" r="37784"/>
          <a:stretch/>
        </p:blipFill>
        <p:spPr bwMode="auto">
          <a:xfrm rot="10800000">
            <a:off x="4072997" y="1644647"/>
            <a:ext cx="771726" cy="56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803756" y="1837299"/>
            <a:ext cx="1641654" cy="249299"/>
          </a:xfrm>
        </p:spPr>
        <p:txBody>
          <a:bodyPr/>
          <a:lstStyle>
            <a:lvl1pPr marL="0" indent="0">
              <a:buFont typeface="Arial" pitchFamily="34" charset="0"/>
              <a:buNone/>
              <a:defRPr sz="1800" b="0">
                <a:solidFill>
                  <a:srgbClr val="F09A1F"/>
                </a:solidFill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90233310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4876800"/>
            <a:ext cx="7683914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27623" y="2431024"/>
            <a:ext cx="6994362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27623" y="4191001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44746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2455047"/>
            <a:ext cx="6994362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3" y="4189144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4876800"/>
            <a:ext cx="7683914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43563059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2442175"/>
            <a:ext cx="6994362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3" y="4191001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4876800"/>
            <a:ext cx="7683914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66465292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2442175"/>
            <a:ext cx="6994362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3" y="4191001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4876800"/>
            <a:ext cx="7683914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40479097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2442175"/>
            <a:ext cx="6994362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3" y="4191001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4876800"/>
            <a:ext cx="7683914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9368951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7623" y="2442175"/>
            <a:ext cx="6994362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623" y="4191001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9117" y="4876800"/>
            <a:ext cx="7683914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solidFill>
                  <a:schemeClr val="accent1">
                    <a:alpha val="99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53416535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FC0F77-6F01-FF45-AFAB-0C7A42B618C9}" type="datetimeFigureOut">
              <a:rPr kumimoji="1" lang="ja-JP" altLang="en-US" smtClean="0"/>
              <a:t>2016/12/19</a:t>
            </a:fld>
            <a:endParaRPr kumimoji="1" lang="ja-JP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3B972D-796F-8749-98C1-A17A789AA9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34655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800"/>
            <a:ext cx="8363938" cy="200054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46021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799"/>
            <a:ext cx="8363938" cy="2000548"/>
          </a:xfrm>
        </p:spPr>
        <p:txBody>
          <a:bodyPr/>
          <a:lstStyle>
            <a:lvl1pPr marL="460375" indent="-460375">
              <a:buFontTx/>
              <a:buBlip>
                <a:blip r:embed="rId3"/>
              </a:buBlip>
              <a:defRPr/>
            </a:lvl1pPr>
            <a:lvl2pPr marL="855663" indent="-395288">
              <a:buFontTx/>
              <a:buBlip>
                <a:blip r:embed="rId3"/>
              </a:buBlip>
              <a:defRPr/>
            </a:lvl2pPr>
            <a:lvl3pPr marL="1258888" indent="-403225">
              <a:buFontTx/>
              <a:buBlip>
                <a:blip r:embed="rId3"/>
              </a:buBlip>
              <a:defRPr/>
            </a:lvl3pPr>
            <a:lvl4pPr marL="1604963" indent="-346075">
              <a:buFontTx/>
              <a:buBlip>
                <a:blip r:embed="rId3"/>
              </a:buBlip>
              <a:defRPr/>
            </a:lvl4pPr>
            <a:lvl5pPr marL="1941513" indent="-336550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0108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447799"/>
            <a:ext cx="8363938" cy="2000548"/>
          </a:xfrm>
        </p:spPr>
        <p:txBody>
          <a:bodyPr/>
          <a:lstStyle>
            <a:lvl1pPr marL="460375" indent="-460375">
              <a:lnSpc>
                <a:spcPct val="90000"/>
              </a:lnSpc>
              <a:buFontTx/>
              <a:buBlip>
                <a:blip r:embed="rId2"/>
              </a:buBlip>
              <a:defRPr/>
            </a:lvl1pPr>
            <a:lvl2pPr marL="855663" indent="-395288">
              <a:lnSpc>
                <a:spcPct val="90000"/>
              </a:lnSpc>
              <a:buFontTx/>
              <a:buBlip>
                <a:blip r:embed="rId2"/>
              </a:buBlip>
              <a:defRPr/>
            </a:lvl2pPr>
            <a:lvl3pPr marL="1258888" indent="-403225">
              <a:lnSpc>
                <a:spcPct val="90000"/>
              </a:lnSpc>
              <a:buFontTx/>
              <a:buBlip>
                <a:blip r:embed="rId2"/>
              </a:buBlip>
              <a:defRPr/>
            </a:lvl3pPr>
            <a:lvl4pPr marL="1604963" indent="-346075">
              <a:lnSpc>
                <a:spcPct val="90000"/>
              </a:lnSpc>
              <a:buFontTx/>
              <a:buBlip>
                <a:blip r:embed="rId2"/>
              </a:buBlip>
              <a:defRPr/>
            </a:lvl4pPr>
            <a:lvl5pPr marL="1941513" indent="-336550">
              <a:lnSpc>
                <a:spcPct val="90000"/>
              </a:lnSpc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3379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447801"/>
            <a:ext cx="4115872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25424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53785" indent="-288384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80447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447801"/>
            <a:ext cx="4115872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buFontTx/>
              <a:buBlip>
                <a:blip r:embed="rId2"/>
              </a:buBlip>
              <a:defRPr sz="2800"/>
            </a:lvl1pPr>
            <a:lvl2pPr marL="673338" indent="-339976">
              <a:lnSpc>
                <a:spcPct val="90000"/>
              </a:lnSpc>
              <a:buFontTx/>
              <a:buBlip>
                <a:blip r:embed="rId2"/>
              </a:buBlip>
              <a:defRPr sz="2400"/>
            </a:lvl2pPr>
            <a:lvl3pPr marL="961722" indent="-302936">
              <a:lnSpc>
                <a:spcPct val="90000"/>
              </a:lnSpc>
              <a:buFontTx/>
              <a:buBlip>
                <a:blip r:embed="rId2"/>
              </a:buBlip>
              <a:defRPr sz="2000"/>
            </a:lvl3pPr>
            <a:lvl4pPr marL="1227618" indent="-265896">
              <a:lnSpc>
                <a:spcPct val="90000"/>
              </a:lnSpc>
              <a:buFontTx/>
              <a:buBlip>
                <a:blip r:embed="rId2"/>
              </a:buBlip>
              <a:defRPr sz="1800"/>
            </a:lvl4pPr>
            <a:lvl5pPr marL="1516002" indent="-273833">
              <a:lnSpc>
                <a:spcPct val="90000"/>
              </a:lnSpc>
              <a:buFontTx/>
              <a:buBlip>
                <a:blip r:embed="rId2"/>
              </a:buBlip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2346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065305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2133600"/>
            <a:ext cx="4114800" cy="1855893"/>
          </a:xfrm>
        </p:spPr>
        <p:txBody>
          <a:bodyPr/>
          <a:lstStyle>
            <a:lvl1pPr marL="281770" indent="-281770">
              <a:buFontTx/>
              <a:buBlip>
                <a:blip r:embed="rId2"/>
              </a:buBlip>
              <a:defRPr sz="2300"/>
            </a:lvl1pPr>
            <a:lvl2pPr marL="562218" indent="-265896">
              <a:buFontTx/>
              <a:buBlip>
                <a:blip r:embed="rId2"/>
              </a:buBlip>
              <a:defRPr sz="2000"/>
            </a:lvl2pPr>
            <a:lvl3pPr marL="813562" indent="-243407">
              <a:buFontTx/>
              <a:buBlip>
                <a:blip r:embed="rId2"/>
              </a:buBlip>
              <a:defRPr sz="1800"/>
            </a:lvl3pPr>
            <a:lvl4pPr marL="1050354" indent="-228856">
              <a:buFontTx/>
              <a:buBlip>
                <a:blip r:embed="rId2"/>
              </a:buBlip>
              <a:defRPr sz="1700"/>
            </a:lvl4pPr>
            <a:lvl5pPr marL="1279210" indent="-206367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1065305"/>
            <a:ext cx="4115872" cy="69249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2133601"/>
            <a:ext cx="4115872" cy="1855893"/>
          </a:xfrm>
        </p:spPr>
        <p:txBody>
          <a:bodyPr/>
          <a:lstStyle>
            <a:lvl1pPr marL="296321" indent="-296321">
              <a:buFontTx/>
              <a:buBlip>
                <a:blip r:embed="rId2"/>
              </a:buBlip>
              <a:defRPr sz="2300"/>
            </a:lvl1pPr>
            <a:lvl2pPr marL="570155" indent="-273833">
              <a:buFontTx/>
              <a:buBlip>
                <a:blip r:embed="rId2"/>
              </a:buBlip>
              <a:defRPr sz="2000"/>
            </a:lvl2pPr>
            <a:lvl3pPr marL="821499" indent="-244730">
              <a:buFontTx/>
              <a:buBlip>
                <a:blip r:embed="rId2"/>
              </a:buBlip>
              <a:defRPr sz="1800"/>
            </a:lvl3pPr>
            <a:lvl4pPr marL="1050354" indent="-236793">
              <a:buFontTx/>
              <a:buBlip>
                <a:blip r:embed="rId2"/>
              </a:buBlip>
              <a:defRPr sz="1700"/>
            </a:lvl4pPr>
            <a:lvl5pPr marL="1279210" indent="-220919">
              <a:buFontTx/>
              <a:buBlip>
                <a:blip r:embed="rId2"/>
              </a:buBlip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8226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7137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92478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73869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WALKIN - Prints in GRAYSCALE">
    <p:bg bwMode="ltGray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30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 Ta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E:\Duotone_02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7"/>
          <a:stretch/>
        </p:blipFill>
        <p:spPr bwMode="auto">
          <a:xfrm flipH="1">
            <a:off x="0" y="0"/>
            <a:ext cx="87533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39755" y="1941977"/>
            <a:ext cx="3086904" cy="886397"/>
          </a:xfrm>
        </p:spPr>
        <p:txBody>
          <a:bodyPr/>
          <a:lstStyle>
            <a:lvl1pPr marL="0" indent="0" algn="ctr">
              <a:buFont typeface="Arial" pitchFamily="34" charset="0"/>
              <a:buNone/>
              <a:defRPr/>
            </a:lvl1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59078" y="5637071"/>
            <a:ext cx="1702409" cy="988240"/>
            <a:chOff x="8941983" y="3690298"/>
            <a:chExt cx="2594343" cy="1129797"/>
          </a:xfrm>
          <a:effectLst>
            <a:reflection blurRad="6350" stA="11000" endPos="15000" dist="101600" dir="5400000" sy="-100000" algn="bl" rotWithShape="0"/>
          </a:effectLst>
        </p:grpSpPr>
        <p:sp>
          <p:nvSpPr>
            <p:cNvPr id="6" name="Rectangle 5"/>
            <p:cNvSpPr/>
            <p:nvPr/>
          </p:nvSpPr>
          <p:spPr bwMode="auto">
            <a:xfrm>
              <a:off x="8941983" y="4426691"/>
              <a:ext cx="2594343" cy="393404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548640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kumimoji="0" lang="en-US" sz="2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Condensed" pitchFamily="34" charset="0"/>
              </a:endParaRPr>
            </a:p>
          </p:txBody>
        </p:sp>
        <p:pic>
          <p:nvPicPr>
            <p:cNvPr id="7" name="Picture 3" descr="\\SFP\Work\White_Whale\7-20753_TechEd_Keynote\Walk_In_Deck\Format\e_Keynote_Walkin_-_TechEd_NA_2011_2011415182315.jpe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97"/>
            <a:stretch/>
          </p:blipFill>
          <p:spPr bwMode="auto">
            <a:xfrm>
              <a:off x="8943772" y="3690298"/>
              <a:ext cx="2589196" cy="74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/>
          <p:cNvSpPr txBox="1"/>
          <p:nvPr userDrawn="1"/>
        </p:nvSpPr>
        <p:spPr>
          <a:xfrm>
            <a:off x="127521" y="158470"/>
            <a:ext cx="2339484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3"/>
            <a:r>
              <a:rPr kumimoji="0" lang="en-US" sz="3600" b="1" dirty="0">
                <a:solidFill>
                  <a:srgbClr val="03C2F1">
                    <a:alpha val="99000"/>
                  </a:srgbClr>
                </a:solidFill>
              </a:rPr>
              <a:t>Scan the Tag </a:t>
            </a:r>
            <a:r>
              <a:rPr kumimoji="0" lang="en-US" sz="3600" b="1" dirty="0">
                <a:solidFill>
                  <a:srgbClr val="FFC425">
                    <a:alpha val="99000"/>
                  </a:srgbClr>
                </a:solidFill>
              </a:rPr>
              <a:t/>
            </a:r>
            <a:br>
              <a:rPr kumimoji="0" lang="en-US" sz="3600" b="1" dirty="0">
                <a:solidFill>
                  <a:srgbClr val="FFC425">
                    <a:alpha val="99000"/>
                  </a:srgbClr>
                </a:solidFill>
              </a:rPr>
            </a:br>
            <a:r>
              <a:rPr kumimoji="0" lang="en-US" sz="3600" dirty="0">
                <a:solidFill>
                  <a:srgbClr val="000000">
                    <a:lumMod val="50000"/>
                    <a:lumOff val="50000"/>
                    <a:alpha val="99000"/>
                  </a:srgbClr>
                </a:solidFill>
              </a:rPr>
              <a:t>to evaluate this session now on </a:t>
            </a:r>
            <a:r>
              <a:rPr kumimoji="0" lang="en-US" sz="3600" b="1" dirty="0" err="1">
                <a:solidFill>
                  <a:srgbClr val="03C2F1">
                    <a:alpha val="99000"/>
                  </a:srgbClr>
                </a:solidFill>
              </a:rPr>
              <a:t>myTech•Ed</a:t>
            </a:r>
            <a:r>
              <a:rPr kumimoji="0" lang="en-US" sz="3600" b="1" dirty="0">
                <a:solidFill>
                  <a:srgbClr val="03C2F1">
                    <a:alpha val="99000"/>
                  </a:srgbClr>
                </a:solidFill>
              </a:rPr>
              <a:t> Mobile</a:t>
            </a:r>
            <a:endParaRPr kumimoji="0" lang="en-US" sz="3600" b="1" dirty="0">
              <a:solidFill>
                <a:srgbClr val="F09A1F"/>
              </a:solidFill>
            </a:endParaRPr>
          </a:p>
        </p:txBody>
      </p:sp>
      <p:sp>
        <p:nvSpPr>
          <p:cNvPr id="9" name="Isosceles Triangle 8"/>
          <p:cNvSpPr/>
          <p:nvPr userDrawn="1"/>
        </p:nvSpPr>
        <p:spPr bwMode="auto">
          <a:xfrm rot="16200000">
            <a:off x="1721657" y="3255201"/>
            <a:ext cx="4131321" cy="1504874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80000">
                <a:schemeClr val="tx1"/>
              </a:gs>
              <a:gs pos="100000">
                <a:schemeClr val="accent1">
                  <a:alpha val="72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kumimoji="0" lang="en-US" sz="2200" dirty="0">
              <a:solidFill>
                <a:srgbClr val="FFFFFF">
                  <a:alpha val="99000"/>
                </a:srgbClr>
              </a:solidFill>
            </a:endParaRPr>
          </a:p>
        </p:txBody>
      </p:sp>
      <p:pic>
        <p:nvPicPr>
          <p:cNvPr id="10" name="Picture 7" descr="\\adisvr2\Shared\ADI_Projects\Microsoft\MS_10-01098_SpeechTek_Template_&amp;_Slides\ADI_Art\Working_Art\winphone2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907" y="2769643"/>
            <a:ext cx="1017755" cy="2642647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681" y="497188"/>
            <a:ext cx="1703913" cy="81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4801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FC0F77-6F01-FF45-AFAB-0C7A42B618C9}" type="datetimeFigureOut">
              <a:rPr kumimoji="1" lang="ja-JP" altLang="en-US" smtClean="0"/>
              <a:t>2016/12/19</a:t>
            </a:fld>
            <a:endParaRPr kumimoji="1" lang="ja-JP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3B972D-796F-8749-98C1-A17A789AA9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9699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5702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7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56358600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late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381001" y="1447630"/>
            <a:ext cx="8018462" cy="857122"/>
          </a:xfrm>
          <a:prstGeom prst="roundRect">
            <a:avLst/>
          </a:prstGeom>
          <a:solidFill>
            <a:srgbClr val="000000">
              <a:alpha val="25098"/>
            </a:srgbClr>
          </a:solidFill>
          <a:ln w="28575">
            <a:solidFill>
              <a:srgbClr val="FFE300"/>
            </a:solidFill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contourClr>
              <a:schemeClr val="accent5">
                <a:satMod val="300000"/>
              </a:schemeClr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85696" tIns="54414" rIns="85696" bIns="54414" numCol="1" rtlCol="0" anchor="ctr" anchorCtr="0" compatLnSpc="1"/>
          <a:lstStyle>
            <a:lvl1pPr marL="0" algn="l" defTabSz="548368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en-US" sz="2400" b="0" kern="1200" cap="none" spc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defRPr>
            </a:lvl1pPr>
          </a:lstStyle>
          <a:p>
            <a:pPr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Breakout Sessions (session codes and titles)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81001" y="2380495"/>
            <a:ext cx="8018462" cy="857122"/>
          </a:xfrm>
          <a:prstGeom prst="roundRect">
            <a:avLst/>
          </a:prstGeom>
          <a:solidFill>
            <a:srgbClr val="000000">
              <a:alpha val="25098"/>
            </a:srgbClr>
          </a:solidFill>
          <a:ln w="28575">
            <a:solidFill>
              <a:srgbClr val="FFE300"/>
            </a:solidFill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contourClr>
              <a:schemeClr val="accent5">
                <a:satMod val="300000"/>
              </a:schemeClr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85696" tIns="54414" rIns="85696" bIns="54414" numCol="1" rtlCol="0" anchor="ctr" anchorCtr="0" compatLnSpc="1"/>
          <a:lstStyle>
            <a:lvl1pPr marL="0" algn="l" defTabSz="548368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en-US" sz="2400" b="0" kern="1200" cap="none" spc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defRPr>
            </a:lvl1pPr>
          </a:lstStyle>
          <a:p>
            <a:pPr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Breakout Sessions (session codes and titles)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381001" y="3313361"/>
            <a:ext cx="8018462" cy="857122"/>
          </a:xfrm>
          <a:prstGeom prst="roundRect">
            <a:avLst/>
          </a:prstGeom>
          <a:solidFill>
            <a:srgbClr val="000000">
              <a:alpha val="25098"/>
            </a:srgbClr>
          </a:solidFill>
          <a:ln w="28575">
            <a:solidFill>
              <a:srgbClr val="FFE300"/>
            </a:solidFill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contourClr>
              <a:schemeClr val="accent5">
                <a:satMod val="300000"/>
              </a:schemeClr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85696" tIns="54414" rIns="85696" bIns="54414" numCol="1" rtlCol="0" anchor="ctr" anchorCtr="0" compatLnSpc="1"/>
          <a:lstStyle>
            <a:lvl1pPr marL="0" algn="l" defTabSz="548368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en-US" sz="2400" b="0" kern="1200" cap="none" spc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defRPr>
            </a:lvl1pPr>
          </a:lstStyle>
          <a:p>
            <a:pPr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Breakout Sessions (session codes and titles)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381001" y="4246227"/>
            <a:ext cx="8018462" cy="857122"/>
          </a:xfrm>
          <a:prstGeom prst="roundRect">
            <a:avLst/>
          </a:prstGeom>
          <a:solidFill>
            <a:srgbClr val="000000">
              <a:alpha val="25098"/>
            </a:srgbClr>
          </a:solidFill>
          <a:ln w="28575">
            <a:solidFill>
              <a:srgbClr val="FFE300"/>
            </a:solidFill>
            <a:headEnd type="none" w="med" len="med"/>
            <a:tailEnd type="none" w="med" len="med"/>
          </a:ln>
          <a:effectLst/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contourClr>
              <a:schemeClr val="accent5">
                <a:satMod val="300000"/>
              </a:schemeClr>
            </a:contourClr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85696" tIns="54414" rIns="85696" bIns="54414" numCol="1" rtlCol="0" anchor="ctr" anchorCtr="0" compatLnSpc="1"/>
          <a:lstStyle>
            <a:lvl1pPr marL="0" algn="l" defTabSz="548368" rtl="0" eaLnBrk="1" fontAlgn="base" latinLnBrk="0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lang="en-US" sz="2400" b="0" kern="1200" cap="none" spc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+mn-ea"/>
                <a:cs typeface="+mn-cs"/>
              </a:defRPr>
            </a:lvl1pPr>
          </a:lstStyle>
          <a:p>
            <a:pPr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Resources (books, websites, etc.)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19116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FC0F77-6F01-FF45-AFAB-0C7A42B618C9}" type="datetimeFigureOut">
              <a:rPr kumimoji="1" lang="ja-JP" altLang="en-US" smtClean="0"/>
              <a:t>2016/12/19</a:t>
            </a:fld>
            <a:endParaRPr kumimoji="1" lang="ja-JP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3B972D-796F-8749-98C1-A17A789AA9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874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FC0F77-6F01-FF45-AFAB-0C7A42B618C9}" type="datetimeFigureOut">
              <a:rPr kumimoji="1" lang="ja-JP" altLang="en-US" smtClean="0"/>
              <a:t>2016/12/19</a:t>
            </a:fld>
            <a:endParaRPr kumimoji="1" lang="ja-JP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3B972D-796F-8749-98C1-A17A789AA9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FC0F77-6F01-FF45-AFAB-0C7A42B618C9}" type="datetimeFigureOut">
              <a:rPr kumimoji="1" lang="ja-JP" altLang="en-US" smtClean="0"/>
              <a:t>2016/12/19</a:t>
            </a:fld>
            <a:endParaRPr kumimoji="1" lang="ja-JP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3B972D-796F-8749-98C1-A17A789AA9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6677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FC0F77-6F01-FF45-AFAB-0C7A42B618C9}" type="datetimeFigureOut">
              <a:rPr kumimoji="1" lang="ja-JP" altLang="en-US" smtClean="0"/>
              <a:t>2016/12/19</a:t>
            </a:fld>
            <a:endParaRPr kumimoji="1" lang="ja-JP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3B972D-796F-8749-98C1-A17A789AA9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0889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プレースホルダーまでドラッグするかアイコンをクリックして図を追加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FC0F77-6F01-FF45-AFAB-0C7A42B618C9}" type="datetimeFigureOut">
              <a:rPr kumimoji="1" lang="ja-JP" altLang="en-US" smtClean="0"/>
              <a:t>2016/12/19</a:t>
            </a:fld>
            <a:endParaRPr kumimoji="1" lang="ja-JP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ja-JP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3B972D-796F-8749-98C1-A17A789AA9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755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theme" Target="../theme/theme2.xml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42.xml"/><Relationship Id="rId21" Type="http://schemas.openxmlformats.org/officeDocument/2006/relationships/theme" Target="../theme/theme3.xml"/><Relationship Id="rId22" Type="http://schemas.openxmlformats.org/officeDocument/2006/relationships/image" Target="../media/image4.jpeg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0" altLang="ja-JP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73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altLang="en-US">
              <a:solidFill>
                <a:srgbClr val="000000"/>
              </a:solidFill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 smtClean="0">
                <a:ea typeface="ＭＳ Ｐゴシック" pitchFamily="50" charset="-128"/>
              </a:defRPr>
            </a:lvl1pPr>
          </a:lstStyle>
          <a:p>
            <a:fld id="{CAFC0F77-6F01-FF45-AFAB-0C7A42B618C9}" type="datetimeFigureOut">
              <a:rPr kumimoji="1" lang="ja-JP" altLang="en-US" smtClean="0"/>
              <a:t>2016/12/19</a:t>
            </a:fld>
            <a:endParaRPr kumimoji="1" lang="ja-JP" alt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200" smtClean="0">
                <a:ea typeface="ＭＳ Ｐゴシック" pitchFamily="50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 smtClean="0">
                <a:ea typeface="ＭＳ Ｐゴシック" pitchFamily="50" charset="-128"/>
              </a:defRPr>
            </a:lvl1pPr>
          </a:lstStyle>
          <a:p>
            <a:fld id="{933B972D-796F-8749-98C1-A17A789AA9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59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ＭＳ Ｐゴシック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ＭＳ Ｐゴシック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ＭＳ Ｐゴシック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ＭＳ Ｐゴシック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ＭＳ Ｐゴシック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ＭＳ Ｐゴシック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ＭＳ Ｐゴシック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800">
          <a:solidFill>
            <a:schemeClr val="tx2"/>
          </a:solidFill>
          <a:latin typeface="Verdana" pitchFamily="34" charset="0"/>
          <a:ea typeface="ＭＳ Ｐゴシック" pitchFamily="50" charset="-128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kumimoji="1"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kumimoji="1"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7350" y="152400"/>
            <a:ext cx="836930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250" y="1408113"/>
            <a:ext cx="7672388" cy="1994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3252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kumimoji="1" lang="en-US" sz="4000" b="0" kern="1200" cap="none" spc="-15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393700" indent="-393700" algn="l" defTabSz="914363" rtl="0" eaLnBrk="1" latinLnBrk="0" hangingPunct="1">
        <a:lnSpc>
          <a:spcPct val="78000"/>
        </a:lnSpc>
        <a:spcBef>
          <a:spcPct val="20000"/>
        </a:spcBef>
        <a:spcAft>
          <a:spcPts val="800"/>
        </a:spcAft>
        <a:buClr>
          <a:schemeClr val="tx1"/>
        </a:buClr>
        <a:buSzPct val="80000"/>
        <a:buFont typeface="Wingdings" pitchFamily="2" charset="2"/>
        <a:buChar char="l"/>
        <a:defRPr kumimoji="1"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01688" indent="-407988" algn="l" defTabSz="914363" rtl="0" eaLnBrk="1" latinLnBrk="0" hangingPunct="1">
        <a:lnSpc>
          <a:spcPct val="78000"/>
        </a:lnSpc>
        <a:spcBef>
          <a:spcPct val="20000"/>
        </a:spcBef>
        <a:spcAft>
          <a:spcPts val="0"/>
        </a:spcAft>
        <a:buClr>
          <a:srgbClr val="969696"/>
        </a:buClr>
        <a:buSzPct val="80000"/>
        <a:buFont typeface="Wingdings" pitchFamily="2" charset="2"/>
        <a:buChar char="l"/>
        <a:defRPr kumimoji="1"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146175" indent="-328613" algn="l" defTabSz="914363" rtl="0" eaLnBrk="1" latinLnBrk="0" hangingPunct="1">
        <a:lnSpc>
          <a:spcPct val="78000"/>
        </a:lnSpc>
        <a:spcBef>
          <a:spcPct val="20000"/>
        </a:spcBef>
        <a:spcAft>
          <a:spcPts val="0"/>
        </a:spcAft>
        <a:buClr>
          <a:srgbClr val="969696"/>
        </a:buClr>
        <a:buSzPct val="80000"/>
        <a:buFont typeface="Wingdings" pitchFamily="2" charset="2"/>
        <a:buChar char="l"/>
        <a:defRPr kumimoji="1"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484313" indent="-338138" algn="l" defTabSz="914363" rtl="0" eaLnBrk="1" latinLnBrk="0" hangingPunct="1">
        <a:lnSpc>
          <a:spcPct val="78000"/>
        </a:lnSpc>
        <a:spcBef>
          <a:spcPct val="20000"/>
        </a:spcBef>
        <a:spcAft>
          <a:spcPts val="0"/>
        </a:spcAft>
        <a:buClr>
          <a:srgbClr val="969696"/>
        </a:buClr>
        <a:buSzPct val="80000"/>
        <a:buFont typeface="Wingdings" pitchFamily="2" charset="2"/>
        <a:buChar char="l"/>
        <a:defRPr kumimoji="1"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812925" indent="-320675" algn="l" defTabSz="914363" rtl="0" eaLnBrk="1" latinLnBrk="0" hangingPunct="1">
        <a:lnSpc>
          <a:spcPct val="78000"/>
        </a:lnSpc>
        <a:spcBef>
          <a:spcPct val="20000"/>
        </a:spcBef>
        <a:spcAft>
          <a:spcPts val="0"/>
        </a:spcAft>
        <a:buClr>
          <a:srgbClr val="969696"/>
        </a:buClr>
        <a:buSzPct val="80000"/>
        <a:buFont typeface="Wingdings" pitchFamily="2" charset="2"/>
        <a:buChar char="l"/>
        <a:defRPr kumimoji="1"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44780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083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kumimoji="1"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3"/>
        </a:buBlip>
        <a:defRPr kumimoji="1"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3"/>
        </a:buBlip>
        <a:defRPr kumimoji="1"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3"/>
        </a:buBlip>
        <a:defRPr kumimoji="1"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3"/>
        </a:buBlip>
        <a:defRPr kumimoji="1"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23"/>
        </a:buBlip>
        <a:defRPr kumimoji="1"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tif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tif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tif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tiff"/><Relationship Id="rId3" Type="http://schemas.openxmlformats.org/officeDocument/2006/relationships/image" Target="../media/image52.tif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tiff"/><Relationship Id="rId3" Type="http://schemas.openxmlformats.org/officeDocument/2006/relationships/image" Target="../media/image52.tif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tiff"/><Relationship Id="rId3" Type="http://schemas.openxmlformats.org/officeDocument/2006/relationships/image" Target="../media/image52.tif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tiff"/><Relationship Id="rId3" Type="http://schemas.openxmlformats.org/officeDocument/2006/relationships/image" Target="../media/image52.tif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tiff"/><Relationship Id="rId3" Type="http://schemas.openxmlformats.org/officeDocument/2006/relationships/image" Target="../media/image52.tif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tiff"/><Relationship Id="rId3" Type="http://schemas.openxmlformats.org/officeDocument/2006/relationships/image" Target="../media/image52.tif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tiff"/><Relationship Id="rId3" Type="http://schemas.openxmlformats.org/officeDocument/2006/relationships/image" Target="../media/image5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tiff"/><Relationship Id="rId3" Type="http://schemas.openxmlformats.org/officeDocument/2006/relationships/image" Target="../media/image52.tif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tiff"/><Relationship Id="rId3" Type="http://schemas.openxmlformats.org/officeDocument/2006/relationships/image" Target="../media/image52.tif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tiff"/><Relationship Id="rId3" Type="http://schemas.openxmlformats.org/officeDocument/2006/relationships/image" Target="../media/image52.tif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4" Type="http://schemas.openxmlformats.org/officeDocument/2006/relationships/image" Target="../media/image6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tif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tiff"/><Relationship Id="rId3" Type="http://schemas.openxmlformats.org/officeDocument/2006/relationships/image" Target="../media/image63.tif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tif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a.wikipedia.org/wiki/%E3%82%B7%E3%83%8A%E3%83%97%E3%82%B9" TargetMode="External"/><Relationship Id="rId4" Type="http://schemas.openxmlformats.org/officeDocument/2006/relationships/hyperlink" Target="https://ja.wikipedia.org/wiki/%E5%BF%83%E7%90%86%E5%AD%A6%E8%80%85" TargetMode="External"/><Relationship Id="rId5" Type="http://schemas.openxmlformats.org/officeDocument/2006/relationships/hyperlink" Target="https://ja.wikipedia.org/wiki/%E3%83%89%E3%83%8A%E3%83%AB%E3%83%89%E3%83%BB%E3%83%98%E3%83%83%E3%83%96" TargetMode="External"/><Relationship Id="rId6" Type="http://schemas.openxmlformats.org/officeDocument/2006/relationships/hyperlink" Target="https://ja.wikipedia.org/wiki/%E3%83%8B%E3%83%A5%E3%83%BC%E3%83%AD%E3%83%B3" TargetMode="External"/><Relationship Id="rId7" Type="http://schemas.openxmlformats.org/officeDocument/2006/relationships/hyperlink" Target="https://ja.wikipedia.org/wiki/%E6%B4%BB%E5%8B%95%E9%9B%BB%E4%BD%8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a.wikipedia.org/wiki/%E8%84%B3" TargetMode="Externa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tif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tif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tif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tif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tif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tif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tiff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tif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tif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tif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tif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tif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tif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tiff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tiff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tif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tif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tif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jp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b5Pe5j" TargetMode="External"/><Relationship Id="rId4" Type="http://schemas.openxmlformats.org/officeDocument/2006/relationships/hyperlink" Target="http://goo.gl/2EMIkJ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4" Type="http://schemas.openxmlformats.org/officeDocument/2006/relationships/image" Target="../media/image94.jpg"/><Relationship Id="rId5" Type="http://schemas.openxmlformats.org/officeDocument/2006/relationships/image" Target="../media/image9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tif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tiff"/><Relationship Id="rId3" Type="http://schemas.openxmlformats.org/officeDocument/2006/relationships/hyperlink" Target="https://www.cs.toronto.edu/~kriz/cifar.html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tiff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tiff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tiff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tiff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tiff"/><Relationship Id="rId3" Type="http://schemas.openxmlformats.org/officeDocument/2006/relationships/image" Target="../media/image103.tiff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tiff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tiff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4" Type="http://schemas.openxmlformats.org/officeDocument/2006/relationships/image" Target="../media/image108.tiff"/><Relationship Id="rId5" Type="http://schemas.openxmlformats.org/officeDocument/2006/relationships/image" Target="../media/image10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tiff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jp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Relationship Id="rId3" Type="http://schemas.openxmlformats.org/officeDocument/2006/relationships/image" Target="../media/image119.jp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Relationship Id="rId3" Type="http://schemas.openxmlformats.org/officeDocument/2006/relationships/image" Target="../media/image1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4.pn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4" Type="http://schemas.openxmlformats.org/officeDocument/2006/relationships/tags" Target="../tags/tag6.xml"/><Relationship Id="rId5" Type="http://schemas.openxmlformats.org/officeDocument/2006/relationships/tags" Target="../tags/tag7.xml"/><Relationship Id="rId6" Type="http://schemas.openxmlformats.org/officeDocument/2006/relationships/slideLayout" Target="../slideLayouts/slideLayout6.xml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112.emf"/><Relationship Id="rId5" Type="http://schemas.openxmlformats.org/officeDocument/2006/relationships/image" Target="../media/image128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6" Type="http://schemas.openxmlformats.org/officeDocument/2006/relationships/customXml" Target="../ink/ink2.xml"/><Relationship Id="rId8" Type="http://schemas.openxmlformats.org/officeDocument/2006/relationships/image" Target="../media/image114.emf"/><Relationship Id="rId9" Type="http://schemas.openxmlformats.org/officeDocument/2006/relationships/image" Target="../media/image128.png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4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6" Type="http://schemas.openxmlformats.org/officeDocument/2006/relationships/image" Target="../media/image129.png"/><Relationship Id="rId7" Type="http://schemas.openxmlformats.org/officeDocument/2006/relationships/image" Target="../media/image131.png"/><Relationship Id="rId8" Type="http://schemas.openxmlformats.org/officeDocument/2006/relationships/customXml" Target="../ink/ink3.xml"/><Relationship Id="rId9" Type="http://schemas.openxmlformats.org/officeDocument/2006/relationships/image" Target="../media/image117.emf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customXml" Target="../ink/ink4.xml"/><Relationship Id="rId5" Type="http://schemas.openxmlformats.org/officeDocument/2006/relationships/image" Target="../media/image10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customXml" Target="../ink/ink5.xml"/><Relationship Id="rId5" Type="http://schemas.openxmlformats.org/officeDocument/2006/relationships/image" Target="../media/image10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tiff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tiff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jp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tiff"/><Relationship Id="rId3" Type="http://schemas.openxmlformats.org/officeDocument/2006/relationships/image" Target="../media/image137.tiff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iff"/><Relationship Id="rId4" Type="http://schemas.openxmlformats.org/officeDocument/2006/relationships/image" Target="../media/image140.tiff"/><Relationship Id="rId5" Type="http://schemas.openxmlformats.org/officeDocument/2006/relationships/image" Target="../media/image141.tiff"/><Relationship Id="rId6" Type="http://schemas.openxmlformats.org/officeDocument/2006/relationships/image" Target="../media/image142.tiff"/><Relationship Id="rId7" Type="http://schemas.openxmlformats.org/officeDocument/2006/relationships/image" Target="../media/image14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tiff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tiff"/><Relationship Id="rId4" Type="http://schemas.openxmlformats.org/officeDocument/2006/relationships/image" Target="../media/image146.tiff"/><Relationship Id="rId5" Type="http://schemas.openxmlformats.org/officeDocument/2006/relationships/hyperlink" Target="http://cs229.stanford.edu/notes/cs229-notes1.pdf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4.tiff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tiff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tiff"/><Relationship Id="rId3" Type="http://schemas.openxmlformats.org/officeDocument/2006/relationships/image" Target="../media/image148.tiff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tiff"/><Relationship Id="rId3" Type="http://schemas.openxmlformats.org/officeDocument/2006/relationships/image" Target="../media/image15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tiff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tif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tif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tif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tiff"/><Relationship Id="rId3" Type="http://schemas.openxmlformats.org/officeDocument/2006/relationships/image" Target="../media/image42.tif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6" Type="http://schemas.openxmlformats.org/officeDocument/2006/relationships/image" Target="../media/image47.tiff"/><Relationship Id="rId7" Type="http://schemas.openxmlformats.org/officeDocument/2006/relationships/image" Target="../media/image48.tiff"/><Relationship Id="rId8" Type="http://schemas.openxmlformats.org/officeDocument/2006/relationships/image" Target="../media/image4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tif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tif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tif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896707" y="2134155"/>
            <a:ext cx="36968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800" b="1" i="1" dirty="0" smtClean="0">
                <a:solidFill>
                  <a:schemeClr val="bg1"/>
                </a:solidFill>
              </a:rPr>
              <a:t>DNN</a:t>
            </a:r>
            <a:r>
              <a:rPr lang="ja-JP" altLang="en-US" sz="4800" b="1" i="1" dirty="0" smtClean="0">
                <a:solidFill>
                  <a:schemeClr val="bg1"/>
                </a:solidFill>
              </a:rPr>
              <a:t>と</a:t>
            </a:r>
            <a:r>
              <a:rPr lang="en-US" altLang="ja-JP" sz="4800" b="1" i="1" dirty="0" smtClean="0">
                <a:solidFill>
                  <a:schemeClr val="bg1"/>
                </a:solidFill>
              </a:rPr>
              <a:t>CNN</a:t>
            </a:r>
            <a:endParaRPr kumimoji="1" lang="ja-JP" altLang="en-US" sz="4800" b="1" i="1" dirty="0">
              <a:solidFill>
                <a:schemeClr val="bg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03200" y="4902200"/>
            <a:ext cx="8791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>
                <a:solidFill>
                  <a:schemeClr val="bg1"/>
                </a:solidFill>
              </a:rPr>
              <a:t>ニューラルネットワークの二つの基本的なモデルについて</a:t>
            </a:r>
            <a:endParaRPr kumimoji="1"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43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83" y="2495550"/>
            <a:ext cx="8385067" cy="247015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3594100" y="1206500"/>
            <a:ext cx="1693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err="1" smtClean="0">
                <a:solidFill>
                  <a:srgbClr val="00B0F0"/>
                </a:solidFill>
              </a:rPr>
              <a:t>LeNet</a:t>
            </a:r>
            <a:endParaRPr kumimoji="1" lang="ja-JP" altLang="en-US" sz="3600" b="1" dirty="0">
              <a:solidFill>
                <a:srgbClr val="00B0F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070100" y="5943600"/>
            <a:ext cx="4988866" cy="707886"/>
          </a:xfrm>
          <a:prstGeom prst="rect">
            <a:avLst/>
          </a:prstGeom>
          <a:solidFill>
            <a:srgbClr val="F7CDA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平面が、複数枚、重ねて置かれているが</a:t>
            </a:r>
            <a:r>
              <a:rPr kumimoji="1" lang="en-US" altLang="ja-JP" sz="2000" dirty="0" smtClean="0"/>
              <a:t> ....</a:t>
            </a:r>
          </a:p>
          <a:p>
            <a:r>
              <a:rPr lang="ja-JP" altLang="en-US" sz="2000" dirty="0" smtClean="0"/>
              <a:t>四角錐は、何を表しているのか？</a:t>
            </a:r>
            <a:endParaRPr kumimoji="1" lang="ja-JP" altLang="en-US" sz="2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71013" y="550971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>
                <a:solidFill>
                  <a:srgbClr val="0070C0"/>
                </a:solidFill>
              </a:rPr>
              <a:t>C</a:t>
            </a:r>
            <a:r>
              <a:rPr kumimoji="1" lang="en-US" altLang="ja-JP" sz="2400" b="1" smtClean="0">
                <a:solidFill>
                  <a:srgbClr val="0070C0"/>
                </a:solidFill>
              </a:rPr>
              <a:t>NN</a:t>
            </a:r>
            <a:r>
              <a:rPr kumimoji="1" lang="ja-JP" altLang="en-US" sz="2400" dirty="0" smtClean="0"/>
              <a:t>の</a:t>
            </a:r>
            <a:r>
              <a:rPr kumimoji="1" lang="ja-JP" altLang="en-US" sz="2400" dirty="0" smtClean="0"/>
              <a:t>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266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正方形/長方形 1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図形グループ 1"/>
          <p:cNvGrpSpPr/>
          <p:nvPr/>
        </p:nvGrpSpPr>
        <p:grpSpPr>
          <a:xfrm>
            <a:off x="1066754" y="741504"/>
            <a:ext cx="789140" cy="726510"/>
            <a:chOff x="864296" y="989556"/>
            <a:chExt cx="789140" cy="726510"/>
          </a:xfrm>
        </p:grpSpPr>
        <p:sp>
          <p:nvSpPr>
            <p:cNvPr id="3" name="円/楕円 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5" name="図形グループ 4"/>
          <p:cNvGrpSpPr/>
          <p:nvPr/>
        </p:nvGrpSpPr>
        <p:grpSpPr>
          <a:xfrm>
            <a:off x="1082549" y="1618327"/>
            <a:ext cx="789140" cy="726510"/>
            <a:chOff x="864296" y="989556"/>
            <a:chExt cx="789140" cy="726510"/>
          </a:xfrm>
        </p:grpSpPr>
        <p:sp>
          <p:nvSpPr>
            <p:cNvPr id="6" name="円/楕円 5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1066753" y="2647547"/>
            <a:ext cx="781971" cy="726510"/>
            <a:chOff x="864296" y="989556"/>
            <a:chExt cx="789140" cy="726510"/>
          </a:xfrm>
        </p:grpSpPr>
        <p:sp>
          <p:nvSpPr>
            <p:cNvPr id="9" name="円/楕円 8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11" name="図形グループ 10"/>
          <p:cNvGrpSpPr/>
          <p:nvPr/>
        </p:nvGrpSpPr>
        <p:grpSpPr>
          <a:xfrm>
            <a:off x="1066754" y="3676767"/>
            <a:ext cx="789140" cy="726510"/>
            <a:chOff x="864296" y="989556"/>
            <a:chExt cx="789140" cy="726510"/>
          </a:xfrm>
        </p:grpSpPr>
        <p:sp>
          <p:nvSpPr>
            <p:cNvPr id="12" name="円/楕円 11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1082549" y="4553590"/>
            <a:ext cx="789140" cy="726510"/>
            <a:chOff x="864296" y="989556"/>
            <a:chExt cx="789140" cy="726510"/>
          </a:xfrm>
        </p:grpSpPr>
        <p:sp>
          <p:nvSpPr>
            <p:cNvPr id="15" name="円/楕円 1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5</a:t>
              </a:r>
              <a:endParaRPr kumimoji="1" lang="ja-JP" altLang="en-US" sz="2000" baseline="-25000" dirty="0"/>
            </a:p>
          </p:txBody>
        </p:sp>
      </p:grpSp>
      <p:grpSp>
        <p:nvGrpSpPr>
          <p:cNvPr id="17" name="図形グループ 16"/>
          <p:cNvGrpSpPr/>
          <p:nvPr/>
        </p:nvGrpSpPr>
        <p:grpSpPr>
          <a:xfrm>
            <a:off x="1066753" y="5582810"/>
            <a:ext cx="781971" cy="726510"/>
            <a:chOff x="864296" y="989556"/>
            <a:chExt cx="789140" cy="726510"/>
          </a:xfrm>
        </p:grpSpPr>
        <p:sp>
          <p:nvSpPr>
            <p:cNvPr id="18" name="円/楕円 1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smtClean="0"/>
                <a:t>X</a:t>
              </a:r>
              <a:r>
                <a:rPr lang="en-US" altLang="ja-JP" sz="2000" baseline="-25000" dirty="0"/>
                <a:t>6</a:t>
              </a:r>
              <a:endParaRPr kumimoji="1" lang="ja-JP" altLang="en-US" sz="2000" baseline="-25000" dirty="0"/>
            </a:p>
          </p:txBody>
        </p:sp>
      </p:grpSp>
      <p:cxnSp>
        <p:nvCxnSpPr>
          <p:cNvPr id="20" name="直線矢印コネクタ 19"/>
          <p:cNvCxnSpPr>
            <a:stCxn id="3" idx="6"/>
            <a:endCxn id="20" idx="1"/>
          </p:cNvCxnSpPr>
          <p:nvPr/>
        </p:nvCxnSpPr>
        <p:spPr>
          <a:xfrm>
            <a:off x="1855894" y="1104759"/>
            <a:ext cx="751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stCxn id="3" idx="6"/>
            <a:endCxn id="22" idx="1"/>
          </p:cNvCxnSpPr>
          <p:nvPr/>
        </p:nvCxnSpPr>
        <p:spPr>
          <a:xfrm>
            <a:off x="1855894" y="1104759"/>
            <a:ext cx="751563" cy="86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3" idx="6"/>
          </p:cNvCxnSpPr>
          <p:nvPr/>
        </p:nvCxnSpPr>
        <p:spPr>
          <a:xfrm>
            <a:off x="1855894" y="1104759"/>
            <a:ext cx="690996" cy="1835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>
            <a:stCxn id="3" idx="6"/>
            <a:endCxn id="24" idx="1"/>
          </p:cNvCxnSpPr>
          <p:nvPr/>
        </p:nvCxnSpPr>
        <p:spPr>
          <a:xfrm>
            <a:off x="1855894" y="1104759"/>
            <a:ext cx="751563" cy="2922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>
            <a:stCxn id="3" idx="6"/>
          </p:cNvCxnSpPr>
          <p:nvPr/>
        </p:nvCxnSpPr>
        <p:spPr>
          <a:xfrm>
            <a:off x="1855894" y="1104759"/>
            <a:ext cx="720224" cy="375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stCxn id="3" idx="6"/>
          </p:cNvCxnSpPr>
          <p:nvPr/>
        </p:nvCxnSpPr>
        <p:spPr>
          <a:xfrm>
            <a:off x="1855894" y="1104759"/>
            <a:ext cx="720224" cy="4701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stCxn id="6" idx="6"/>
            <a:endCxn id="20" idx="1"/>
          </p:cNvCxnSpPr>
          <p:nvPr/>
        </p:nvCxnSpPr>
        <p:spPr>
          <a:xfrm flipV="1">
            <a:off x="1871689" y="1104759"/>
            <a:ext cx="735768" cy="876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>
            <a:stCxn id="6" idx="6"/>
            <a:endCxn id="22" idx="1"/>
          </p:cNvCxnSpPr>
          <p:nvPr/>
        </p:nvCxnSpPr>
        <p:spPr>
          <a:xfrm flipV="1">
            <a:off x="1871689" y="1968695"/>
            <a:ext cx="735768" cy="1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>
            <a:stCxn id="6" idx="6"/>
          </p:cNvCxnSpPr>
          <p:nvPr/>
        </p:nvCxnSpPr>
        <p:spPr>
          <a:xfrm>
            <a:off x="1871689" y="1981582"/>
            <a:ext cx="704429" cy="1916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>
            <a:stCxn id="6" idx="6"/>
          </p:cNvCxnSpPr>
          <p:nvPr/>
        </p:nvCxnSpPr>
        <p:spPr>
          <a:xfrm>
            <a:off x="1871689" y="1981582"/>
            <a:ext cx="675201" cy="280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>
            <a:stCxn id="6" idx="6"/>
          </p:cNvCxnSpPr>
          <p:nvPr/>
        </p:nvCxnSpPr>
        <p:spPr>
          <a:xfrm>
            <a:off x="1871689" y="1981582"/>
            <a:ext cx="704429" cy="375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9" idx="6"/>
            <a:endCxn id="20" idx="1"/>
          </p:cNvCxnSpPr>
          <p:nvPr/>
        </p:nvCxnSpPr>
        <p:spPr>
          <a:xfrm flipV="1">
            <a:off x="1848724" y="1104759"/>
            <a:ext cx="758733" cy="190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stCxn id="9" idx="6"/>
            <a:endCxn id="22" idx="1"/>
          </p:cNvCxnSpPr>
          <p:nvPr/>
        </p:nvCxnSpPr>
        <p:spPr>
          <a:xfrm flipV="1">
            <a:off x="1848724" y="1968695"/>
            <a:ext cx="758733" cy="1042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>
            <a:stCxn id="9" idx="6"/>
            <a:endCxn id="23" idx="1"/>
          </p:cNvCxnSpPr>
          <p:nvPr/>
        </p:nvCxnSpPr>
        <p:spPr>
          <a:xfrm flipV="1">
            <a:off x="1848724" y="2997915"/>
            <a:ext cx="758733" cy="1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>
            <a:stCxn id="9" idx="6"/>
          </p:cNvCxnSpPr>
          <p:nvPr/>
        </p:nvCxnSpPr>
        <p:spPr>
          <a:xfrm>
            <a:off x="1848724" y="3010802"/>
            <a:ext cx="698166" cy="846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>
            <a:stCxn id="9" idx="6"/>
          </p:cNvCxnSpPr>
          <p:nvPr/>
        </p:nvCxnSpPr>
        <p:spPr>
          <a:xfrm>
            <a:off x="1848724" y="3010802"/>
            <a:ext cx="698166" cy="175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9" idx="6"/>
            <a:endCxn id="26" idx="1"/>
          </p:cNvCxnSpPr>
          <p:nvPr/>
        </p:nvCxnSpPr>
        <p:spPr>
          <a:xfrm>
            <a:off x="1848724" y="3010802"/>
            <a:ext cx="758733" cy="293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>
            <a:stCxn id="12" idx="6"/>
          </p:cNvCxnSpPr>
          <p:nvPr/>
        </p:nvCxnSpPr>
        <p:spPr>
          <a:xfrm flipV="1">
            <a:off x="1855894" y="1203744"/>
            <a:ext cx="690996" cy="283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>
            <a:stCxn id="12" idx="6"/>
          </p:cNvCxnSpPr>
          <p:nvPr/>
        </p:nvCxnSpPr>
        <p:spPr>
          <a:xfrm flipV="1">
            <a:off x="1855894" y="2119008"/>
            <a:ext cx="720224" cy="1921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>
            <a:stCxn id="12" idx="6"/>
            <a:endCxn id="23" idx="1"/>
          </p:cNvCxnSpPr>
          <p:nvPr/>
        </p:nvCxnSpPr>
        <p:spPr>
          <a:xfrm flipV="1">
            <a:off x="1855894" y="2997915"/>
            <a:ext cx="751563" cy="1042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12" idx="6"/>
            <a:endCxn id="24" idx="1"/>
          </p:cNvCxnSpPr>
          <p:nvPr/>
        </p:nvCxnSpPr>
        <p:spPr>
          <a:xfrm flipV="1">
            <a:off x="1855894" y="4027135"/>
            <a:ext cx="751563" cy="1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>
            <a:stCxn id="12" idx="6"/>
          </p:cNvCxnSpPr>
          <p:nvPr/>
        </p:nvCxnSpPr>
        <p:spPr>
          <a:xfrm>
            <a:off x="1855894" y="4040022"/>
            <a:ext cx="690996" cy="757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>
            <a:stCxn id="12" idx="6"/>
          </p:cNvCxnSpPr>
          <p:nvPr/>
        </p:nvCxnSpPr>
        <p:spPr>
          <a:xfrm>
            <a:off x="1855894" y="4040022"/>
            <a:ext cx="727394" cy="17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/>
          <p:cNvCxnSpPr>
            <a:stCxn id="15" idx="6"/>
          </p:cNvCxnSpPr>
          <p:nvPr/>
        </p:nvCxnSpPr>
        <p:spPr>
          <a:xfrm flipV="1">
            <a:off x="1871689" y="1267959"/>
            <a:ext cx="704429" cy="3648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>
            <a:stCxn id="15" idx="6"/>
          </p:cNvCxnSpPr>
          <p:nvPr/>
        </p:nvCxnSpPr>
        <p:spPr>
          <a:xfrm flipV="1">
            <a:off x="1871689" y="3161115"/>
            <a:ext cx="727394" cy="175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>
            <a:stCxn id="15" idx="6"/>
          </p:cNvCxnSpPr>
          <p:nvPr/>
        </p:nvCxnSpPr>
        <p:spPr>
          <a:xfrm flipV="1">
            <a:off x="1871689" y="4123872"/>
            <a:ext cx="675201" cy="792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15" idx="6"/>
            <a:endCxn id="25" idx="1"/>
          </p:cNvCxnSpPr>
          <p:nvPr/>
        </p:nvCxnSpPr>
        <p:spPr>
          <a:xfrm>
            <a:off x="1871689" y="4916845"/>
            <a:ext cx="735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stCxn id="15" idx="6"/>
          </p:cNvCxnSpPr>
          <p:nvPr/>
        </p:nvCxnSpPr>
        <p:spPr>
          <a:xfrm>
            <a:off x="1871689" y="4916845"/>
            <a:ext cx="675201" cy="843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18" idx="6"/>
          </p:cNvCxnSpPr>
          <p:nvPr/>
        </p:nvCxnSpPr>
        <p:spPr>
          <a:xfrm flipV="1">
            <a:off x="1848724" y="1377976"/>
            <a:ext cx="781698" cy="456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>
            <a:stCxn id="18" idx="6"/>
          </p:cNvCxnSpPr>
          <p:nvPr/>
        </p:nvCxnSpPr>
        <p:spPr>
          <a:xfrm flipV="1">
            <a:off x="1848724" y="2194388"/>
            <a:ext cx="758733" cy="375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>
            <a:stCxn id="18" idx="6"/>
          </p:cNvCxnSpPr>
          <p:nvPr/>
        </p:nvCxnSpPr>
        <p:spPr>
          <a:xfrm flipV="1">
            <a:off x="1848724" y="3275223"/>
            <a:ext cx="781698" cy="2670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/>
          <p:cNvCxnSpPr>
            <a:stCxn id="18" idx="6"/>
          </p:cNvCxnSpPr>
          <p:nvPr/>
        </p:nvCxnSpPr>
        <p:spPr>
          <a:xfrm flipV="1">
            <a:off x="1848724" y="4177447"/>
            <a:ext cx="765903" cy="1768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>
            <a:stCxn id="18" idx="6"/>
            <a:endCxn id="25" idx="1"/>
          </p:cNvCxnSpPr>
          <p:nvPr/>
        </p:nvCxnSpPr>
        <p:spPr>
          <a:xfrm flipV="1">
            <a:off x="1848724" y="4916845"/>
            <a:ext cx="758733" cy="102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>
            <a:stCxn id="18" idx="6"/>
          </p:cNvCxnSpPr>
          <p:nvPr/>
        </p:nvCxnSpPr>
        <p:spPr>
          <a:xfrm flipV="1">
            <a:off x="1848724" y="5881711"/>
            <a:ext cx="627976" cy="64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図形グループ 53"/>
          <p:cNvGrpSpPr/>
          <p:nvPr/>
        </p:nvGrpSpPr>
        <p:grpSpPr>
          <a:xfrm>
            <a:off x="2560777" y="717068"/>
            <a:ext cx="789140" cy="726510"/>
            <a:chOff x="864296" y="989556"/>
            <a:chExt cx="789140" cy="726510"/>
          </a:xfrm>
        </p:grpSpPr>
        <p:sp>
          <p:nvSpPr>
            <p:cNvPr id="55" name="円/楕円 5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1039661" y="1139869"/>
              <a:ext cx="450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Y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57" name="図形グループ 56"/>
          <p:cNvGrpSpPr/>
          <p:nvPr/>
        </p:nvGrpSpPr>
        <p:grpSpPr>
          <a:xfrm>
            <a:off x="2576572" y="1593891"/>
            <a:ext cx="789140" cy="726510"/>
            <a:chOff x="864296" y="989556"/>
            <a:chExt cx="789140" cy="726510"/>
          </a:xfrm>
        </p:grpSpPr>
        <p:sp>
          <p:nvSpPr>
            <p:cNvPr id="58" name="円/楕円 5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1039661" y="1139869"/>
              <a:ext cx="450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Y</a:t>
              </a:r>
              <a:r>
                <a:rPr lang="en-US" altLang="ja-JP" sz="2000" baseline="-25000" dirty="0" smtClean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60" name="図形グループ 59"/>
          <p:cNvGrpSpPr/>
          <p:nvPr/>
        </p:nvGrpSpPr>
        <p:grpSpPr>
          <a:xfrm>
            <a:off x="2560776" y="2623111"/>
            <a:ext cx="781971" cy="726510"/>
            <a:chOff x="864296" y="989556"/>
            <a:chExt cx="789140" cy="726510"/>
          </a:xfrm>
        </p:grpSpPr>
        <p:sp>
          <p:nvSpPr>
            <p:cNvPr id="61" name="円/楕円 6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テキスト ボックス 61"/>
            <p:cNvSpPr txBox="1"/>
            <p:nvPr/>
          </p:nvSpPr>
          <p:spPr>
            <a:xfrm>
              <a:off x="1039661" y="1139869"/>
              <a:ext cx="4548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Y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63" name="図形グループ 62"/>
          <p:cNvGrpSpPr/>
          <p:nvPr/>
        </p:nvGrpSpPr>
        <p:grpSpPr>
          <a:xfrm>
            <a:off x="2560777" y="3652331"/>
            <a:ext cx="789140" cy="726510"/>
            <a:chOff x="864296" y="989556"/>
            <a:chExt cx="789140" cy="726510"/>
          </a:xfrm>
        </p:grpSpPr>
        <p:sp>
          <p:nvSpPr>
            <p:cNvPr id="64" name="円/楕円 63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1039661" y="1139869"/>
              <a:ext cx="450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Y</a:t>
              </a:r>
              <a:r>
                <a:rPr lang="en-US" altLang="ja-JP" sz="2000" baseline="-25000" dirty="0" smtClean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66" name="図形グループ 65"/>
          <p:cNvGrpSpPr/>
          <p:nvPr/>
        </p:nvGrpSpPr>
        <p:grpSpPr>
          <a:xfrm>
            <a:off x="2576572" y="4529154"/>
            <a:ext cx="789140" cy="726510"/>
            <a:chOff x="864296" y="989556"/>
            <a:chExt cx="789140" cy="726510"/>
          </a:xfrm>
        </p:grpSpPr>
        <p:sp>
          <p:nvSpPr>
            <p:cNvPr id="67" name="円/楕円 66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1039661" y="1139869"/>
              <a:ext cx="450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Y</a:t>
              </a:r>
              <a:r>
                <a:rPr lang="en-US" altLang="ja-JP" sz="2000" baseline="-25000" dirty="0" smtClean="0"/>
                <a:t>5</a:t>
              </a:r>
              <a:endParaRPr kumimoji="1" lang="ja-JP" altLang="en-US" sz="2000" baseline="-25000" dirty="0"/>
            </a:p>
          </p:txBody>
        </p:sp>
      </p:grpSp>
      <p:grpSp>
        <p:nvGrpSpPr>
          <p:cNvPr id="69" name="図形グループ 68"/>
          <p:cNvGrpSpPr/>
          <p:nvPr/>
        </p:nvGrpSpPr>
        <p:grpSpPr>
          <a:xfrm>
            <a:off x="2560776" y="5558374"/>
            <a:ext cx="781971" cy="726510"/>
            <a:chOff x="864296" y="989556"/>
            <a:chExt cx="789140" cy="726510"/>
          </a:xfrm>
        </p:grpSpPr>
        <p:sp>
          <p:nvSpPr>
            <p:cNvPr id="70" name="円/楕円 69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テキスト ボックス 70"/>
            <p:cNvSpPr txBox="1"/>
            <p:nvPr/>
          </p:nvSpPr>
          <p:spPr>
            <a:xfrm>
              <a:off x="1039661" y="1139869"/>
              <a:ext cx="4548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Y</a:t>
              </a:r>
              <a:r>
                <a:rPr lang="en-US" altLang="ja-JP" sz="2000" baseline="-25000" dirty="0" smtClean="0"/>
                <a:t>6</a:t>
              </a:r>
              <a:endParaRPr kumimoji="1" lang="ja-JP" altLang="en-US" sz="2000" baseline="-25000" dirty="0"/>
            </a:p>
          </p:txBody>
        </p:sp>
      </p:grpSp>
      <p:grpSp>
        <p:nvGrpSpPr>
          <p:cNvPr id="72" name="図形グループ 71"/>
          <p:cNvGrpSpPr/>
          <p:nvPr/>
        </p:nvGrpSpPr>
        <p:grpSpPr>
          <a:xfrm>
            <a:off x="5381937" y="741504"/>
            <a:ext cx="789140" cy="726510"/>
            <a:chOff x="864296" y="989556"/>
            <a:chExt cx="789140" cy="726510"/>
          </a:xfrm>
        </p:grpSpPr>
        <p:sp>
          <p:nvSpPr>
            <p:cNvPr id="73" name="円/楕円 7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テキスト ボックス 73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75" name="図形グループ 74"/>
          <p:cNvGrpSpPr/>
          <p:nvPr/>
        </p:nvGrpSpPr>
        <p:grpSpPr>
          <a:xfrm>
            <a:off x="5397732" y="1618327"/>
            <a:ext cx="789140" cy="726510"/>
            <a:chOff x="864296" y="989556"/>
            <a:chExt cx="789140" cy="726510"/>
          </a:xfrm>
        </p:grpSpPr>
        <p:sp>
          <p:nvSpPr>
            <p:cNvPr id="76" name="円/楕円 75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テキスト ボックス 76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78" name="図形グループ 77"/>
          <p:cNvGrpSpPr/>
          <p:nvPr/>
        </p:nvGrpSpPr>
        <p:grpSpPr>
          <a:xfrm>
            <a:off x="5381936" y="2647547"/>
            <a:ext cx="781971" cy="726510"/>
            <a:chOff x="864296" y="989556"/>
            <a:chExt cx="789140" cy="726510"/>
          </a:xfrm>
        </p:grpSpPr>
        <p:sp>
          <p:nvSpPr>
            <p:cNvPr id="79" name="円/楕円 78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テキスト ボックス 79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81" name="図形グループ 80"/>
          <p:cNvGrpSpPr/>
          <p:nvPr/>
        </p:nvGrpSpPr>
        <p:grpSpPr>
          <a:xfrm>
            <a:off x="5381937" y="3676767"/>
            <a:ext cx="789140" cy="726510"/>
            <a:chOff x="864296" y="989556"/>
            <a:chExt cx="789140" cy="726510"/>
          </a:xfrm>
        </p:grpSpPr>
        <p:sp>
          <p:nvSpPr>
            <p:cNvPr id="82" name="円/楕円 81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テキスト ボックス 82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84" name="図形グループ 83"/>
          <p:cNvGrpSpPr/>
          <p:nvPr/>
        </p:nvGrpSpPr>
        <p:grpSpPr>
          <a:xfrm>
            <a:off x="5397732" y="4553590"/>
            <a:ext cx="789140" cy="726510"/>
            <a:chOff x="864296" y="989556"/>
            <a:chExt cx="789140" cy="726510"/>
          </a:xfrm>
        </p:grpSpPr>
        <p:sp>
          <p:nvSpPr>
            <p:cNvPr id="85" name="円/楕円 8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テキスト ボックス 8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5</a:t>
              </a:r>
              <a:endParaRPr kumimoji="1" lang="ja-JP" altLang="en-US" sz="2000" baseline="-25000" dirty="0"/>
            </a:p>
          </p:txBody>
        </p:sp>
      </p:grpSp>
      <p:grpSp>
        <p:nvGrpSpPr>
          <p:cNvPr id="87" name="図形グループ 86"/>
          <p:cNvGrpSpPr/>
          <p:nvPr/>
        </p:nvGrpSpPr>
        <p:grpSpPr>
          <a:xfrm>
            <a:off x="5381936" y="5582810"/>
            <a:ext cx="781971" cy="726510"/>
            <a:chOff x="864296" y="989556"/>
            <a:chExt cx="789140" cy="726510"/>
          </a:xfrm>
        </p:grpSpPr>
        <p:sp>
          <p:nvSpPr>
            <p:cNvPr id="88" name="円/楕円 8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テキスト ボックス 88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smtClean="0"/>
                <a:t>X</a:t>
              </a:r>
              <a:r>
                <a:rPr lang="en-US" altLang="ja-JP" sz="2000" baseline="-25000" dirty="0"/>
                <a:t>6</a:t>
              </a:r>
              <a:endParaRPr kumimoji="1" lang="ja-JP" altLang="en-US" sz="2000" baseline="-25000" dirty="0"/>
            </a:p>
          </p:txBody>
        </p:sp>
      </p:grpSp>
      <p:cxnSp>
        <p:nvCxnSpPr>
          <p:cNvPr id="90" name="直線矢印コネクタ 89"/>
          <p:cNvCxnSpPr>
            <a:stCxn id="73" idx="6"/>
            <a:endCxn id="92" idx="1"/>
          </p:cNvCxnSpPr>
          <p:nvPr/>
        </p:nvCxnSpPr>
        <p:spPr>
          <a:xfrm>
            <a:off x="6171077" y="1104759"/>
            <a:ext cx="751563" cy="86393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>
            <a:stCxn id="76" idx="6"/>
            <a:endCxn id="92" idx="1"/>
          </p:cNvCxnSpPr>
          <p:nvPr/>
        </p:nvCxnSpPr>
        <p:spPr>
          <a:xfrm flipV="1">
            <a:off x="6186872" y="1968695"/>
            <a:ext cx="735768" cy="1288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矢印コネクタ 91"/>
          <p:cNvCxnSpPr>
            <a:stCxn id="79" idx="6"/>
            <a:endCxn id="92" idx="1"/>
          </p:cNvCxnSpPr>
          <p:nvPr/>
        </p:nvCxnSpPr>
        <p:spPr>
          <a:xfrm flipV="1">
            <a:off x="6163907" y="1968695"/>
            <a:ext cx="758733" cy="104210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/>
          <p:cNvCxnSpPr/>
          <p:nvPr/>
        </p:nvCxnSpPr>
        <p:spPr>
          <a:xfrm>
            <a:off x="6186872" y="1981582"/>
            <a:ext cx="735768" cy="9183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/>
          <p:cNvCxnSpPr/>
          <p:nvPr/>
        </p:nvCxnSpPr>
        <p:spPr>
          <a:xfrm flipV="1">
            <a:off x="6186872" y="2932171"/>
            <a:ext cx="735768" cy="786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/>
          <p:cNvCxnSpPr>
            <a:stCxn id="82" idx="6"/>
          </p:cNvCxnSpPr>
          <p:nvPr/>
        </p:nvCxnSpPr>
        <p:spPr>
          <a:xfrm flipV="1">
            <a:off x="6171077" y="3023689"/>
            <a:ext cx="751563" cy="10163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コネクタ 99"/>
          <p:cNvCxnSpPr/>
          <p:nvPr/>
        </p:nvCxnSpPr>
        <p:spPr>
          <a:xfrm>
            <a:off x="6186872" y="3023689"/>
            <a:ext cx="735768" cy="9037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/>
          <p:cNvCxnSpPr/>
          <p:nvPr/>
        </p:nvCxnSpPr>
        <p:spPr>
          <a:xfrm flipV="1">
            <a:off x="6186872" y="4034097"/>
            <a:ext cx="735768" cy="59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 flipV="1">
            <a:off x="6186872" y="4062451"/>
            <a:ext cx="735768" cy="8302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/>
          <p:cNvCxnSpPr/>
          <p:nvPr/>
        </p:nvCxnSpPr>
        <p:spPr>
          <a:xfrm>
            <a:off x="6186872" y="4097437"/>
            <a:ext cx="735768" cy="7189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/>
          <p:nvPr/>
        </p:nvCxnSpPr>
        <p:spPr>
          <a:xfrm flipV="1">
            <a:off x="6186872" y="4816378"/>
            <a:ext cx="735768" cy="9873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/>
          <p:nvPr/>
        </p:nvCxnSpPr>
        <p:spPr>
          <a:xfrm flipV="1">
            <a:off x="6163907" y="4892680"/>
            <a:ext cx="758733" cy="8999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図形グループ 105"/>
          <p:cNvGrpSpPr/>
          <p:nvPr/>
        </p:nvGrpSpPr>
        <p:grpSpPr>
          <a:xfrm>
            <a:off x="6969060" y="1570691"/>
            <a:ext cx="789140" cy="726510"/>
            <a:chOff x="864296" y="989556"/>
            <a:chExt cx="789140" cy="726510"/>
          </a:xfrm>
        </p:grpSpPr>
        <p:sp>
          <p:nvSpPr>
            <p:cNvPr id="107" name="円/楕円 106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8" name="テキスト ボックス 107"/>
            <p:cNvSpPr txBox="1"/>
            <p:nvPr/>
          </p:nvSpPr>
          <p:spPr>
            <a:xfrm>
              <a:off x="1039661" y="1139869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Y</a:t>
              </a:r>
              <a:endParaRPr kumimoji="1" lang="ja-JP" altLang="en-US" sz="2000" baseline="-25000" dirty="0"/>
            </a:p>
          </p:txBody>
        </p:sp>
      </p:grpSp>
      <p:grpSp>
        <p:nvGrpSpPr>
          <p:cNvPr id="109" name="図形グループ 108"/>
          <p:cNvGrpSpPr/>
          <p:nvPr/>
        </p:nvGrpSpPr>
        <p:grpSpPr>
          <a:xfrm>
            <a:off x="6953264" y="2599911"/>
            <a:ext cx="781971" cy="726510"/>
            <a:chOff x="864296" y="989556"/>
            <a:chExt cx="789140" cy="726510"/>
          </a:xfrm>
        </p:grpSpPr>
        <p:sp>
          <p:nvSpPr>
            <p:cNvPr id="110" name="円/楕円 109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テキスト ボックス 110"/>
            <p:cNvSpPr txBox="1"/>
            <p:nvPr/>
          </p:nvSpPr>
          <p:spPr>
            <a:xfrm>
              <a:off x="1039661" y="1139869"/>
              <a:ext cx="3448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Y</a:t>
              </a:r>
              <a:endParaRPr kumimoji="1" lang="ja-JP" altLang="en-US" sz="2000" baseline="-25000" dirty="0"/>
            </a:p>
          </p:txBody>
        </p:sp>
      </p:grpSp>
      <p:grpSp>
        <p:nvGrpSpPr>
          <p:cNvPr id="112" name="図形グループ 111"/>
          <p:cNvGrpSpPr/>
          <p:nvPr/>
        </p:nvGrpSpPr>
        <p:grpSpPr>
          <a:xfrm>
            <a:off x="6953265" y="3629131"/>
            <a:ext cx="789140" cy="726510"/>
            <a:chOff x="864296" y="989556"/>
            <a:chExt cx="789140" cy="726510"/>
          </a:xfrm>
        </p:grpSpPr>
        <p:sp>
          <p:nvSpPr>
            <p:cNvPr id="113" name="円/楕円 11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4" name="テキスト ボックス 113"/>
            <p:cNvSpPr txBox="1"/>
            <p:nvPr/>
          </p:nvSpPr>
          <p:spPr>
            <a:xfrm>
              <a:off x="1039661" y="1139869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Y</a:t>
              </a:r>
              <a:endParaRPr kumimoji="1" lang="ja-JP" altLang="en-US" sz="2000" baseline="-25000" dirty="0"/>
            </a:p>
          </p:txBody>
        </p:sp>
      </p:grpSp>
      <p:grpSp>
        <p:nvGrpSpPr>
          <p:cNvPr id="115" name="図形グループ 114"/>
          <p:cNvGrpSpPr/>
          <p:nvPr/>
        </p:nvGrpSpPr>
        <p:grpSpPr>
          <a:xfrm>
            <a:off x="6969060" y="4505954"/>
            <a:ext cx="789140" cy="726510"/>
            <a:chOff x="864296" y="989556"/>
            <a:chExt cx="789140" cy="726510"/>
          </a:xfrm>
        </p:grpSpPr>
        <p:sp>
          <p:nvSpPr>
            <p:cNvPr id="116" name="円/楕円 115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テキスト ボックス 116"/>
            <p:cNvSpPr txBox="1"/>
            <p:nvPr/>
          </p:nvSpPr>
          <p:spPr>
            <a:xfrm>
              <a:off x="1039661" y="1139869"/>
              <a:ext cx="3417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 smtClean="0"/>
                <a:t>Y</a:t>
              </a:r>
              <a:endParaRPr kumimoji="1" lang="ja-JP" altLang="en-US" sz="2000" baseline="-25000" dirty="0"/>
            </a:p>
          </p:txBody>
        </p:sp>
      </p:grpSp>
      <p:sp>
        <p:nvSpPr>
          <p:cNvPr id="163" name="テキスト ボックス 162"/>
          <p:cNvSpPr txBox="1"/>
          <p:nvPr/>
        </p:nvSpPr>
        <p:spPr>
          <a:xfrm>
            <a:off x="917440" y="44624"/>
            <a:ext cx="6367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0070C0"/>
                </a:solidFill>
              </a:rPr>
              <a:t>Full Connect                   CNN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164" name="右矢印 163"/>
          <p:cNvSpPr/>
          <p:nvPr/>
        </p:nvSpPr>
        <p:spPr>
          <a:xfrm>
            <a:off x="3653744" y="3112952"/>
            <a:ext cx="1368152" cy="786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テキスト ボックス 164"/>
          <p:cNvSpPr txBox="1"/>
          <p:nvPr/>
        </p:nvSpPr>
        <p:spPr>
          <a:xfrm>
            <a:off x="3725752" y="2093947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>
                <a:solidFill>
                  <a:srgbClr val="0070C0"/>
                </a:solidFill>
              </a:rPr>
              <a:t>接続の</a:t>
            </a:r>
            <a:endParaRPr lang="en-US" altLang="ja-JP" sz="2400" dirty="0" smtClean="0">
              <a:solidFill>
                <a:srgbClr val="0070C0"/>
              </a:solidFill>
            </a:endParaRPr>
          </a:p>
          <a:p>
            <a:r>
              <a:rPr kumimoji="1" lang="ja-JP" altLang="en-US" sz="2400" dirty="0" smtClean="0">
                <a:solidFill>
                  <a:srgbClr val="0070C0"/>
                </a:solidFill>
              </a:rPr>
              <a:t>局所化</a:t>
            </a:r>
            <a:endParaRPr kumimoji="1" lang="ja-JP" altLang="en-US" sz="2400" dirty="0">
              <a:solidFill>
                <a:srgbClr val="0070C0"/>
              </a:solidFill>
            </a:endParaRPr>
          </a:p>
        </p:txBody>
      </p:sp>
      <p:sp>
        <p:nvSpPr>
          <p:cNvPr id="166" name="テキスト ボックス 165"/>
          <p:cNvSpPr txBox="1"/>
          <p:nvPr/>
        </p:nvSpPr>
        <p:spPr>
          <a:xfrm>
            <a:off x="3653744" y="4005064"/>
            <a:ext cx="1494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>
                <a:solidFill>
                  <a:srgbClr val="0070C0"/>
                </a:solidFill>
              </a:rPr>
              <a:t>パラメータ</a:t>
            </a:r>
            <a:endParaRPr lang="en-US" altLang="ja-JP" sz="2400" dirty="0" smtClean="0">
              <a:solidFill>
                <a:srgbClr val="0070C0"/>
              </a:solidFill>
            </a:endParaRPr>
          </a:p>
          <a:p>
            <a:r>
              <a:rPr lang="ja-JP" altLang="en-US" sz="2400" dirty="0" smtClean="0">
                <a:solidFill>
                  <a:srgbClr val="0070C0"/>
                </a:solidFill>
              </a:rPr>
              <a:t>の共有</a:t>
            </a:r>
            <a:endParaRPr lang="en-US" altLang="ja-JP" sz="2400" dirty="0" smtClean="0">
              <a:solidFill>
                <a:srgbClr val="0070C0"/>
              </a:solidFill>
            </a:endParaRPr>
          </a:p>
        </p:txBody>
      </p:sp>
      <p:sp>
        <p:nvSpPr>
          <p:cNvPr id="168" name="テキスト ボックス 167"/>
          <p:cNvSpPr txBox="1"/>
          <p:nvPr/>
        </p:nvSpPr>
        <p:spPr>
          <a:xfrm>
            <a:off x="755576" y="6381328"/>
            <a:ext cx="348524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パラメーターの数は、</a:t>
            </a:r>
            <a:r>
              <a:rPr kumimoji="1" lang="en-US" altLang="ja-JP" dirty="0" smtClean="0"/>
              <a:t>6x6+6=42</a:t>
            </a:r>
            <a:endParaRPr kumimoji="1" lang="ja-JP" altLang="en-US" dirty="0"/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5406391" y="6362700"/>
            <a:ext cx="305404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パラメーターの数は、</a:t>
            </a:r>
            <a:r>
              <a:rPr lang="en-US" altLang="ja-JP" dirty="0" smtClean="0"/>
              <a:t>3</a:t>
            </a:r>
            <a:r>
              <a:rPr kumimoji="1" lang="en-US" altLang="ja-JP" dirty="0" smtClean="0"/>
              <a:t>+1=4</a:t>
            </a:r>
            <a:endParaRPr kumimoji="1" lang="ja-JP" altLang="en-US" dirty="0"/>
          </a:p>
        </p:txBody>
      </p:sp>
      <p:sp>
        <p:nvSpPr>
          <p:cNvPr id="170" name="右矢印 169"/>
          <p:cNvSpPr/>
          <p:nvPr/>
        </p:nvSpPr>
        <p:spPr>
          <a:xfrm>
            <a:off x="4499992" y="6381328"/>
            <a:ext cx="64807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41247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-1445" y="0"/>
            <a:ext cx="914544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350"/>
            <a:ext cx="9144000" cy="5960899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90500" y="368300"/>
            <a:ext cx="38827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先の例では、入力層は一次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元の</a:t>
            </a:r>
            <a:r>
              <a:rPr lang="ja-JP" altLang="en-US" sz="2400" dirty="0" smtClean="0"/>
              <a:t>配列だったが、この例で</a:t>
            </a:r>
            <a:endParaRPr lang="en-US" altLang="ja-JP" sz="2400" dirty="0" smtClean="0"/>
          </a:p>
          <a:p>
            <a:r>
              <a:rPr lang="ja-JP" altLang="en-US" sz="2400" dirty="0" smtClean="0"/>
              <a:t>は二次元</a:t>
            </a:r>
            <a:r>
              <a:rPr kumimoji="1" lang="ja-JP" altLang="en-US" sz="2400" dirty="0" smtClean="0"/>
              <a:t>の配列である。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局所的受容野</a:t>
            </a:r>
            <a:r>
              <a:rPr kumimoji="1" lang="en-US" altLang="ja-JP" sz="2400" dirty="0" smtClean="0"/>
              <a:t>A</a:t>
            </a:r>
            <a:r>
              <a:rPr kumimoji="1" lang="ja-JP" altLang="en-US" sz="2400" dirty="0" smtClean="0"/>
              <a:t>は、四つの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入力層のノードからデータ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を受け取っている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715000" y="368300"/>
            <a:ext cx="33393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局所的受容野</a:t>
            </a:r>
            <a:r>
              <a:rPr kumimoji="1" lang="en-US" altLang="ja-JP" sz="2400" dirty="0" smtClean="0"/>
              <a:t>A</a:t>
            </a:r>
            <a:r>
              <a:rPr kumimoji="1" lang="ja-JP" altLang="en-US" sz="2400" dirty="0" smtClean="0"/>
              <a:t>は、全て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同じパラメーターを持っ</a:t>
            </a:r>
            <a:endParaRPr lang="en-US" altLang="ja-JP" sz="2400" dirty="0" smtClean="0"/>
          </a:p>
          <a:p>
            <a:r>
              <a:rPr lang="ja-JP" altLang="en-US" sz="2400" dirty="0" smtClean="0"/>
              <a:t>ている。同じものである。</a:t>
            </a:r>
            <a:endParaRPr lang="en-US" altLang="ja-JP" sz="2400" dirty="0" smtClean="0"/>
          </a:p>
          <a:p>
            <a:r>
              <a:rPr lang="ja-JP" altLang="en-US" sz="2400" dirty="0" smtClean="0"/>
              <a:t>その出力は、</a:t>
            </a:r>
            <a:r>
              <a:rPr lang="en-US" altLang="ja-JP" sz="2400" dirty="0" smtClean="0"/>
              <a:t>Full</a:t>
            </a:r>
          </a:p>
          <a:p>
            <a:r>
              <a:rPr kumimoji="1" lang="en-US" altLang="ja-JP" sz="2400" dirty="0" smtClean="0"/>
              <a:t>Connect</a:t>
            </a:r>
            <a:r>
              <a:rPr kumimoji="1" lang="ja-JP" altLang="en-US" sz="2400" dirty="0" smtClean="0"/>
              <a:t>層に送られて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いる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61473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9118600" cy="68190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8331200" cy="1371600"/>
          </a:xfrm>
        </p:spPr>
        <p:txBody>
          <a:bodyPr/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CNN</a:t>
            </a:r>
            <a:r>
              <a:rPr kumimoji="1" lang="ja-JP" altLang="en-US" dirty="0" smtClean="0">
                <a:solidFill>
                  <a:schemeClr val="bg1"/>
                </a:solidFill>
              </a:rPr>
              <a:t>の三次元ボリューム</a:t>
            </a:r>
            <a:r>
              <a:rPr kumimoji="1" lang="en-US" altLang="ja-JP" dirty="0" smtClean="0">
                <a:solidFill>
                  <a:schemeClr val="bg1"/>
                </a:solidFill>
              </a:rPr>
              <a:t/>
            </a:r>
            <a:br>
              <a:rPr kumimoji="1" lang="en-US" altLang="ja-JP" dirty="0" smtClean="0">
                <a:solidFill>
                  <a:schemeClr val="bg1"/>
                </a:solidFill>
              </a:rPr>
            </a:br>
            <a:r>
              <a:rPr kumimoji="1" lang="ja-JP" altLang="en-US" dirty="0" smtClean="0">
                <a:solidFill>
                  <a:schemeClr val="bg1"/>
                </a:solidFill>
              </a:rPr>
              <a:t>構成の</a:t>
            </a:r>
            <a:r>
              <a:rPr lang="ja-JP" altLang="en-US" dirty="0" smtClean="0">
                <a:solidFill>
                  <a:schemeClr val="bg1"/>
                </a:solidFill>
              </a:rPr>
              <a:t>概要を見る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2400" dirty="0" smtClean="0">
                <a:solidFill>
                  <a:schemeClr val="bg1"/>
                </a:solidFill>
              </a:rPr>
              <a:t>先の図に現れた直方体や四角錐は、何を表しているのだろうか？ここでは、それを見てみよう。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2180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390650"/>
            <a:ext cx="8445500" cy="41783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222250"/>
            <a:ext cx="3530600" cy="6223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25450" y="1104900"/>
            <a:ext cx="3587750" cy="100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266020" y="3933056"/>
            <a:ext cx="45544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入力データは、</a:t>
            </a:r>
            <a:r>
              <a:rPr kumimoji="1" lang="en-US" altLang="ja-JP" sz="2000" dirty="0" smtClean="0"/>
              <a:t>32x32</a:t>
            </a:r>
            <a:r>
              <a:rPr kumimoji="1" lang="ja-JP" altLang="en-US" sz="2000" dirty="0" smtClean="0"/>
              <a:t>のカラー画像だと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しよう。入力層は、</a:t>
            </a:r>
            <a:r>
              <a:rPr lang="en-US" altLang="ja-JP" sz="2000" dirty="0" smtClean="0"/>
              <a:t>32x32x3</a:t>
            </a:r>
            <a:r>
              <a:rPr lang="ja-JP" altLang="en-US" sz="2000" dirty="0" smtClean="0"/>
              <a:t>の三次元の</a:t>
            </a:r>
            <a:endParaRPr lang="en-US" altLang="ja-JP" sz="2000" dirty="0" smtClean="0"/>
          </a:p>
          <a:p>
            <a:r>
              <a:rPr lang="ja-JP" altLang="en-US" sz="2000" dirty="0" smtClean="0"/>
              <a:t>ボリューム</a:t>
            </a:r>
            <a:r>
              <a:rPr kumimoji="1" lang="ja-JP" altLang="en-US" sz="2000" dirty="0" smtClean="0"/>
              <a:t>からなる。</a:t>
            </a:r>
            <a:endParaRPr kumimoji="1" lang="ja-JP" altLang="en-US" sz="2000" dirty="0"/>
          </a:p>
        </p:txBody>
      </p:sp>
      <p:sp>
        <p:nvSpPr>
          <p:cNvPr id="7" name="正方形/長方形 6"/>
          <p:cNvSpPr/>
          <p:nvPr/>
        </p:nvSpPr>
        <p:spPr>
          <a:xfrm flipV="1">
            <a:off x="8832850" y="1390650"/>
            <a:ext cx="190500" cy="425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21322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301750"/>
            <a:ext cx="8369300" cy="42037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222250"/>
            <a:ext cx="3530600" cy="6223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25450" y="1104900"/>
            <a:ext cx="3587750" cy="100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953000" y="3784600"/>
            <a:ext cx="4142481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フィルターは、</a:t>
            </a:r>
            <a:r>
              <a:rPr kumimoji="1" lang="en-US" altLang="ja-JP" sz="2000" dirty="0" smtClean="0"/>
              <a:t>5x5x3</a:t>
            </a:r>
            <a:r>
              <a:rPr kumimoji="1" lang="ja-JP" altLang="en-US" sz="2000" dirty="0" smtClean="0"/>
              <a:t>のボリュームを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持つとしよう。フィルターは、画像上</a:t>
            </a:r>
            <a:r>
              <a:rPr kumimoji="1" lang="ja-JP" altLang="en-US" sz="2000" dirty="0" smtClean="0"/>
              <a:t>を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移動しながら、対応する要素ごとに</a:t>
            </a:r>
            <a:endParaRPr lang="en-US" altLang="ja-JP" sz="2000" dirty="0" smtClean="0"/>
          </a:p>
          <a:p>
            <a:r>
              <a:rPr kumimoji="1" lang="ja-JP" altLang="en-US" sz="2000" dirty="0" smtClean="0"/>
              <a:t>内積を計算してゆく。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02958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282700"/>
            <a:ext cx="8407400" cy="42926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222250"/>
            <a:ext cx="3530600" cy="6223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00050" y="939800"/>
            <a:ext cx="3587750" cy="100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953000" y="3784600"/>
            <a:ext cx="4142481" cy="132343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フィルターは、</a:t>
            </a:r>
            <a:r>
              <a:rPr kumimoji="1" lang="en-US" altLang="ja-JP" sz="2000" dirty="0" smtClean="0"/>
              <a:t>5x5x3</a:t>
            </a:r>
            <a:r>
              <a:rPr kumimoji="1" lang="ja-JP" altLang="en-US" sz="2000" dirty="0" smtClean="0"/>
              <a:t>のボリュームを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持つとしよう。フィルターは、画像上</a:t>
            </a:r>
            <a:r>
              <a:rPr kumimoji="1" lang="ja-JP" altLang="en-US" sz="2000" dirty="0" smtClean="0"/>
              <a:t>を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移動しながら、対応する要素ごとに</a:t>
            </a:r>
            <a:endParaRPr lang="en-US" altLang="ja-JP" sz="2000" dirty="0" smtClean="0"/>
          </a:p>
          <a:p>
            <a:r>
              <a:rPr kumimoji="1" lang="ja-JP" altLang="en-US" sz="2000" dirty="0" smtClean="0"/>
              <a:t>内積を計算してゆく。</a:t>
            </a:r>
            <a:endParaRPr kumimoji="1" lang="ja-JP" altLang="en-US" sz="2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953000" y="1562100"/>
            <a:ext cx="391966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70C0"/>
                </a:solidFill>
              </a:rPr>
              <a:t>フィルターは、常に、入力ボリュームと</a:t>
            </a:r>
            <a:endParaRPr kumimoji="1" lang="en-US" altLang="ja-JP" dirty="0" smtClean="0">
              <a:solidFill>
                <a:srgbClr val="0070C0"/>
              </a:solidFill>
            </a:endParaRPr>
          </a:p>
          <a:p>
            <a:r>
              <a:rPr lang="ja-JP" altLang="en-US" dirty="0" smtClean="0">
                <a:solidFill>
                  <a:srgbClr val="0070C0"/>
                </a:solidFill>
              </a:rPr>
              <a:t>同じ「深さ」を持つ。ここでは、</a:t>
            </a:r>
            <a:r>
              <a:rPr lang="en-US" altLang="ja-JP" dirty="0" smtClean="0">
                <a:solidFill>
                  <a:srgbClr val="0070C0"/>
                </a:solidFill>
              </a:rPr>
              <a:t>3</a:t>
            </a:r>
            <a:r>
              <a:rPr lang="ja-JP" altLang="en-US" dirty="0" smtClean="0">
                <a:solidFill>
                  <a:srgbClr val="0070C0"/>
                </a:solidFill>
              </a:rPr>
              <a:t>である。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 flipV="1">
            <a:off x="3987800" y="1193800"/>
            <a:ext cx="489585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 flipV="1">
            <a:off x="8483600" y="2260600"/>
            <a:ext cx="42545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8865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308100"/>
            <a:ext cx="8394700" cy="42418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222250"/>
            <a:ext cx="3530600" cy="6223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25450" y="1104900"/>
            <a:ext cx="3587750" cy="100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178300" y="3962400"/>
            <a:ext cx="4671472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5x5x3</a:t>
            </a:r>
            <a:r>
              <a:rPr kumimoji="1" lang="ja-JP" altLang="en-US" sz="2000" dirty="0" smtClean="0"/>
              <a:t>のフィルター</a:t>
            </a:r>
            <a:r>
              <a:rPr kumimoji="1" lang="en-US" altLang="ja-JP" sz="2000" dirty="0" smtClean="0"/>
              <a:t>w</a:t>
            </a:r>
            <a:r>
              <a:rPr kumimoji="1" lang="ja-JP" altLang="en-US" sz="2000" dirty="0" smtClean="0"/>
              <a:t>と画像の</a:t>
            </a:r>
            <a:r>
              <a:rPr kumimoji="1" lang="en-US" altLang="ja-JP" sz="2000" dirty="0" smtClean="0"/>
              <a:t>5x5x3</a:t>
            </a:r>
            <a:r>
              <a:rPr kumimoji="1" lang="ja-JP" altLang="en-US" sz="2000" dirty="0" smtClean="0"/>
              <a:t>の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小部分</a:t>
            </a:r>
            <a:r>
              <a:rPr lang="en-US" altLang="ja-JP" sz="2000" dirty="0" smtClean="0"/>
              <a:t>x</a:t>
            </a:r>
            <a:r>
              <a:rPr lang="ja-JP" altLang="en-US" sz="2000" dirty="0" smtClean="0"/>
              <a:t>との内積は、次の式で表される</a:t>
            </a:r>
            <a:endParaRPr lang="en-US" altLang="ja-JP" sz="2000" dirty="0" smtClean="0"/>
          </a:p>
          <a:p>
            <a:r>
              <a:rPr kumimoji="1" lang="ja-JP" altLang="en-US" sz="2000" dirty="0" smtClean="0">
                <a:solidFill>
                  <a:srgbClr val="00B0F0"/>
                </a:solidFill>
              </a:rPr>
              <a:t>一つの数字</a:t>
            </a:r>
            <a:r>
              <a:rPr kumimoji="1" lang="ja-JP" altLang="en-US" sz="2000" dirty="0" smtClean="0"/>
              <a:t>となる。</a:t>
            </a:r>
            <a:r>
              <a:rPr lang="en-US" altLang="ja-JP" sz="2000" dirty="0"/>
              <a:t>b</a:t>
            </a:r>
            <a:r>
              <a:rPr kumimoji="1" lang="ja-JP" altLang="en-US" sz="2000" dirty="0" smtClean="0"/>
              <a:t>は、バイアスである。</a:t>
            </a:r>
            <a:endParaRPr kumimoji="1" lang="ja-JP" altLang="en-US" sz="2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594100" y="2933700"/>
            <a:ext cx="2082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002060"/>
                </a:solidFill>
              </a:rPr>
              <a:t>5x5x3 chunk x</a:t>
            </a:r>
            <a:endParaRPr kumimoji="1" lang="ja-JP" altLang="en-US" sz="2000" dirty="0">
              <a:solidFill>
                <a:srgbClr val="002060"/>
              </a:solidFill>
            </a:endParaRPr>
          </a:p>
        </p:txBody>
      </p:sp>
      <p:cxnSp>
        <p:nvCxnSpPr>
          <p:cNvPr id="8" name="直線矢印コネクタ 7"/>
          <p:cNvCxnSpPr>
            <a:stCxn id="6" idx="1"/>
          </p:cNvCxnSpPr>
          <p:nvPr/>
        </p:nvCxnSpPr>
        <p:spPr>
          <a:xfrm flipH="1">
            <a:off x="2146300" y="3133755"/>
            <a:ext cx="1447800" cy="5873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4178300" y="5753100"/>
            <a:ext cx="41024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画像上の小部分の位置に対応して、</a:t>
            </a:r>
            <a:endParaRPr lang="en-US" altLang="ja-JP" sz="2000" dirty="0" smtClean="0"/>
          </a:p>
          <a:p>
            <a:r>
              <a:rPr kumimoji="1" lang="ja-JP" altLang="en-US" sz="2000" dirty="0" smtClean="0">
                <a:solidFill>
                  <a:srgbClr val="00B0F0"/>
                </a:solidFill>
              </a:rPr>
              <a:t>一つの数字</a:t>
            </a:r>
            <a:r>
              <a:rPr kumimoji="1" lang="ja-JP" altLang="en-US" sz="2000" dirty="0" smtClean="0"/>
              <a:t>が計算される。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96608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314450"/>
            <a:ext cx="8331200" cy="42291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222250"/>
            <a:ext cx="3530600" cy="6223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25450" y="1104900"/>
            <a:ext cx="3587750" cy="100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841750" y="3911600"/>
            <a:ext cx="2682145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画像を全て覆うように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小部分</a:t>
            </a:r>
            <a:r>
              <a:rPr kumimoji="1" lang="ja-JP" altLang="en-US" sz="2000" dirty="0" smtClean="0"/>
              <a:t>の位置をスラ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イドしながら、計算を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すると、このフィルター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によって、一つの平面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が形成される。それを、</a:t>
            </a:r>
            <a:endParaRPr kumimoji="1" lang="en-US" altLang="ja-JP" sz="2000" dirty="0" smtClean="0"/>
          </a:p>
          <a:p>
            <a:r>
              <a:rPr lang="en-US" altLang="ja-JP" sz="2000" dirty="0" smtClean="0">
                <a:solidFill>
                  <a:srgbClr val="0070C0"/>
                </a:solidFill>
              </a:rPr>
              <a:t>activation map</a:t>
            </a:r>
            <a:r>
              <a:rPr lang="ja-JP" altLang="en-US" sz="2000" dirty="0" smtClean="0"/>
              <a:t>と</a:t>
            </a:r>
            <a:endParaRPr lang="en-US" altLang="ja-JP" sz="2000" dirty="0" smtClean="0"/>
          </a:p>
          <a:p>
            <a:r>
              <a:rPr lang="ja-JP" altLang="en-US" sz="2000" dirty="0" smtClean="0"/>
              <a:t>呼ぶ。</a:t>
            </a:r>
            <a:endParaRPr kumimoji="1" lang="ja-JP" altLang="en-US" sz="2000" dirty="0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4038600" y="3644900"/>
            <a:ext cx="2171700" cy="50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821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308100"/>
            <a:ext cx="8394700" cy="42418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222250"/>
            <a:ext cx="3530600" cy="6223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25450" y="1104900"/>
            <a:ext cx="3587750" cy="100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987800" y="1181100"/>
            <a:ext cx="499688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二つ目の</a:t>
            </a:r>
            <a:r>
              <a:rPr kumimoji="1" lang="en-US" altLang="ja-JP" sz="2400" dirty="0" smtClean="0">
                <a:solidFill>
                  <a:srgbClr val="00B050"/>
                </a:solidFill>
              </a:rPr>
              <a:t>green</a:t>
            </a:r>
            <a:r>
              <a:rPr kumimoji="1" lang="ja-JP" altLang="en-US" sz="2400" dirty="0" smtClean="0"/>
              <a:t>のフィルターを考える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30650" y="3911600"/>
            <a:ext cx="2835969" cy="255454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green</a:t>
            </a:r>
            <a:r>
              <a:rPr kumimoji="1" lang="ja-JP" altLang="en-US" sz="2000" dirty="0" smtClean="0"/>
              <a:t>のフィルターに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ついても、</a:t>
            </a:r>
            <a:r>
              <a:rPr kumimoji="1" lang="ja-JP" altLang="en-US" sz="2000" dirty="0" smtClean="0"/>
              <a:t>画像を全て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覆うように小部分の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位置をスライドしなが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ら、計算をすると、この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フィルターによって、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もう一つのが</a:t>
            </a:r>
            <a:r>
              <a:rPr kumimoji="1" lang="en-US" altLang="ja-JP" sz="2000" dirty="0" smtClean="0"/>
              <a:t>activation</a:t>
            </a:r>
          </a:p>
          <a:p>
            <a:r>
              <a:rPr lang="en-US" altLang="ja-JP" sz="2000" dirty="0" smtClean="0"/>
              <a:t>map</a:t>
            </a:r>
            <a:r>
              <a:rPr lang="ja-JP" altLang="en-US" sz="2000" dirty="0" smtClean="0"/>
              <a:t>が</a:t>
            </a:r>
            <a:r>
              <a:rPr kumimoji="1" lang="ja-JP" altLang="en-US" sz="2000" dirty="0" smtClean="0"/>
              <a:t>形成される。</a:t>
            </a:r>
            <a:endParaRPr kumimoji="1" lang="ja-JP" altLang="en-US" sz="2000" dirty="0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4064000" y="3644900"/>
            <a:ext cx="2171700" cy="50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3426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289050"/>
            <a:ext cx="8394700" cy="42799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73100" y="920750"/>
            <a:ext cx="7545655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もし、</a:t>
            </a:r>
            <a:r>
              <a:rPr lang="en-US" altLang="ja-JP" sz="2400" dirty="0" smtClean="0">
                <a:solidFill>
                  <a:schemeClr val="accent2"/>
                </a:solidFill>
              </a:rPr>
              <a:t>6</a:t>
            </a:r>
            <a:r>
              <a:rPr lang="ja-JP" altLang="en-US" sz="2400" dirty="0" smtClean="0"/>
              <a:t>個の</a:t>
            </a:r>
            <a:r>
              <a:rPr lang="en-US" altLang="ja-JP" sz="2400" dirty="0" smtClean="0"/>
              <a:t>5x5x3</a:t>
            </a:r>
            <a:r>
              <a:rPr lang="ja-JP" altLang="en-US" sz="2400" dirty="0" smtClean="0"/>
              <a:t>のフィルターを、画像に適用すれば、　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別々の</a:t>
            </a:r>
            <a:r>
              <a:rPr kumimoji="1" lang="en-US" altLang="ja-JP" sz="2400" dirty="0" smtClean="0">
                <a:solidFill>
                  <a:schemeClr val="accent2"/>
                </a:solidFill>
              </a:rPr>
              <a:t>6</a:t>
            </a:r>
            <a:r>
              <a:rPr kumimoji="1" lang="ja-JP" altLang="en-US" sz="2400" dirty="0" smtClean="0"/>
              <a:t>個の</a:t>
            </a:r>
            <a:r>
              <a:rPr kumimoji="1" lang="en-US" altLang="ja-JP" sz="2400" dirty="0" smtClean="0"/>
              <a:t>activation map</a:t>
            </a:r>
            <a:r>
              <a:rPr kumimoji="1" lang="ja-JP" altLang="en-US" sz="2400" dirty="0" smtClean="0"/>
              <a:t>を得ることになる。</a:t>
            </a:r>
            <a:endParaRPr kumimoji="1" lang="ja-JP" altLang="en-US" sz="2400" dirty="0"/>
          </a:p>
        </p:txBody>
      </p:sp>
      <p:cxnSp>
        <p:nvCxnSpPr>
          <p:cNvPr id="4" name="直線矢印コネクタ 3"/>
          <p:cNvCxnSpPr/>
          <p:nvPr/>
        </p:nvCxnSpPr>
        <p:spPr>
          <a:xfrm flipV="1">
            <a:off x="3035300" y="3403600"/>
            <a:ext cx="2171700" cy="50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/>
          <p:cNvSpPr txBox="1"/>
          <p:nvPr/>
        </p:nvSpPr>
        <p:spPr>
          <a:xfrm>
            <a:off x="1041400" y="5156200"/>
            <a:ext cx="6189515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これらを積み重ねて、</a:t>
            </a:r>
            <a:r>
              <a:rPr kumimoji="1" lang="en-US" altLang="ja-JP" sz="2400" dirty="0" smtClean="0"/>
              <a:t>28x28x</a:t>
            </a:r>
            <a:r>
              <a:rPr kumimoji="1" lang="en-US" altLang="ja-JP" sz="2400" dirty="0" smtClean="0">
                <a:solidFill>
                  <a:schemeClr val="accent2"/>
                </a:solidFill>
              </a:rPr>
              <a:t>6</a:t>
            </a:r>
            <a:r>
              <a:rPr kumimoji="1" lang="ja-JP" altLang="en-US" sz="2400" dirty="0" smtClean="0"/>
              <a:t>のサイズの　　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「新しい画像」を得る。</a:t>
            </a:r>
            <a:r>
              <a:rPr lang="en-US" altLang="ja-JP" sz="2400" dirty="0" smtClean="0">
                <a:solidFill>
                  <a:srgbClr val="0070C0"/>
                </a:solidFill>
              </a:rPr>
              <a:t>Convolution</a:t>
            </a:r>
            <a:r>
              <a:rPr lang="ja-JP" altLang="en-US" sz="2400" dirty="0" smtClean="0">
                <a:solidFill>
                  <a:srgbClr val="0070C0"/>
                </a:solidFill>
              </a:rPr>
              <a:t>の結果</a:t>
            </a:r>
            <a:endParaRPr lang="en-US" altLang="ja-JP" sz="2400" dirty="0" smtClean="0">
              <a:solidFill>
                <a:srgbClr val="0070C0"/>
              </a:solidFill>
            </a:endParaRPr>
          </a:p>
          <a:p>
            <a:r>
              <a:rPr kumimoji="1" lang="ja-JP" altLang="en-US" sz="2400" dirty="0" smtClean="0">
                <a:solidFill>
                  <a:srgbClr val="0070C0"/>
                </a:solidFill>
              </a:rPr>
              <a:t>得られる画像の「深さ」は、適用したフィルター</a:t>
            </a:r>
            <a:endParaRPr kumimoji="1" lang="en-US" altLang="ja-JP" sz="2400" dirty="0" smtClean="0">
              <a:solidFill>
                <a:srgbClr val="0070C0"/>
              </a:solidFill>
            </a:endParaRPr>
          </a:p>
          <a:p>
            <a:r>
              <a:rPr lang="ja-JP" altLang="en-US" sz="2400" dirty="0" smtClean="0">
                <a:solidFill>
                  <a:srgbClr val="0070C0"/>
                </a:solidFill>
              </a:rPr>
              <a:t>の個数に等しくなる。</a:t>
            </a:r>
            <a:endParaRPr kumimoji="1" lang="ja-JP" altLang="en-US" sz="2400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222250"/>
            <a:ext cx="3530600" cy="6223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374650" y="5492750"/>
            <a:ext cx="666750" cy="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 flipV="1">
            <a:off x="6978650" y="5486400"/>
            <a:ext cx="1803400" cy="15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880100" y="4762500"/>
            <a:ext cx="34817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accent2"/>
                </a:solidFill>
              </a:rPr>
              <a:t>6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269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2120900"/>
            <a:ext cx="8978900" cy="301465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378200" y="1206500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err="1" smtClean="0">
                <a:solidFill>
                  <a:srgbClr val="00B0F0"/>
                </a:solidFill>
              </a:rPr>
              <a:t>AlexNet</a:t>
            </a:r>
            <a:endParaRPr kumimoji="1" lang="ja-JP" altLang="en-US" sz="3600" b="1" dirty="0">
              <a:solidFill>
                <a:srgbClr val="00B0F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63900" y="5517232"/>
            <a:ext cx="5575565" cy="1015663"/>
          </a:xfrm>
          <a:prstGeom prst="rect">
            <a:avLst/>
          </a:prstGeom>
          <a:solidFill>
            <a:srgbClr val="F7CDA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ここでは、もう、全部、立体の直方体になっている。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小さな直方体の上に、四角錐がおかれている。</a:t>
            </a:r>
            <a:endParaRPr lang="en-US" altLang="ja-JP" sz="2000" dirty="0" smtClean="0"/>
          </a:p>
          <a:p>
            <a:r>
              <a:rPr kumimoji="1" lang="ja-JP" altLang="en-US" sz="2000" dirty="0" smtClean="0"/>
              <a:t>この小さな直方体は、何を意味しているのだろう？</a:t>
            </a:r>
            <a:endParaRPr kumimoji="1" lang="ja-JP" altLang="en-US" sz="2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5206999"/>
            <a:ext cx="2288364" cy="1515859"/>
          </a:xfrm>
          <a:prstGeom prst="rect">
            <a:avLst/>
          </a:prstGeom>
          <a:noFill/>
        </p:spPr>
      </p:pic>
      <p:sp>
        <p:nvSpPr>
          <p:cNvPr id="10" name="正方形/長方形 9"/>
          <p:cNvSpPr/>
          <p:nvPr/>
        </p:nvSpPr>
        <p:spPr>
          <a:xfrm>
            <a:off x="520700" y="5157232"/>
            <a:ext cx="2514600" cy="162456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71013" y="550971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>
                <a:solidFill>
                  <a:srgbClr val="0070C0"/>
                </a:solidFill>
              </a:rPr>
              <a:t>C</a:t>
            </a:r>
            <a:r>
              <a:rPr kumimoji="1" lang="en-US" altLang="ja-JP" sz="2400" b="1" smtClean="0">
                <a:solidFill>
                  <a:srgbClr val="0070C0"/>
                </a:solidFill>
              </a:rPr>
              <a:t>NN</a:t>
            </a:r>
            <a:r>
              <a:rPr kumimoji="1" lang="ja-JP" altLang="en-US" sz="2400" dirty="0" smtClean="0"/>
              <a:t>の</a:t>
            </a:r>
            <a:r>
              <a:rPr kumimoji="1" lang="ja-JP" altLang="en-US" sz="2400" dirty="0" smtClean="0"/>
              <a:t>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5082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460500"/>
            <a:ext cx="8343900" cy="3937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73100" y="920750"/>
            <a:ext cx="7981672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もし、</a:t>
            </a:r>
            <a:r>
              <a:rPr lang="en-US" altLang="ja-JP" sz="2400" dirty="0" smtClean="0">
                <a:solidFill>
                  <a:schemeClr val="accent2"/>
                </a:solidFill>
              </a:rPr>
              <a:t>5</a:t>
            </a:r>
            <a:r>
              <a:rPr lang="ja-JP" altLang="en-US" sz="2400" dirty="0" smtClean="0"/>
              <a:t>個の</a:t>
            </a:r>
            <a:r>
              <a:rPr lang="en-US" altLang="ja-JP" sz="2400" dirty="0" smtClean="0"/>
              <a:t>5x5x3</a:t>
            </a:r>
            <a:r>
              <a:rPr lang="ja-JP" altLang="en-US" sz="2400" dirty="0" smtClean="0"/>
              <a:t>のフィルターを、画像に適用すれば、　</a:t>
            </a:r>
            <a:r>
              <a:rPr lang="en-US" altLang="ja-JP" sz="2400" dirty="0" smtClean="0"/>
              <a:t>    </a:t>
            </a:r>
          </a:p>
          <a:p>
            <a:r>
              <a:rPr kumimoji="1" lang="ja-JP" altLang="en-US" sz="2400" dirty="0" smtClean="0"/>
              <a:t>別々の</a:t>
            </a:r>
            <a:r>
              <a:rPr lang="en-US" altLang="ja-JP" sz="2400" dirty="0" smtClean="0">
                <a:solidFill>
                  <a:schemeClr val="accent2"/>
                </a:solidFill>
              </a:rPr>
              <a:t>5</a:t>
            </a:r>
            <a:r>
              <a:rPr kumimoji="1" lang="ja-JP" altLang="en-US" sz="2400" dirty="0" smtClean="0"/>
              <a:t>個の</a:t>
            </a:r>
            <a:r>
              <a:rPr kumimoji="1" lang="en-US" altLang="ja-JP" sz="2400" dirty="0" smtClean="0"/>
              <a:t>activation map</a:t>
            </a:r>
            <a:r>
              <a:rPr kumimoji="1" lang="ja-JP" altLang="en-US" sz="2400" dirty="0" smtClean="0"/>
              <a:t>を得ることになる。</a:t>
            </a:r>
            <a:endParaRPr kumimoji="1" lang="en-US" altLang="ja-JP" sz="2400" dirty="0" smtClean="0"/>
          </a:p>
          <a:p>
            <a:endParaRPr kumimoji="1" lang="ja-JP" altLang="en-US" sz="2400" dirty="0"/>
          </a:p>
        </p:txBody>
      </p:sp>
      <p:cxnSp>
        <p:nvCxnSpPr>
          <p:cNvPr id="27" name="直線コネクタ 26"/>
          <p:cNvCxnSpPr/>
          <p:nvPr/>
        </p:nvCxnSpPr>
        <p:spPr>
          <a:xfrm>
            <a:off x="1244600" y="3543300"/>
            <a:ext cx="1917700" cy="33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1143000" y="3708400"/>
            <a:ext cx="2019300" cy="165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V="1">
            <a:off x="1244600" y="3873500"/>
            <a:ext cx="1917700" cy="27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 flipV="1">
            <a:off x="1143000" y="3892550"/>
            <a:ext cx="2019300" cy="387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/>
          <p:cNvSpPr/>
          <p:nvPr/>
        </p:nvSpPr>
        <p:spPr>
          <a:xfrm>
            <a:off x="6299200" y="1905000"/>
            <a:ext cx="2355572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2832100" y="5334000"/>
            <a:ext cx="38023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2"/>
                </a:solidFill>
              </a:rPr>
              <a:t>5</a:t>
            </a:r>
            <a:endParaRPr kumimoji="1" lang="ja-JP" altLang="en-US" sz="2400" dirty="0">
              <a:solidFill>
                <a:schemeClr val="accent2"/>
              </a:solidFill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740400" y="2679700"/>
            <a:ext cx="2912977" cy="31700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accent2"/>
                </a:solidFill>
              </a:rPr>
              <a:t>5</a:t>
            </a:r>
            <a:r>
              <a:rPr kumimoji="1" lang="ja-JP" altLang="en-US" sz="2000" dirty="0" smtClean="0"/>
              <a:t>個のフィルターでは、</a:t>
            </a:r>
            <a:r>
              <a:rPr kumimoji="1" lang="en-US" altLang="ja-JP" sz="2000" dirty="0" smtClean="0"/>
              <a:t>  </a:t>
            </a:r>
          </a:p>
          <a:p>
            <a:r>
              <a:rPr lang="en-US" altLang="ja-JP" sz="2000" dirty="0" smtClean="0"/>
              <a:t>CONV</a:t>
            </a:r>
            <a:r>
              <a:rPr lang="ja-JP" altLang="en-US" sz="2000" dirty="0" smtClean="0"/>
              <a:t>層は、</a:t>
            </a:r>
            <a:r>
              <a:rPr lang="en-US" altLang="ja-JP" sz="2000" dirty="0" smtClean="0"/>
              <a:t>28x28x</a:t>
            </a:r>
            <a:r>
              <a:rPr lang="en-US" altLang="ja-JP" sz="2000" dirty="0" smtClean="0">
                <a:solidFill>
                  <a:schemeClr val="accent2"/>
                </a:solidFill>
              </a:rPr>
              <a:t>5</a:t>
            </a:r>
          </a:p>
          <a:p>
            <a:r>
              <a:rPr lang="ja-JP" altLang="en-US" sz="2000" dirty="0" smtClean="0"/>
              <a:t>に、格子状に配置された</a:t>
            </a:r>
            <a:endParaRPr lang="en-US" altLang="ja-JP" sz="2000" dirty="0" smtClean="0"/>
          </a:p>
          <a:p>
            <a:r>
              <a:rPr kumimoji="1" lang="ja-JP" altLang="en-US" sz="2000" dirty="0" smtClean="0"/>
              <a:t>ニューロンから構成され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ることになる。</a:t>
            </a:r>
            <a:endParaRPr kumimoji="1" lang="en-US" altLang="ja-JP" sz="2000" dirty="0" smtClean="0"/>
          </a:p>
          <a:p>
            <a:endParaRPr lang="en-US" altLang="ja-JP" sz="2000" dirty="0"/>
          </a:p>
          <a:p>
            <a:r>
              <a:rPr kumimoji="1" lang="en-US" altLang="ja-JP" sz="2000" dirty="0" smtClean="0">
                <a:solidFill>
                  <a:schemeClr val="accent2"/>
                </a:solidFill>
              </a:rPr>
              <a:t>5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つの異なったニューロン</a:t>
            </a:r>
            <a:endParaRPr kumimoji="1" lang="en-US" altLang="ja-JP" sz="2000" dirty="0" smtClean="0">
              <a:solidFill>
                <a:srgbClr val="00B0F0"/>
              </a:solidFill>
            </a:endParaRPr>
          </a:p>
          <a:p>
            <a:r>
              <a:rPr lang="ja-JP" altLang="en-US" sz="2000" dirty="0" smtClean="0">
                <a:solidFill>
                  <a:srgbClr val="00B0F0"/>
                </a:solidFill>
              </a:rPr>
              <a:t>が、入力層の同じ</a:t>
            </a:r>
            <a:r>
              <a:rPr lang="en-US" altLang="ja-JP" sz="2000" dirty="0" smtClean="0">
                <a:solidFill>
                  <a:srgbClr val="00B0F0"/>
                </a:solidFill>
              </a:rPr>
              <a:t>5x5x3</a:t>
            </a:r>
          </a:p>
          <a:p>
            <a:r>
              <a:rPr lang="ja-JP" altLang="en-US" sz="2000" dirty="0" smtClean="0">
                <a:solidFill>
                  <a:srgbClr val="00B0F0"/>
                </a:solidFill>
              </a:rPr>
              <a:t>の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小さな領域のデータを</a:t>
            </a:r>
            <a:endParaRPr kumimoji="1" lang="en-US" altLang="ja-JP" sz="2000" dirty="0" smtClean="0">
              <a:solidFill>
                <a:srgbClr val="00B0F0"/>
              </a:solidFill>
            </a:endParaRPr>
          </a:p>
          <a:p>
            <a:r>
              <a:rPr kumimoji="1" lang="ja-JP" altLang="en-US" sz="2000" dirty="0" smtClean="0">
                <a:solidFill>
                  <a:srgbClr val="00B0F0"/>
                </a:solidFill>
              </a:rPr>
              <a:t>見ている。</a:t>
            </a:r>
            <a:endParaRPr kumimoji="1" lang="ja-JP" altLang="en-US" sz="2000" dirty="0">
              <a:solidFill>
                <a:srgbClr val="00B0F0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222250"/>
            <a:ext cx="3530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157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314450"/>
            <a:ext cx="8420100" cy="42291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73100" y="1155700"/>
            <a:ext cx="813838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Convolutional Neural Network</a:t>
            </a:r>
            <a:r>
              <a:rPr kumimoji="1" lang="ja-JP" altLang="en-US" sz="2400" dirty="0" smtClean="0"/>
              <a:t>は、あいだに</a:t>
            </a:r>
            <a:r>
              <a:rPr kumimoji="1" lang="en-US" altLang="ja-JP" sz="2400" dirty="0" err="1" smtClean="0"/>
              <a:t>ReLU</a:t>
            </a:r>
            <a:r>
              <a:rPr kumimoji="1" lang="ja-JP" altLang="en-US" sz="2400" dirty="0" smtClean="0"/>
              <a:t>の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ような活性化関数を置いた、</a:t>
            </a:r>
            <a:r>
              <a:rPr lang="en-US" altLang="ja-JP" sz="2400" dirty="0" smtClean="0"/>
              <a:t>Convolution</a:t>
            </a:r>
            <a:r>
              <a:rPr lang="ja-JP" altLang="en-US" sz="2400" dirty="0" smtClean="0"/>
              <a:t>層の連なりである。</a:t>
            </a:r>
            <a:endParaRPr kumimoji="1" lang="ja-JP" altLang="en-US" sz="2400" dirty="0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663700" y="3454400"/>
            <a:ext cx="1117600" cy="63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1143000" y="5207000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2"/>
                </a:solidFill>
              </a:rPr>
              <a:t>6</a:t>
            </a:r>
            <a:r>
              <a:rPr kumimoji="1" lang="ja-JP" altLang="en-US" dirty="0" smtClean="0">
                <a:solidFill>
                  <a:schemeClr val="accent2"/>
                </a:solidFill>
              </a:rPr>
              <a:t>個</a:t>
            </a:r>
            <a:r>
              <a:rPr kumimoji="1" lang="ja-JP" altLang="en-US" dirty="0" smtClean="0"/>
              <a:t>のフィルター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222250"/>
            <a:ext cx="3530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153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301750"/>
            <a:ext cx="8394700" cy="42545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73100" y="1155700"/>
            <a:ext cx="813838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Convolutional Neural Network</a:t>
            </a:r>
            <a:r>
              <a:rPr kumimoji="1" lang="ja-JP" altLang="en-US" sz="2400" dirty="0" smtClean="0"/>
              <a:t>は、あいだに</a:t>
            </a:r>
            <a:r>
              <a:rPr kumimoji="1" lang="en-US" altLang="ja-JP" sz="2400" dirty="0" err="1" smtClean="0"/>
              <a:t>ReLU</a:t>
            </a:r>
            <a:r>
              <a:rPr kumimoji="1" lang="ja-JP" altLang="en-US" sz="2400" dirty="0" smtClean="0"/>
              <a:t>の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ような活性化関数を置いた、</a:t>
            </a:r>
            <a:r>
              <a:rPr lang="en-US" altLang="ja-JP" sz="2400" dirty="0" smtClean="0"/>
              <a:t>Convolution</a:t>
            </a:r>
            <a:r>
              <a:rPr lang="ja-JP" altLang="en-US" sz="2400" dirty="0" smtClean="0"/>
              <a:t>層の連なりである。</a:t>
            </a:r>
            <a:endParaRPr kumimoji="1" lang="ja-JP" altLang="en-US" sz="2400" dirty="0"/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562100" y="3517900"/>
            <a:ext cx="1219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/>
          <p:cNvCxnSpPr/>
          <p:nvPr/>
        </p:nvCxnSpPr>
        <p:spPr>
          <a:xfrm>
            <a:off x="3898900" y="3517900"/>
            <a:ext cx="13843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6388100" y="3517900"/>
            <a:ext cx="13843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1143000" y="5207000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2"/>
                </a:solidFill>
              </a:rPr>
              <a:t>6</a:t>
            </a:r>
            <a:r>
              <a:rPr kumimoji="1" lang="ja-JP" altLang="en-US" dirty="0" smtClean="0">
                <a:solidFill>
                  <a:schemeClr val="accent2"/>
                </a:solidFill>
              </a:rPr>
              <a:t>個</a:t>
            </a:r>
            <a:r>
              <a:rPr kumimoji="1" lang="ja-JP" altLang="en-US" dirty="0" smtClean="0"/>
              <a:t>のフィルター　　　　　</a:t>
            </a:r>
            <a:r>
              <a:rPr kumimoji="1" lang="en-US" altLang="ja-JP" dirty="0" smtClean="0">
                <a:solidFill>
                  <a:schemeClr val="accent2"/>
                </a:solidFill>
              </a:rPr>
              <a:t>10</a:t>
            </a:r>
            <a:r>
              <a:rPr kumimoji="1" lang="ja-JP" altLang="en-US" dirty="0" smtClean="0">
                <a:solidFill>
                  <a:schemeClr val="accent2"/>
                </a:solidFill>
              </a:rPr>
              <a:t>個</a:t>
            </a:r>
            <a:r>
              <a:rPr kumimoji="1" lang="ja-JP" altLang="en-US" dirty="0" smtClean="0"/>
              <a:t>のフィルター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222250"/>
            <a:ext cx="3530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896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339850"/>
            <a:ext cx="8331200" cy="41783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49" y="196850"/>
            <a:ext cx="2744529" cy="66675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22300" y="1117600"/>
            <a:ext cx="8293232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Pooling</a:t>
            </a:r>
            <a:r>
              <a:rPr kumimoji="1" lang="ja-JP" altLang="en-US" sz="2400" dirty="0" smtClean="0"/>
              <a:t>層は、表現をもっと小さくして、扱いやすいものする。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それぞれの</a:t>
            </a:r>
            <a:r>
              <a:rPr lang="en-US" altLang="ja-JP" sz="2400" dirty="0" smtClean="0"/>
              <a:t>Activation Map</a:t>
            </a:r>
            <a:r>
              <a:rPr lang="ja-JP" altLang="en-US" sz="2400" dirty="0" smtClean="0"/>
              <a:t>に独立に作用する。</a:t>
            </a:r>
            <a:r>
              <a:rPr lang="ja-JP" altLang="en-US" sz="2400" dirty="0" smtClean="0">
                <a:solidFill>
                  <a:srgbClr val="00B0F0"/>
                </a:solidFill>
              </a:rPr>
              <a:t>データの微細</a:t>
            </a:r>
            <a:endParaRPr lang="en-US" altLang="ja-JP" sz="2400" dirty="0" smtClean="0">
              <a:solidFill>
                <a:srgbClr val="00B0F0"/>
              </a:solidFill>
            </a:endParaRPr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なシフトや欠損は、捨象される。</a:t>
            </a:r>
            <a:endParaRPr lang="en-US" altLang="ja-JP" sz="2400" dirty="0" smtClean="0">
              <a:solidFill>
                <a:srgbClr val="00B0F0"/>
              </a:solidFill>
            </a:endParaRPr>
          </a:p>
          <a:p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440" y="2330450"/>
            <a:ext cx="5376620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308100"/>
            <a:ext cx="8407400" cy="42418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49" y="196850"/>
            <a:ext cx="2744529" cy="66675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816100" y="3124200"/>
            <a:ext cx="533400" cy="5715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211960" y="4725144"/>
            <a:ext cx="46844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この操作は、対象とする領域から、一番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大きな値を持つものをピックアップするだ</a:t>
            </a:r>
            <a:endParaRPr lang="en-US" altLang="ja-JP" sz="2000" dirty="0" smtClean="0"/>
          </a:p>
          <a:p>
            <a:r>
              <a:rPr kumimoji="1" lang="ja-JP" altLang="en-US" sz="2000" dirty="0" smtClean="0"/>
              <a:t>けである。データは、</a:t>
            </a:r>
            <a:r>
              <a:rPr kumimoji="1" lang="en-US" altLang="ja-JP" sz="2000" dirty="0" smtClean="0"/>
              <a:t>x-y</a:t>
            </a:r>
            <a:r>
              <a:rPr kumimoji="1" lang="ja-JP" altLang="en-US" sz="2000" dirty="0" smtClean="0"/>
              <a:t>方向に関しては、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縮小される。（「深さ」は、変化しない。）</a:t>
            </a:r>
            <a:endParaRPr lang="en-US" altLang="ja-JP" sz="2000" dirty="0" smtClean="0"/>
          </a:p>
          <a:p>
            <a:r>
              <a:rPr kumimoji="1" lang="ja-JP" altLang="en-US" sz="2000" dirty="0" smtClean="0"/>
              <a:t>この操作は、パラメーターを持たない。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6314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9118600" cy="68190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n-US" altLang="ja-JP" sz="4400" dirty="0" smtClean="0">
                <a:solidFill>
                  <a:schemeClr val="bg1"/>
                </a:solidFill>
              </a:rPr>
              <a:t>Convolution</a:t>
            </a:r>
            <a:r>
              <a:rPr kumimoji="1" lang="ja-JP" altLang="en-US" sz="4400" dirty="0" smtClean="0">
                <a:solidFill>
                  <a:schemeClr val="bg1"/>
                </a:solidFill>
              </a:rPr>
              <a:t>の</a:t>
            </a:r>
            <a:r>
              <a:rPr kumimoji="1" lang="en-US" altLang="ja-JP" sz="4400" dirty="0" smtClean="0">
                <a:solidFill>
                  <a:schemeClr val="bg1"/>
                </a:solidFill>
              </a:rPr>
              <a:t/>
            </a:r>
            <a:br>
              <a:rPr kumimoji="1" lang="en-US" altLang="ja-JP" sz="4400" dirty="0" smtClean="0">
                <a:solidFill>
                  <a:schemeClr val="bg1"/>
                </a:solidFill>
              </a:rPr>
            </a:br>
            <a:r>
              <a:rPr kumimoji="1" lang="ja-JP" altLang="en-US" sz="4400" dirty="0" smtClean="0">
                <a:solidFill>
                  <a:schemeClr val="bg1"/>
                </a:solidFill>
              </a:rPr>
              <a:t>計算を経験する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具体的なデータで、実際に、</a:t>
            </a:r>
            <a:r>
              <a:rPr kumimoji="1" lang="en-US" altLang="ja-JP" dirty="0" smtClean="0">
                <a:solidFill>
                  <a:schemeClr val="bg1"/>
                </a:solidFill>
              </a:rPr>
              <a:t>Convolution</a:t>
            </a:r>
            <a:r>
              <a:rPr kumimoji="1" lang="ja-JP" altLang="en-US" dirty="0" smtClean="0">
                <a:solidFill>
                  <a:schemeClr val="bg1"/>
                </a:solidFill>
              </a:rPr>
              <a:t>の計算をやってみよう。次のページのデータをサンプルとして利用する。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5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187700" y="6223000"/>
            <a:ext cx="580364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ja-JP"/>
              <a:t>http://cs231n.github.io/convolutional-networks/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930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先の図が表しているもの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2400" dirty="0" smtClean="0"/>
              <a:t>先のデータは、何を表しているのか、まず、それを見ておこう。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297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520538" y="114300"/>
            <a:ext cx="2235362" cy="66421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11610" y="6235700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/>
                </a:solidFill>
              </a:rPr>
              <a:t>入力データ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007349" y="5486400"/>
            <a:ext cx="3876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先の図が表しているもの</a:t>
            </a:r>
            <a:endParaRPr kumimoji="1" lang="ja-JP" altLang="en-US" sz="28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339935" y="6237312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深さ</a:t>
            </a:r>
            <a:r>
              <a:rPr lang="en-US" altLang="ja-JP" dirty="0">
                <a:solidFill>
                  <a:srgbClr val="00B0F0"/>
                </a:solidFill>
              </a:rPr>
              <a:t>3</a:t>
            </a:r>
            <a:r>
              <a:rPr kumimoji="1" lang="en-US" altLang="ja-JP" dirty="0" smtClean="0">
                <a:solidFill>
                  <a:srgbClr val="00B0F0"/>
                </a:solidFill>
              </a:rPr>
              <a:t>(RGB)</a:t>
            </a:r>
            <a:r>
              <a:rPr kumimoji="1" lang="ja-JP" altLang="en-US" dirty="0" smtClean="0">
                <a:solidFill>
                  <a:srgbClr val="00B0F0"/>
                </a:solidFill>
              </a:rPr>
              <a:t>の画像データとしよう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26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520538" y="114300"/>
            <a:ext cx="2235362" cy="66421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11610" y="6235700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/>
                </a:solidFill>
              </a:rPr>
              <a:t>入力データ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060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085938" y="48006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50"/>
                </a:solidFill>
              </a:rPr>
              <a:t>フィルター</a:t>
            </a:r>
            <a:r>
              <a:rPr lang="en-US" altLang="ja-JP" dirty="0">
                <a:solidFill>
                  <a:srgbClr val="00B050"/>
                </a:solidFill>
              </a:rPr>
              <a:t>1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007349" y="5486400"/>
            <a:ext cx="3876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先の図が表しているもの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2777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1741007" y="4775755"/>
            <a:ext cx="6256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>
                <a:solidFill>
                  <a:schemeClr val="bg1"/>
                </a:solidFill>
              </a:rPr>
              <a:t>ニューロンは、いつ発火するのか？</a:t>
            </a:r>
            <a:endParaRPr kumimoji="1" lang="en-US" altLang="ja-JP" sz="3200" dirty="0" smtClean="0">
              <a:solidFill>
                <a:schemeClr val="bg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155700" y="6007100"/>
            <a:ext cx="7119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コンピューター上のニューロンは、入力をどのように出力に変えるのか？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15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36512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520538" y="114300"/>
            <a:ext cx="2235362" cy="66421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11610" y="6235700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/>
                </a:solidFill>
              </a:rPr>
              <a:t>入力データ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060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085938" y="48006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50"/>
                </a:solidFill>
              </a:rPr>
              <a:t>フィルター</a:t>
            </a:r>
            <a:r>
              <a:rPr kumimoji="1" lang="en-US" altLang="ja-JP" dirty="0" smtClean="0">
                <a:solidFill>
                  <a:srgbClr val="00B050"/>
                </a:solidFill>
              </a:rPr>
              <a:t>1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673357" y="984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698838" y="48260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50"/>
                </a:solidFill>
              </a:rPr>
              <a:t>フィルター</a:t>
            </a:r>
            <a:r>
              <a:rPr kumimoji="1" lang="en-US" altLang="ja-JP" dirty="0" smtClean="0">
                <a:solidFill>
                  <a:srgbClr val="00B050"/>
                </a:solidFill>
              </a:rPr>
              <a:t>2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07349" y="5486400"/>
            <a:ext cx="3876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先の図が表しているもの</a:t>
            </a:r>
            <a:endParaRPr kumimoji="1" lang="ja-JP" altLang="en-US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83129" y="5147900"/>
            <a:ext cx="310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フィルターは、</a:t>
            </a:r>
            <a:r>
              <a:rPr kumimoji="1" lang="en-US" altLang="ja-JP" dirty="0" smtClean="0">
                <a:solidFill>
                  <a:srgbClr val="00B0F0"/>
                </a:solidFill>
              </a:rPr>
              <a:t>3x3x3</a:t>
            </a:r>
            <a:r>
              <a:rPr kumimoji="1" lang="ja-JP" altLang="en-US" dirty="0" smtClean="0">
                <a:solidFill>
                  <a:srgbClr val="00B0F0"/>
                </a:solidFill>
              </a:rPr>
              <a:t>のサイズ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1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27384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520538" y="114300"/>
            <a:ext cx="2235362" cy="66421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11610" y="6235700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/>
                </a:solidFill>
              </a:rPr>
              <a:t>入力データ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060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085938" y="48006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50"/>
                </a:solidFill>
              </a:rPr>
              <a:t>フィルター</a:t>
            </a:r>
            <a:r>
              <a:rPr kumimoji="1" lang="en-US" altLang="ja-JP" dirty="0" smtClean="0">
                <a:solidFill>
                  <a:srgbClr val="00B050"/>
                </a:solidFill>
              </a:rPr>
              <a:t>1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4673357" y="984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698838" y="48260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50"/>
                </a:solidFill>
              </a:rPr>
              <a:t>フィルター</a:t>
            </a:r>
            <a:r>
              <a:rPr kumimoji="1" lang="en-US" altLang="ja-JP" dirty="0" smtClean="0">
                <a:solidFill>
                  <a:srgbClr val="00B050"/>
                </a:solidFill>
              </a:rPr>
              <a:t>2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260857" y="111155"/>
            <a:ext cx="1219443" cy="241614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136211" y="2638455"/>
            <a:ext cx="2885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solidFill>
                  <a:srgbClr val="0070C0"/>
                </a:solidFill>
              </a:rPr>
              <a:t>コンボリューションの結果</a:t>
            </a:r>
            <a:endParaRPr kumimoji="1" lang="ja-JP" altLang="en-US" sz="2000" dirty="0">
              <a:solidFill>
                <a:srgbClr val="0070C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007349" y="5486400"/>
            <a:ext cx="3876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先の図が表しているもの</a:t>
            </a:r>
            <a:endParaRPr kumimoji="1" lang="ja-JP" altLang="en-US" sz="2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196272" y="2996952"/>
            <a:ext cx="2686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B0F0"/>
                </a:solidFill>
              </a:rPr>
              <a:t>Activation Map</a:t>
            </a:r>
            <a:r>
              <a:rPr kumimoji="1" lang="ja-JP" altLang="en-US" dirty="0" smtClean="0">
                <a:solidFill>
                  <a:srgbClr val="00B0F0"/>
                </a:solidFill>
              </a:rPr>
              <a:t>とか</a:t>
            </a:r>
            <a:endParaRPr kumimoji="1" lang="en-US" altLang="ja-JP" dirty="0" smtClean="0">
              <a:solidFill>
                <a:srgbClr val="00B0F0"/>
              </a:solidFill>
            </a:endParaRPr>
          </a:p>
          <a:p>
            <a:r>
              <a:rPr lang="en-US" altLang="ja-JP" dirty="0" smtClean="0">
                <a:solidFill>
                  <a:srgbClr val="00B0F0"/>
                </a:solidFill>
              </a:rPr>
              <a:t>Feature Map</a:t>
            </a:r>
            <a:r>
              <a:rPr lang="ja-JP" altLang="en-US" dirty="0" smtClean="0">
                <a:solidFill>
                  <a:srgbClr val="00B0F0"/>
                </a:solidFill>
              </a:rPr>
              <a:t>と呼ばれる</a:t>
            </a:r>
            <a:endParaRPr kumimoji="1" lang="ja-JP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08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データの形式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30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520538" y="114300"/>
            <a:ext cx="2235362" cy="66421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11610" y="6235700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/>
                </a:solidFill>
              </a:rPr>
              <a:t>入力データ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50149" y="5143500"/>
            <a:ext cx="4392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この例では、入力データは、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３層からなる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956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520538" y="114300"/>
            <a:ext cx="2235362" cy="66421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11610" y="6235700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/>
                </a:solidFill>
              </a:rPr>
              <a:t>入力データ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50149" y="5143500"/>
            <a:ext cx="4392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この例では、入力データは、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３層からなる</a:t>
            </a:r>
            <a:endParaRPr kumimoji="1" lang="ja-JP" altLang="en-US" sz="2800" dirty="0"/>
          </a:p>
        </p:txBody>
      </p:sp>
      <p:sp>
        <p:nvSpPr>
          <p:cNvPr id="9" name="正方形/長方形 8"/>
          <p:cNvSpPr/>
          <p:nvPr/>
        </p:nvSpPr>
        <p:spPr>
          <a:xfrm>
            <a:off x="647700" y="482600"/>
            <a:ext cx="1993900" cy="19431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9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520538" y="114300"/>
            <a:ext cx="2235362" cy="66421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11610" y="6235700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/>
                </a:solidFill>
              </a:rPr>
              <a:t>入力データ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50149" y="5143500"/>
            <a:ext cx="4392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この例では、入力データは、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３層からなる</a:t>
            </a:r>
            <a:endParaRPr kumimoji="1" lang="ja-JP" altLang="en-US" sz="2800" dirty="0"/>
          </a:p>
        </p:txBody>
      </p:sp>
      <p:sp>
        <p:nvSpPr>
          <p:cNvPr id="9" name="正方形/長方形 8"/>
          <p:cNvSpPr/>
          <p:nvPr/>
        </p:nvSpPr>
        <p:spPr>
          <a:xfrm>
            <a:off x="685800" y="2603500"/>
            <a:ext cx="1955800" cy="1943100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196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520538" y="114300"/>
            <a:ext cx="2235362" cy="66421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11610" y="6235700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/>
                </a:solidFill>
              </a:rPr>
              <a:t>入力データ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50149" y="5143500"/>
            <a:ext cx="4392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この例では、入力データは、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３層からなる</a:t>
            </a:r>
            <a:endParaRPr kumimoji="1" lang="ja-JP" altLang="en-US" sz="2800" dirty="0"/>
          </a:p>
        </p:txBody>
      </p:sp>
      <p:sp>
        <p:nvSpPr>
          <p:cNvPr id="9" name="正方形/長方形 8"/>
          <p:cNvSpPr/>
          <p:nvPr/>
        </p:nvSpPr>
        <p:spPr>
          <a:xfrm>
            <a:off x="685800" y="4724400"/>
            <a:ext cx="1955800" cy="1930400"/>
          </a:xfrm>
          <a:prstGeom prst="rect">
            <a:avLst/>
          </a:prstGeom>
          <a:solidFill>
            <a:srgbClr val="00B0F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901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520538" y="114300"/>
            <a:ext cx="2235362" cy="66421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11610" y="6235700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/>
                </a:solidFill>
              </a:rPr>
              <a:t>入力データ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50149" y="5143500"/>
            <a:ext cx="4392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この例では、入力データは、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３層からなる</a:t>
            </a:r>
            <a:endParaRPr kumimoji="1" lang="ja-JP" altLang="en-US" sz="2800" dirty="0"/>
          </a:p>
        </p:txBody>
      </p:sp>
      <p:sp>
        <p:nvSpPr>
          <p:cNvPr id="9" name="正方形/長方形 8"/>
          <p:cNvSpPr/>
          <p:nvPr/>
        </p:nvSpPr>
        <p:spPr>
          <a:xfrm>
            <a:off x="685800" y="4724400"/>
            <a:ext cx="1955800" cy="1930400"/>
          </a:xfrm>
          <a:prstGeom prst="rect">
            <a:avLst/>
          </a:prstGeom>
          <a:solidFill>
            <a:srgbClr val="00B0F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85800" y="2603500"/>
            <a:ext cx="1955800" cy="1943100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47700" y="482600"/>
            <a:ext cx="1993900" cy="19431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104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11610" y="6235700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/>
                </a:solidFill>
              </a:rPr>
              <a:t>入力データ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50149" y="5143500"/>
            <a:ext cx="37625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フィルターも、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３層から構成されている</a:t>
            </a:r>
            <a:endParaRPr kumimoji="1" lang="ja-JP" altLang="en-US" sz="2800" dirty="0"/>
          </a:p>
        </p:txBody>
      </p:sp>
      <p:sp>
        <p:nvSpPr>
          <p:cNvPr id="13" name="正方形/長方形 12"/>
          <p:cNvSpPr/>
          <p:nvPr/>
        </p:nvSpPr>
        <p:spPr>
          <a:xfrm>
            <a:off x="3060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085938" y="48006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50"/>
                </a:solidFill>
              </a:rPr>
              <a:t>フィルター</a:t>
            </a:r>
            <a:r>
              <a:rPr kumimoji="1" lang="en-US" altLang="ja-JP" dirty="0" smtClean="0">
                <a:solidFill>
                  <a:srgbClr val="00B050"/>
                </a:solidFill>
              </a:rPr>
              <a:t>1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673357" y="984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698838" y="48260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50"/>
                </a:solidFill>
              </a:rPr>
              <a:t>フィルター</a:t>
            </a:r>
            <a:r>
              <a:rPr kumimoji="1" lang="en-US" altLang="ja-JP" dirty="0" smtClean="0">
                <a:solidFill>
                  <a:srgbClr val="00B050"/>
                </a:solidFill>
              </a:rPr>
              <a:t>2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11610" y="6235700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/>
                </a:solidFill>
              </a:rPr>
              <a:t>入力データ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50149" y="5143500"/>
            <a:ext cx="37625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フィルターも、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３層から構成されている</a:t>
            </a:r>
            <a:endParaRPr kumimoji="1" lang="ja-JP" altLang="en-US" sz="2800" dirty="0"/>
          </a:p>
        </p:txBody>
      </p:sp>
      <p:sp>
        <p:nvSpPr>
          <p:cNvPr id="13" name="正方形/長方形 12"/>
          <p:cNvSpPr/>
          <p:nvPr/>
        </p:nvSpPr>
        <p:spPr>
          <a:xfrm>
            <a:off x="3060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085938" y="48006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50"/>
                </a:solidFill>
              </a:rPr>
              <a:t>フィルター</a:t>
            </a:r>
            <a:r>
              <a:rPr kumimoji="1" lang="en-US" altLang="ja-JP" dirty="0" smtClean="0">
                <a:solidFill>
                  <a:srgbClr val="00B050"/>
                </a:solidFill>
              </a:rPr>
              <a:t>1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673357" y="984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698838" y="48260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50"/>
                </a:solidFill>
              </a:rPr>
              <a:t>フィルター</a:t>
            </a:r>
            <a:r>
              <a:rPr kumimoji="1" lang="en-US" altLang="ja-JP" dirty="0" smtClean="0">
                <a:solidFill>
                  <a:srgbClr val="00B050"/>
                </a:solidFill>
              </a:rPr>
              <a:t>2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2997200" y="342900"/>
            <a:ext cx="1282700" cy="10414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648200" y="355600"/>
            <a:ext cx="1282700" cy="10414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85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866379" y="6363222"/>
            <a:ext cx="548945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kitsuon-kaizen.en.que.jp</a:t>
            </a:r>
            <a:r>
              <a:rPr lang="en-US" altLang="ja-JP" dirty="0"/>
              <a:t>/</a:t>
            </a:r>
            <a:r>
              <a:rPr lang="en-US" altLang="ja-JP" dirty="0" err="1"/>
              <a:t>hori</a:t>
            </a:r>
            <a:r>
              <a:rPr lang="en-US" altLang="ja-JP" dirty="0"/>
              <a:t>/108.htm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10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11610" y="6235700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/>
                </a:solidFill>
              </a:rPr>
              <a:t>入力データ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50149" y="5143500"/>
            <a:ext cx="37625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フィルターも、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３層から構成されている</a:t>
            </a:r>
            <a:endParaRPr kumimoji="1" lang="ja-JP" altLang="en-US" sz="2800" dirty="0"/>
          </a:p>
        </p:txBody>
      </p:sp>
      <p:sp>
        <p:nvSpPr>
          <p:cNvPr id="13" name="正方形/長方形 12"/>
          <p:cNvSpPr/>
          <p:nvPr/>
        </p:nvSpPr>
        <p:spPr>
          <a:xfrm>
            <a:off x="3060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085938" y="48006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50"/>
                </a:solidFill>
              </a:rPr>
              <a:t>フィルター</a:t>
            </a:r>
            <a:r>
              <a:rPr kumimoji="1" lang="en-US" altLang="ja-JP" dirty="0" smtClean="0">
                <a:solidFill>
                  <a:srgbClr val="00B050"/>
                </a:solidFill>
              </a:rPr>
              <a:t>1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673357" y="984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698838" y="48260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50"/>
                </a:solidFill>
              </a:rPr>
              <a:t>フィルター</a:t>
            </a:r>
            <a:r>
              <a:rPr kumimoji="1" lang="en-US" altLang="ja-JP" dirty="0" smtClean="0">
                <a:solidFill>
                  <a:srgbClr val="00B050"/>
                </a:solidFill>
              </a:rPr>
              <a:t>2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009900" y="1384300"/>
            <a:ext cx="1282700" cy="1041400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673600" y="1371600"/>
            <a:ext cx="1282700" cy="1041400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159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11610" y="6235700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/>
                </a:solidFill>
              </a:rPr>
              <a:t>入力データ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50149" y="5143500"/>
            <a:ext cx="37625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フィルターも、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３層から構成されている</a:t>
            </a:r>
            <a:endParaRPr kumimoji="1" lang="ja-JP" altLang="en-US" sz="2800" dirty="0"/>
          </a:p>
        </p:txBody>
      </p:sp>
      <p:sp>
        <p:nvSpPr>
          <p:cNvPr id="13" name="正方形/長方形 12"/>
          <p:cNvSpPr/>
          <p:nvPr/>
        </p:nvSpPr>
        <p:spPr>
          <a:xfrm>
            <a:off x="3060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085938" y="48006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50"/>
                </a:solidFill>
              </a:rPr>
              <a:t>フィルター</a:t>
            </a:r>
            <a:r>
              <a:rPr kumimoji="1" lang="en-US" altLang="ja-JP" dirty="0" smtClean="0">
                <a:solidFill>
                  <a:srgbClr val="00B050"/>
                </a:solidFill>
              </a:rPr>
              <a:t>1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673357" y="984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698838" y="48260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50"/>
                </a:solidFill>
              </a:rPr>
              <a:t>フィルター</a:t>
            </a:r>
            <a:r>
              <a:rPr kumimoji="1" lang="en-US" altLang="ja-JP" dirty="0" smtClean="0">
                <a:solidFill>
                  <a:srgbClr val="00B050"/>
                </a:solidFill>
              </a:rPr>
              <a:t>2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022600" y="2413000"/>
            <a:ext cx="1282700" cy="1041400"/>
          </a:xfrm>
          <a:prstGeom prst="rect">
            <a:avLst/>
          </a:prstGeom>
          <a:solidFill>
            <a:srgbClr val="00B0F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673600" y="2387600"/>
            <a:ext cx="1282700" cy="1041400"/>
          </a:xfrm>
          <a:prstGeom prst="rect">
            <a:avLst/>
          </a:prstGeom>
          <a:solidFill>
            <a:srgbClr val="00B0F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710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11610" y="6235700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/>
                </a:solidFill>
              </a:rPr>
              <a:t>入力データ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50149" y="5143500"/>
            <a:ext cx="37625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フィルターも、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３層から構成されている</a:t>
            </a:r>
            <a:endParaRPr kumimoji="1" lang="ja-JP" altLang="en-US" sz="2800" dirty="0"/>
          </a:p>
        </p:txBody>
      </p:sp>
      <p:sp>
        <p:nvSpPr>
          <p:cNvPr id="13" name="正方形/長方形 12"/>
          <p:cNvSpPr/>
          <p:nvPr/>
        </p:nvSpPr>
        <p:spPr>
          <a:xfrm>
            <a:off x="3060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085938" y="48006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50"/>
                </a:solidFill>
              </a:rPr>
              <a:t>フィルター</a:t>
            </a:r>
            <a:r>
              <a:rPr kumimoji="1" lang="en-US" altLang="ja-JP" dirty="0" smtClean="0">
                <a:solidFill>
                  <a:srgbClr val="00B050"/>
                </a:solidFill>
              </a:rPr>
              <a:t>1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673357" y="984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698838" y="48260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50"/>
                </a:solidFill>
              </a:rPr>
              <a:t>フィルター</a:t>
            </a:r>
            <a:r>
              <a:rPr kumimoji="1" lang="en-US" altLang="ja-JP" dirty="0" smtClean="0">
                <a:solidFill>
                  <a:srgbClr val="00B050"/>
                </a:solidFill>
              </a:rPr>
              <a:t>2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022600" y="2413000"/>
            <a:ext cx="1282700" cy="1041400"/>
          </a:xfrm>
          <a:prstGeom prst="rect">
            <a:avLst/>
          </a:prstGeom>
          <a:solidFill>
            <a:srgbClr val="00B0F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673600" y="2387600"/>
            <a:ext cx="1282700" cy="1041400"/>
          </a:xfrm>
          <a:prstGeom prst="rect">
            <a:avLst/>
          </a:prstGeom>
          <a:solidFill>
            <a:srgbClr val="00B0F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009900" y="1384300"/>
            <a:ext cx="1282700" cy="1041400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673600" y="1371600"/>
            <a:ext cx="1282700" cy="1041400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997200" y="342900"/>
            <a:ext cx="1282700" cy="10414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648200" y="355600"/>
            <a:ext cx="1282700" cy="10414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219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11610" y="6235700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/>
                </a:solidFill>
              </a:rPr>
              <a:t>入力データ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50149" y="5143500"/>
            <a:ext cx="4392549" cy="138499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入力データの数</a:t>
            </a:r>
            <a:r>
              <a:rPr kumimoji="1" lang="en-US" altLang="ja-JP" sz="2800" dirty="0" smtClean="0"/>
              <a:t>(depth)</a:t>
            </a:r>
            <a:r>
              <a:rPr kumimoji="1" lang="ja-JP" altLang="en-US" sz="2800" dirty="0" smtClean="0"/>
              <a:t>と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フィルター</a:t>
            </a:r>
            <a:r>
              <a:rPr lang="ja-JP" altLang="en-US" sz="2800" dirty="0" smtClean="0"/>
              <a:t>の数（</a:t>
            </a:r>
            <a:r>
              <a:rPr lang="en-US" altLang="ja-JP" sz="2800" dirty="0" smtClean="0"/>
              <a:t>depth</a:t>
            </a:r>
            <a:r>
              <a:rPr lang="ja-JP" altLang="en-US" sz="2800" dirty="0" smtClean="0"/>
              <a:t>）は</a:t>
            </a:r>
            <a:r>
              <a:rPr kumimoji="1" lang="ja-JP" altLang="en-US" sz="2800" dirty="0" smtClean="0"/>
              <a:t>、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一致している</a:t>
            </a:r>
            <a:endParaRPr kumimoji="1" lang="ja-JP" altLang="en-US" sz="2800" dirty="0"/>
          </a:p>
        </p:txBody>
      </p:sp>
      <p:sp>
        <p:nvSpPr>
          <p:cNvPr id="13" name="正方形/長方形 12"/>
          <p:cNvSpPr/>
          <p:nvPr/>
        </p:nvSpPr>
        <p:spPr>
          <a:xfrm>
            <a:off x="3060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085938" y="48006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50"/>
                </a:solidFill>
              </a:rPr>
              <a:t>フィルター</a:t>
            </a:r>
            <a:r>
              <a:rPr kumimoji="1" lang="en-US" altLang="ja-JP" dirty="0" smtClean="0">
                <a:solidFill>
                  <a:srgbClr val="00B050"/>
                </a:solidFill>
              </a:rPr>
              <a:t>1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673357" y="984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698838" y="482600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50"/>
                </a:solidFill>
              </a:rPr>
              <a:t>フィルター</a:t>
            </a:r>
            <a:r>
              <a:rPr kumimoji="1" lang="en-US" altLang="ja-JP" dirty="0" smtClean="0">
                <a:solidFill>
                  <a:srgbClr val="00B050"/>
                </a:solidFill>
              </a:rPr>
              <a:t>2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022600" y="2413000"/>
            <a:ext cx="1282700" cy="1041400"/>
          </a:xfrm>
          <a:prstGeom prst="rect">
            <a:avLst/>
          </a:prstGeom>
          <a:solidFill>
            <a:srgbClr val="00B0F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673600" y="2387600"/>
            <a:ext cx="1282700" cy="1041400"/>
          </a:xfrm>
          <a:prstGeom prst="rect">
            <a:avLst/>
          </a:prstGeom>
          <a:solidFill>
            <a:srgbClr val="00B0F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009900" y="1384300"/>
            <a:ext cx="1282700" cy="1041400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673600" y="1371600"/>
            <a:ext cx="1282700" cy="1041400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997200" y="342900"/>
            <a:ext cx="1282700" cy="10414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648200" y="355600"/>
            <a:ext cx="1282700" cy="10414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365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1270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11610" y="6235700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/>
                </a:solidFill>
              </a:rPr>
              <a:t>入力データ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50149" y="5143500"/>
            <a:ext cx="36375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入力データの各層と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フィルター</a:t>
            </a:r>
            <a:r>
              <a:rPr lang="ja-JP" altLang="en-US" sz="2800" dirty="0" smtClean="0"/>
              <a:t>の各層とは</a:t>
            </a:r>
            <a:r>
              <a:rPr kumimoji="1" lang="ja-JP" altLang="en-US" sz="2800" dirty="0" smtClean="0"/>
              <a:t>、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一対一に対応している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3124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11610" y="6235700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/>
                </a:solidFill>
              </a:rPr>
              <a:t>入力データ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50149" y="5143500"/>
            <a:ext cx="36375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入力データの各層と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フィルター</a:t>
            </a:r>
            <a:r>
              <a:rPr lang="ja-JP" altLang="en-US" sz="2800" dirty="0" smtClean="0"/>
              <a:t>の各層とは</a:t>
            </a:r>
            <a:r>
              <a:rPr kumimoji="1" lang="ja-JP" altLang="en-US" sz="2800" dirty="0" smtClean="0"/>
              <a:t>、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一対一に対応している</a:t>
            </a:r>
            <a:endParaRPr kumimoji="1" lang="ja-JP" altLang="en-US" sz="2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2997200" y="342900"/>
            <a:ext cx="1282700" cy="10414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648200" y="355600"/>
            <a:ext cx="1282700" cy="10414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47700" y="482600"/>
            <a:ext cx="1993900" cy="19431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86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11610" y="6235700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/>
                </a:solidFill>
              </a:rPr>
              <a:t>入力データ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50149" y="5143500"/>
            <a:ext cx="36375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入力データの各層と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フィルター</a:t>
            </a:r>
            <a:r>
              <a:rPr lang="ja-JP" altLang="en-US" sz="2800" dirty="0" smtClean="0"/>
              <a:t>の各層とは</a:t>
            </a:r>
            <a:r>
              <a:rPr kumimoji="1" lang="ja-JP" altLang="en-US" sz="2800" dirty="0" smtClean="0"/>
              <a:t>、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一対一に対応している</a:t>
            </a:r>
            <a:endParaRPr kumimoji="1" lang="ja-JP" altLang="en-US" sz="2800" dirty="0"/>
          </a:p>
        </p:txBody>
      </p:sp>
      <p:sp>
        <p:nvSpPr>
          <p:cNvPr id="18" name="正方形/長方形 17"/>
          <p:cNvSpPr/>
          <p:nvPr/>
        </p:nvSpPr>
        <p:spPr>
          <a:xfrm>
            <a:off x="3009900" y="1384300"/>
            <a:ext cx="1282700" cy="1041400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673600" y="1371600"/>
            <a:ext cx="1282700" cy="1041400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85800" y="2603500"/>
            <a:ext cx="1955800" cy="1943100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98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11610" y="6235700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/>
                </a:solidFill>
              </a:rPr>
              <a:t>入力データ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50149" y="5143500"/>
            <a:ext cx="36375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入力データの各層と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フィルター</a:t>
            </a:r>
            <a:r>
              <a:rPr lang="ja-JP" altLang="en-US" sz="2800" dirty="0" smtClean="0"/>
              <a:t>の各層とは</a:t>
            </a:r>
            <a:r>
              <a:rPr kumimoji="1" lang="ja-JP" altLang="en-US" sz="2800" dirty="0" smtClean="0"/>
              <a:t>、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一対一に対応している</a:t>
            </a:r>
            <a:endParaRPr kumimoji="1" lang="ja-JP" altLang="en-US" sz="2800" dirty="0"/>
          </a:p>
        </p:txBody>
      </p:sp>
      <p:sp>
        <p:nvSpPr>
          <p:cNvPr id="12" name="正方形/長方形 11"/>
          <p:cNvSpPr/>
          <p:nvPr/>
        </p:nvSpPr>
        <p:spPr>
          <a:xfrm>
            <a:off x="3022600" y="2413000"/>
            <a:ext cx="1282700" cy="1041400"/>
          </a:xfrm>
          <a:prstGeom prst="rect">
            <a:avLst/>
          </a:prstGeom>
          <a:solidFill>
            <a:srgbClr val="00B0F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673600" y="2387600"/>
            <a:ext cx="1282700" cy="1041400"/>
          </a:xfrm>
          <a:prstGeom prst="rect">
            <a:avLst/>
          </a:prstGeom>
          <a:solidFill>
            <a:srgbClr val="00B0F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85800" y="4724400"/>
            <a:ext cx="1955800" cy="1930400"/>
          </a:xfrm>
          <a:prstGeom prst="rect">
            <a:avLst/>
          </a:prstGeom>
          <a:solidFill>
            <a:srgbClr val="00B0F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757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811610" y="6235700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chemeClr val="accent2"/>
                </a:solidFill>
              </a:rPr>
              <a:t>入力データ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50149" y="5143500"/>
            <a:ext cx="3637534" cy="138499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入力データの各層と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フィルター</a:t>
            </a:r>
            <a:r>
              <a:rPr lang="ja-JP" altLang="en-US" sz="2800" dirty="0" smtClean="0"/>
              <a:t>の各層とは</a:t>
            </a:r>
            <a:r>
              <a:rPr kumimoji="1" lang="ja-JP" altLang="en-US" sz="2800" dirty="0" smtClean="0"/>
              <a:t>、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一対一に対応している</a:t>
            </a:r>
            <a:endParaRPr kumimoji="1" lang="ja-JP" altLang="en-US" sz="2800" dirty="0"/>
          </a:p>
        </p:txBody>
      </p:sp>
      <p:sp>
        <p:nvSpPr>
          <p:cNvPr id="12" name="正方形/長方形 11"/>
          <p:cNvSpPr/>
          <p:nvPr/>
        </p:nvSpPr>
        <p:spPr>
          <a:xfrm>
            <a:off x="3022600" y="2413000"/>
            <a:ext cx="1282700" cy="1041400"/>
          </a:xfrm>
          <a:prstGeom prst="rect">
            <a:avLst/>
          </a:prstGeom>
          <a:solidFill>
            <a:srgbClr val="00B0F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673600" y="2387600"/>
            <a:ext cx="1282700" cy="1041400"/>
          </a:xfrm>
          <a:prstGeom prst="rect">
            <a:avLst/>
          </a:prstGeom>
          <a:solidFill>
            <a:srgbClr val="00B0F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3009900" y="1384300"/>
            <a:ext cx="1282700" cy="1041400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673600" y="1371600"/>
            <a:ext cx="1282700" cy="1041400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997200" y="342900"/>
            <a:ext cx="1282700" cy="10414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648200" y="355600"/>
            <a:ext cx="1282700" cy="10414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647700" y="482600"/>
            <a:ext cx="1993900" cy="19431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85800" y="2603500"/>
            <a:ext cx="1955800" cy="1943100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685800" y="4724400"/>
            <a:ext cx="1955800" cy="1930400"/>
          </a:xfrm>
          <a:prstGeom prst="rect">
            <a:avLst/>
          </a:prstGeom>
          <a:solidFill>
            <a:srgbClr val="00B0F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88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コンボリューションの計算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451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rgbClr val="0070C0"/>
                </a:solidFill>
              </a:rPr>
              <a:t>シナプス可塑性</a:t>
            </a:r>
            <a:r>
              <a:rPr lang="ja-JP" altLang="en-US" dirty="0" smtClean="0"/>
              <a:t>　</a:t>
            </a:r>
            <a:r>
              <a:rPr lang="ja-JP" altLang="ja-JP" dirty="0" smtClean="0"/>
              <a:t>ヘッブ</a:t>
            </a:r>
            <a:r>
              <a:rPr lang="ja-JP" altLang="ja-JP" dirty="0"/>
              <a:t>の</a:t>
            </a:r>
            <a:r>
              <a:rPr lang="ja-JP" altLang="ja-JP" dirty="0" smtClean="0"/>
              <a:t>法則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400" b="1" dirty="0"/>
              <a:t>ヘッブの法則</a:t>
            </a:r>
            <a:r>
              <a:rPr lang="ja-JP" altLang="en-US" sz="2400" dirty="0"/>
              <a:t>（ヘッブのほうそく）は、</a:t>
            </a:r>
            <a:r>
              <a:rPr lang="ja-JP" altLang="en-US" sz="2400" dirty="0">
                <a:hlinkClick r:id="rId2" tooltip="脳"/>
              </a:rPr>
              <a:t>脳</a:t>
            </a:r>
            <a:r>
              <a:rPr lang="ja-JP" altLang="en-US" sz="2400" dirty="0"/>
              <a:t>の</a:t>
            </a:r>
            <a:r>
              <a:rPr lang="ja-JP" altLang="en-US" sz="2400" dirty="0">
                <a:hlinkClick r:id="rId3" tooltip="シナプス"/>
              </a:rPr>
              <a:t>シナプス</a:t>
            </a:r>
            <a:r>
              <a:rPr lang="ja-JP" altLang="en-US" sz="2400" dirty="0"/>
              <a:t>可塑性についての法則である。</a:t>
            </a:r>
            <a:r>
              <a:rPr lang="ja-JP" altLang="en-US" sz="2400" b="1" dirty="0"/>
              <a:t>ヘッブ則</a:t>
            </a:r>
            <a:r>
              <a:rPr lang="ja-JP" altLang="en-US" sz="2400" dirty="0"/>
              <a:t>、</a:t>
            </a:r>
            <a:r>
              <a:rPr lang="ja-JP" altLang="en-US" sz="2400" b="1" dirty="0"/>
              <a:t>ヘブ則</a:t>
            </a:r>
            <a:r>
              <a:rPr lang="ja-JP" altLang="en-US" sz="2400" dirty="0"/>
              <a:t>とも呼ばれる。</a:t>
            </a:r>
            <a:r>
              <a:rPr lang="ja-JP" altLang="en-US" sz="2400" dirty="0">
                <a:hlinkClick r:id="rId4" tooltip="心理学者"/>
              </a:rPr>
              <a:t>心理学者</a:t>
            </a:r>
            <a:r>
              <a:rPr lang="ja-JP" altLang="en-US" sz="2400" dirty="0"/>
              <a:t>の</a:t>
            </a:r>
            <a:r>
              <a:rPr lang="ja-JP" altLang="en-US" sz="2400" dirty="0">
                <a:hlinkClick r:id="rId5" tooltip="ドナルド・ヘッブ"/>
              </a:rPr>
              <a:t>ドナルド・ヘッブ</a:t>
            </a:r>
            <a:r>
              <a:rPr lang="ja-JP" altLang="en-US" sz="2400" dirty="0"/>
              <a:t>によって提唱された。</a:t>
            </a:r>
            <a:r>
              <a:rPr lang="ja-JP" altLang="en-US" sz="2400" dirty="0">
                <a:hlinkClick r:id="rId6" tooltip="ニューロン"/>
              </a:rPr>
              <a:t>ニューロン</a:t>
            </a:r>
            <a:r>
              <a:rPr lang="ja-JP" altLang="en-US" sz="2400" dirty="0"/>
              <a:t>間の接合部であるシナプスにおいて、シナプス前ニューロンの繰り返し</a:t>
            </a:r>
            <a:r>
              <a:rPr lang="ja-JP" altLang="en-US" sz="2400" dirty="0">
                <a:hlinkClick r:id="rId7" tooltip="活動電位"/>
              </a:rPr>
              <a:t>発火</a:t>
            </a:r>
            <a:r>
              <a:rPr lang="ja-JP" altLang="en-US" sz="2400" dirty="0"/>
              <a:t>によってシナプス後ニューロンに発火が起こると、そのシナプスの伝達効率が増強される。また逆に、発火が長期間起こらないと、そのシナプスの伝達効率は減退するというものである。</a:t>
            </a:r>
          </a:p>
          <a:p>
            <a:r>
              <a:rPr lang="en-US" altLang="ja-JP" sz="2400" i="1" dirty="0"/>
              <a:t>The Organization of Behavior</a:t>
            </a:r>
            <a:r>
              <a:rPr lang="en-US" altLang="ja-JP" sz="2400" dirty="0" smtClean="0"/>
              <a:t>. 1949</a:t>
            </a:r>
            <a:r>
              <a:rPr lang="ja-JP" altLang="en-US" sz="2400" dirty="0" smtClean="0"/>
              <a:t>年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53644" y="6388274"/>
            <a:ext cx="28756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ja-JP" dirty="0"/>
              <a:t>https://</a:t>
            </a:r>
            <a:r>
              <a:rPr lang="en-US" altLang="ja-JP" dirty="0" err="1"/>
              <a:t>goo.gl</a:t>
            </a:r>
            <a:r>
              <a:rPr lang="en-US" altLang="ja-JP" dirty="0"/>
              <a:t>/2HsDwK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113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コンボリューションの計算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400" dirty="0" smtClean="0"/>
              <a:t>対応する一層の入力データとフィルターを重ねる</a:t>
            </a:r>
            <a:endParaRPr kumimoji="1" lang="en-US" altLang="ja-JP" sz="2400" dirty="0" smtClean="0"/>
          </a:p>
          <a:p>
            <a:r>
              <a:rPr lang="ja-JP" altLang="en-US" sz="2400" dirty="0" smtClean="0">
                <a:solidFill>
                  <a:srgbClr val="FF0000"/>
                </a:solidFill>
              </a:rPr>
              <a:t>重なった対応する要素同士を掛け、それらを足す</a:t>
            </a:r>
            <a:endParaRPr kumimoji="1" lang="en-US" altLang="ja-JP" sz="2400" dirty="0" smtClean="0">
              <a:solidFill>
                <a:srgbClr val="FF0000"/>
              </a:solidFill>
            </a:endParaRPr>
          </a:p>
          <a:p>
            <a:r>
              <a:rPr lang="ja-JP" altLang="en-US" sz="2400" dirty="0" smtClean="0"/>
              <a:t>各層で同じ計算をする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各層の計算結果とフィルターのバイアスを加える</a:t>
            </a:r>
            <a:endParaRPr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 dirty="0" smtClean="0"/>
              <a:t>これで計算が終わるわけではない。これで、コンボリューションの</a:t>
            </a:r>
            <a:r>
              <a:rPr lang="ja-JP" altLang="en-US" sz="2400" dirty="0" smtClean="0">
                <a:solidFill>
                  <a:srgbClr val="FF0000"/>
                </a:solidFill>
              </a:rPr>
              <a:t>一点</a:t>
            </a:r>
            <a:r>
              <a:rPr lang="ja-JP" altLang="en-US" sz="2400" dirty="0" smtClean="0"/>
              <a:t>が計算されただけ。</a:t>
            </a:r>
            <a:endParaRPr lang="en-US" altLang="ja-JP" sz="2400" dirty="0" smtClean="0"/>
          </a:p>
          <a:p>
            <a:endParaRPr kumimoji="1" lang="en-US" altLang="ja-JP" sz="2400" dirty="0"/>
          </a:p>
          <a:p>
            <a:r>
              <a:rPr lang="ja-JP" altLang="en-US" sz="2400" dirty="0" smtClean="0"/>
              <a:t>フィルターを、入力データの全面を覆うように</a:t>
            </a:r>
            <a:r>
              <a:rPr lang="ja-JP" altLang="en-US" sz="2400" dirty="0">
                <a:solidFill>
                  <a:srgbClr val="FF0000"/>
                </a:solidFill>
              </a:rPr>
              <a:t>移動</a:t>
            </a:r>
            <a:r>
              <a:rPr lang="ja-JP" altLang="en-US" sz="2400" dirty="0" smtClean="0"/>
              <a:t>させる。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フィルターの位置（同じことだが、読み出された入力データの位置）が、結果としての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コンボリューションの要素の位置</a:t>
            </a:r>
            <a:r>
              <a:rPr kumimoji="1" lang="ja-JP" altLang="en-US" sz="2400" dirty="0" smtClean="0"/>
              <a:t>に対応する。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90284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175000" y="482600"/>
            <a:ext cx="952500" cy="8001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47700" y="482600"/>
            <a:ext cx="850900" cy="9017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127500" y="4241800"/>
            <a:ext cx="483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対応する一層の入力データとフィルターを重ねる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051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175000" y="482600"/>
            <a:ext cx="952500" cy="8001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47700" y="482600"/>
            <a:ext cx="850900" cy="9017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127500" y="4241800"/>
            <a:ext cx="4907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対応する一層の入力データとフィルターを</a:t>
            </a:r>
            <a:r>
              <a:rPr lang="ja-JP" altLang="en-US" dirty="0" smtClean="0"/>
              <a:t>重ねる</a:t>
            </a:r>
            <a:endParaRPr lang="en-US" altLang="ja-JP" dirty="0" smtClean="0"/>
          </a:p>
          <a:p>
            <a:r>
              <a:rPr lang="ja-JP" altLang="en-US" dirty="0">
                <a:solidFill>
                  <a:srgbClr val="FF0000"/>
                </a:solidFill>
              </a:rPr>
              <a:t>重なった対応する要素同士を掛け、それらを</a:t>
            </a:r>
            <a:r>
              <a:rPr lang="ja-JP" altLang="en-US" dirty="0" smtClean="0">
                <a:solidFill>
                  <a:srgbClr val="FF0000"/>
                </a:solidFill>
              </a:rPr>
              <a:t>足す</a:t>
            </a:r>
            <a:endParaRPr lang="en-US" altLang="ja-JP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997200" y="5168900"/>
            <a:ext cx="5373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accent2"/>
                </a:solidFill>
              </a:rPr>
              <a:t>  0x-1+0x1+0x1+0x0+0x1+0x1+0x-1+0x0+2x-1</a:t>
            </a:r>
          </a:p>
        </p:txBody>
      </p:sp>
    </p:spTree>
    <p:extLst>
      <p:ext uri="{BB962C8B-B14F-4D97-AF65-F5344CB8AC3E}">
        <p14:creationId xmlns:p14="http://schemas.microsoft.com/office/powerpoint/2010/main" val="134567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127500" y="4241800"/>
            <a:ext cx="49071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対応する一層の入力データとフィルターを</a:t>
            </a:r>
            <a:r>
              <a:rPr lang="ja-JP" altLang="en-US" dirty="0" smtClean="0"/>
              <a:t>重ねる</a:t>
            </a:r>
            <a:endParaRPr lang="en-US" altLang="ja-JP" dirty="0" smtClean="0"/>
          </a:p>
          <a:p>
            <a:r>
              <a:rPr lang="ja-JP" altLang="en-US" dirty="0">
                <a:solidFill>
                  <a:srgbClr val="FF0000"/>
                </a:solidFill>
              </a:rPr>
              <a:t>重なった対応する要素同士を掛け、それらを</a:t>
            </a:r>
            <a:r>
              <a:rPr lang="ja-JP" altLang="en-US" dirty="0" smtClean="0">
                <a:solidFill>
                  <a:srgbClr val="FF0000"/>
                </a:solidFill>
              </a:rPr>
              <a:t>足す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/>
              <a:t>各層で同じ計算をする</a:t>
            </a:r>
            <a:endParaRPr lang="en-US" altLang="ja-JP" dirty="0"/>
          </a:p>
          <a:p>
            <a:endParaRPr lang="en-US" altLang="ja-JP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997200" y="5168900"/>
            <a:ext cx="53891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accent2"/>
                </a:solidFill>
              </a:rPr>
              <a:t> </a:t>
            </a:r>
          </a:p>
          <a:p>
            <a:r>
              <a:rPr lang="en-US" altLang="ja-JP" sz="1600" dirty="0">
                <a:solidFill>
                  <a:srgbClr val="00B050"/>
                </a:solidFill>
              </a:rPr>
              <a:t> </a:t>
            </a:r>
            <a:r>
              <a:rPr lang="en-US" altLang="ja-JP" sz="1600" dirty="0" smtClean="0">
                <a:solidFill>
                  <a:srgbClr val="00B050"/>
                </a:solidFill>
              </a:rPr>
              <a:t>0x-1+0x-1+0x0+0x0+0x0+0x0+0x0+0x-1+1x-1</a:t>
            </a:r>
            <a:endParaRPr lang="en-US" altLang="ja-JP" sz="1600" dirty="0">
              <a:solidFill>
                <a:srgbClr val="00B050"/>
              </a:solidFill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200400" y="1511300"/>
            <a:ext cx="927100" cy="889000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60400" y="2565400"/>
            <a:ext cx="927100" cy="889000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563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-1270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127500" y="4241800"/>
            <a:ext cx="49071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対応する一層の入力データとフィルターを</a:t>
            </a:r>
            <a:r>
              <a:rPr lang="ja-JP" altLang="en-US" dirty="0" smtClean="0"/>
              <a:t>重ねる</a:t>
            </a:r>
            <a:endParaRPr lang="en-US" altLang="ja-JP" dirty="0" smtClean="0"/>
          </a:p>
          <a:p>
            <a:r>
              <a:rPr lang="ja-JP" altLang="en-US" dirty="0">
                <a:solidFill>
                  <a:srgbClr val="FF0000"/>
                </a:solidFill>
              </a:rPr>
              <a:t>重なった対応する要素同士を掛け、それらを</a:t>
            </a:r>
            <a:r>
              <a:rPr lang="ja-JP" altLang="en-US" dirty="0" smtClean="0">
                <a:solidFill>
                  <a:srgbClr val="FF0000"/>
                </a:solidFill>
              </a:rPr>
              <a:t>足す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/>
              <a:t>各層で同じ計算をする</a:t>
            </a:r>
            <a:endParaRPr lang="en-US" altLang="ja-JP" dirty="0"/>
          </a:p>
          <a:p>
            <a:endParaRPr lang="en-US" altLang="ja-JP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997200" y="5168900"/>
            <a:ext cx="5389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accent2"/>
                </a:solidFill>
              </a:rPr>
              <a:t> </a:t>
            </a:r>
          </a:p>
          <a:p>
            <a:r>
              <a:rPr kumimoji="1" lang="en-US" altLang="ja-JP" sz="1600" dirty="0" smtClean="0">
                <a:solidFill>
                  <a:srgbClr val="00B050"/>
                </a:solidFill>
              </a:rPr>
              <a:t> </a:t>
            </a:r>
            <a:endParaRPr lang="en-US" altLang="ja-JP" sz="1600" dirty="0">
              <a:solidFill>
                <a:srgbClr val="00B050"/>
              </a:solidFill>
            </a:endParaRPr>
          </a:p>
          <a:p>
            <a:r>
              <a:rPr lang="en-US" altLang="ja-JP" sz="1600" dirty="0">
                <a:solidFill>
                  <a:srgbClr val="00B0F0"/>
                </a:solidFill>
              </a:rPr>
              <a:t> </a:t>
            </a:r>
            <a:r>
              <a:rPr lang="en-US" altLang="ja-JP" sz="1600" dirty="0" smtClean="0">
                <a:solidFill>
                  <a:srgbClr val="00B0F0"/>
                </a:solidFill>
              </a:rPr>
              <a:t>0x0+0x-1+0x0+0x-1+0x1+0x-1+0x-1+1x0+0x1</a:t>
            </a:r>
            <a:endParaRPr lang="en-US" altLang="ja-JP" sz="1600" dirty="0">
              <a:solidFill>
                <a:srgbClr val="00B0F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213100" y="2527300"/>
            <a:ext cx="914400" cy="850900"/>
          </a:xfrm>
          <a:prstGeom prst="rect">
            <a:avLst/>
          </a:prstGeom>
          <a:solidFill>
            <a:srgbClr val="00B0F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47700" y="4686300"/>
            <a:ext cx="939800" cy="850900"/>
          </a:xfrm>
          <a:prstGeom prst="rect">
            <a:avLst/>
          </a:prstGeom>
          <a:solidFill>
            <a:srgbClr val="00B0F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428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997200" y="5168900"/>
            <a:ext cx="54852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accent2"/>
                </a:solidFill>
              </a:rPr>
              <a:t>  0x-1+0x1+0x1+0x0+0x1+0x1+0x-1+0x0+2x-1</a:t>
            </a:r>
          </a:p>
          <a:p>
            <a:r>
              <a:rPr kumimoji="1" lang="en-US" altLang="ja-JP" sz="1600" dirty="0" smtClean="0">
                <a:solidFill>
                  <a:srgbClr val="00B050"/>
                </a:solidFill>
              </a:rPr>
              <a:t>+</a:t>
            </a:r>
            <a:r>
              <a:rPr lang="en-US" altLang="ja-JP" sz="1600" dirty="0" smtClean="0">
                <a:solidFill>
                  <a:srgbClr val="00B050"/>
                </a:solidFill>
              </a:rPr>
              <a:t>0x-1+0x-1+0x0+0x0+0x0+0x0+0x0+0x-1+1x-1</a:t>
            </a:r>
            <a:endParaRPr lang="en-US" altLang="ja-JP" sz="1600" dirty="0">
              <a:solidFill>
                <a:srgbClr val="00B050"/>
              </a:solidFill>
            </a:endParaRPr>
          </a:p>
          <a:p>
            <a:r>
              <a:rPr lang="en-US" altLang="ja-JP" sz="1600" dirty="0">
                <a:solidFill>
                  <a:srgbClr val="00B0F0"/>
                </a:solidFill>
              </a:rPr>
              <a:t>+</a:t>
            </a:r>
            <a:r>
              <a:rPr lang="en-US" altLang="ja-JP" sz="1600" dirty="0" smtClean="0">
                <a:solidFill>
                  <a:srgbClr val="00B0F0"/>
                </a:solidFill>
              </a:rPr>
              <a:t>0x0+0x-1+0x0+0x-1+0x1+0x-1+0x-1+1x0+0x1</a:t>
            </a:r>
            <a:endParaRPr lang="en-US" altLang="ja-JP" sz="1600" dirty="0">
              <a:solidFill>
                <a:srgbClr val="00B0F0"/>
              </a:solidFill>
            </a:endParaRPr>
          </a:p>
          <a:p>
            <a:r>
              <a:rPr kumimoji="1" lang="en-US" altLang="ja-JP" sz="1600" dirty="0" smtClean="0"/>
              <a:t>+</a:t>
            </a:r>
            <a:r>
              <a:rPr kumimoji="1" lang="en-US" altLang="ja-JP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kumimoji="1" lang="en-US" altLang="ja-JP" sz="1600" dirty="0" smtClean="0"/>
              <a:t>(</a:t>
            </a:r>
            <a:r>
              <a:rPr kumimoji="1" lang="en-US" altLang="ja-JP" sz="1600" dirty="0" err="1" smtClean="0"/>
              <a:t>baias</a:t>
            </a:r>
            <a:r>
              <a:rPr kumimoji="1" lang="en-US" altLang="ja-JP" sz="1600" dirty="0" smtClean="0"/>
              <a:t>)</a:t>
            </a:r>
          </a:p>
          <a:p>
            <a:r>
              <a:rPr lang="en-US" altLang="ja-JP" sz="1600" dirty="0" smtClean="0"/>
              <a:t>=</a:t>
            </a:r>
            <a:r>
              <a:rPr lang="en-US" altLang="ja-JP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-2</a:t>
            </a:r>
            <a:r>
              <a:rPr lang="en-US" altLang="ja-JP" sz="1600" dirty="0" smtClean="0"/>
              <a:t>+ </a:t>
            </a:r>
            <a:r>
              <a:rPr lang="en-US" altLang="ja-JP" sz="1600" dirty="0" smtClean="0">
                <a:solidFill>
                  <a:srgbClr val="00B050"/>
                </a:solidFill>
              </a:rPr>
              <a:t>-1</a:t>
            </a:r>
            <a:r>
              <a:rPr lang="en-US" altLang="ja-JP" sz="1600" dirty="0" smtClean="0"/>
              <a:t>+</a:t>
            </a:r>
            <a:r>
              <a:rPr lang="en-US" altLang="ja-JP" sz="1600" dirty="0" smtClean="0">
                <a:solidFill>
                  <a:srgbClr val="00B0F0"/>
                </a:solidFill>
              </a:rPr>
              <a:t>0</a:t>
            </a:r>
            <a:r>
              <a:rPr lang="en-US" altLang="ja-JP" sz="1600" dirty="0" smtClean="0"/>
              <a:t>+</a:t>
            </a:r>
            <a:r>
              <a:rPr lang="en-US" altLang="ja-JP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lang="en-US" altLang="ja-JP" sz="1600" dirty="0" smtClean="0"/>
              <a:t>= </a:t>
            </a:r>
            <a:r>
              <a:rPr lang="en-US" altLang="ja-JP" sz="2000" dirty="0" smtClean="0"/>
              <a:t>-2</a:t>
            </a:r>
            <a:endParaRPr kumimoji="1" lang="ja-JP" altLang="en-US" sz="2000" dirty="0"/>
          </a:p>
        </p:txBody>
      </p:sp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127500" y="4241800"/>
            <a:ext cx="4844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各層の計算結果とフィルターのバイアスを加える</a:t>
            </a:r>
            <a:endParaRPr lang="en-US" altLang="ja-JP" dirty="0"/>
          </a:p>
          <a:p>
            <a:endParaRPr lang="en-US" altLang="ja-JP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15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997200" y="5168900"/>
            <a:ext cx="54852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accent2"/>
                </a:solidFill>
              </a:rPr>
              <a:t>  0x-1+0x1+0x1+0x0+0x1+0x1+0x-1+0x0+2x-1</a:t>
            </a:r>
          </a:p>
          <a:p>
            <a:r>
              <a:rPr kumimoji="1" lang="en-US" altLang="ja-JP" sz="1600" dirty="0" smtClean="0">
                <a:solidFill>
                  <a:srgbClr val="00B050"/>
                </a:solidFill>
              </a:rPr>
              <a:t>+</a:t>
            </a:r>
            <a:r>
              <a:rPr lang="en-US" altLang="ja-JP" sz="1600" dirty="0" smtClean="0">
                <a:solidFill>
                  <a:srgbClr val="00B050"/>
                </a:solidFill>
              </a:rPr>
              <a:t>0x-1+0x-1+0x0+0x0+0x0+0x0+0x0+0x-1+1x-1</a:t>
            </a:r>
            <a:endParaRPr lang="en-US" altLang="ja-JP" sz="1600" dirty="0">
              <a:solidFill>
                <a:srgbClr val="00B050"/>
              </a:solidFill>
            </a:endParaRPr>
          </a:p>
          <a:p>
            <a:r>
              <a:rPr lang="en-US" altLang="ja-JP" sz="1600" dirty="0">
                <a:solidFill>
                  <a:srgbClr val="00B0F0"/>
                </a:solidFill>
              </a:rPr>
              <a:t>+</a:t>
            </a:r>
            <a:r>
              <a:rPr lang="en-US" altLang="ja-JP" sz="1600" dirty="0" smtClean="0">
                <a:solidFill>
                  <a:srgbClr val="00B0F0"/>
                </a:solidFill>
              </a:rPr>
              <a:t>0x0+0x-1+0x0+0x-1+0x1+0x-1+0x-1+1x0+0x1</a:t>
            </a:r>
            <a:endParaRPr lang="en-US" altLang="ja-JP" sz="1600" dirty="0">
              <a:solidFill>
                <a:srgbClr val="00B0F0"/>
              </a:solidFill>
            </a:endParaRPr>
          </a:p>
          <a:p>
            <a:r>
              <a:rPr kumimoji="1" lang="en-US" altLang="ja-JP" sz="1600" dirty="0" smtClean="0"/>
              <a:t>+</a:t>
            </a:r>
            <a:r>
              <a:rPr kumimoji="1" lang="en-US" altLang="ja-JP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kumimoji="1" lang="en-US" altLang="ja-JP" sz="1600" dirty="0" smtClean="0"/>
              <a:t>(</a:t>
            </a:r>
            <a:r>
              <a:rPr kumimoji="1" lang="en-US" altLang="ja-JP" sz="1600" dirty="0" err="1" smtClean="0"/>
              <a:t>baias</a:t>
            </a:r>
            <a:r>
              <a:rPr kumimoji="1" lang="en-US" altLang="ja-JP" sz="1600" dirty="0" smtClean="0"/>
              <a:t>)</a:t>
            </a:r>
          </a:p>
          <a:p>
            <a:r>
              <a:rPr lang="en-US" altLang="ja-JP" sz="1600" dirty="0" smtClean="0"/>
              <a:t>=</a:t>
            </a:r>
            <a:r>
              <a:rPr lang="en-US" altLang="ja-JP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-2</a:t>
            </a:r>
            <a:r>
              <a:rPr lang="en-US" altLang="ja-JP" sz="1600" dirty="0" smtClean="0"/>
              <a:t>+ </a:t>
            </a:r>
            <a:r>
              <a:rPr lang="en-US" altLang="ja-JP" sz="1600" dirty="0" smtClean="0">
                <a:solidFill>
                  <a:srgbClr val="00B050"/>
                </a:solidFill>
              </a:rPr>
              <a:t>-1</a:t>
            </a:r>
            <a:r>
              <a:rPr lang="en-US" altLang="ja-JP" sz="1600" dirty="0" smtClean="0"/>
              <a:t>+</a:t>
            </a:r>
            <a:r>
              <a:rPr lang="en-US" altLang="ja-JP" sz="1600" dirty="0" smtClean="0">
                <a:solidFill>
                  <a:srgbClr val="00B0F0"/>
                </a:solidFill>
              </a:rPr>
              <a:t>0</a:t>
            </a:r>
            <a:r>
              <a:rPr lang="en-US" altLang="ja-JP" sz="1600" dirty="0" smtClean="0"/>
              <a:t>+</a:t>
            </a:r>
            <a:r>
              <a:rPr lang="en-US" altLang="ja-JP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lang="en-US" altLang="ja-JP" sz="1600" dirty="0" smtClean="0"/>
              <a:t>= </a:t>
            </a:r>
            <a:r>
              <a:rPr lang="en-US" altLang="ja-JP" sz="2000" dirty="0" smtClean="0"/>
              <a:t>-2</a:t>
            </a:r>
            <a:endParaRPr kumimoji="1" lang="ja-JP" altLang="en-US" sz="2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127500" y="4241800"/>
            <a:ext cx="4509568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これ</a:t>
            </a:r>
            <a:r>
              <a:rPr lang="ja-JP" altLang="en-US" dirty="0"/>
              <a:t>で計算が終わるわけではない</a:t>
            </a:r>
            <a:r>
              <a:rPr lang="ja-JP" altLang="en-US" dirty="0" smtClean="0"/>
              <a:t>。これ</a:t>
            </a:r>
            <a:r>
              <a:rPr lang="ja-JP" altLang="en-US" dirty="0"/>
              <a:t>で</a:t>
            </a:r>
            <a:r>
              <a:rPr lang="ja-JP" altLang="en-US" dirty="0" smtClean="0"/>
              <a:t>、</a:t>
            </a:r>
            <a:endParaRPr lang="en-US" altLang="ja-JP" dirty="0" smtClean="0"/>
          </a:p>
          <a:p>
            <a:r>
              <a:rPr lang="en-US" altLang="ja-JP" dirty="0" smtClean="0"/>
              <a:t>Activation Map</a:t>
            </a:r>
            <a:r>
              <a:rPr lang="ja-JP" altLang="en-US" dirty="0" smtClean="0"/>
              <a:t>の</a:t>
            </a:r>
            <a:r>
              <a:rPr lang="ja-JP" altLang="en-US" dirty="0">
                <a:solidFill>
                  <a:srgbClr val="FF0000"/>
                </a:solidFill>
              </a:rPr>
              <a:t>一点</a:t>
            </a:r>
            <a:r>
              <a:rPr lang="ja-JP" altLang="en-US" dirty="0"/>
              <a:t>が計算されただけ</a:t>
            </a:r>
            <a:r>
              <a:rPr lang="ja-JP" altLang="en-US" dirty="0" smtClean="0"/>
              <a:t>。</a:t>
            </a:r>
            <a:endParaRPr lang="en-US" altLang="ja-JP" dirty="0"/>
          </a:p>
        </p:txBody>
      </p:sp>
      <p:grpSp>
        <p:nvGrpSpPr>
          <p:cNvPr id="7" name="図形グループ 6"/>
          <p:cNvGrpSpPr/>
          <p:nvPr/>
        </p:nvGrpSpPr>
        <p:grpSpPr>
          <a:xfrm>
            <a:off x="6343182" y="2713285"/>
            <a:ext cx="1427996" cy="1219771"/>
            <a:chOff x="1259632" y="3242416"/>
            <a:chExt cx="2822904" cy="2649803"/>
          </a:xfrm>
          <a:solidFill>
            <a:schemeClr val="bg2"/>
          </a:solidFill>
        </p:grpSpPr>
        <p:sp>
          <p:nvSpPr>
            <p:cNvPr id="9" name="平行四辺形 8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" name="図形グループ 9"/>
            <p:cNvGrpSpPr/>
            <p:nvPr/>
          </p:nvGrpSpPr>
          <p:grpSpPr>
            <a:xfrm>
              <a:off x="1509763" y="3242416"/>
              <a:ext cx="2572773" cy="2649803"/>
              <a:chOff x="1509763" y="3242416"/>
              <a:chExt cx="2572773" cy="2649803"/>
            </a:xfrm>
            <a:grpFill/>
          </p:grpSpPr>
          <p:sp>
            <p:nvSpPr>
              <p:cNvPr id="12" name="平行四辺形 11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平行四辺形 13"/>
              <p:cNvSpPr/>
              <p:nvPr/>
            </p:nvSpPr>
            <p:spPr>
              <a:xfrm rot="20534817">
                <a:off x="1509763" y="345779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20" name="直線コネクタ 19"/>
          <p:cNvCxnSpPr/>
          <p:nvPr/>
        </p:nvCxnSpPr>
        <p:spPr>
          <a:xfrm flipV="1">
            <a:off x="7027272" y="3145345"/>
            <a:ext cx="414999" cy="19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図形グループ 40"/>
          <p:cNvGrpSpPr/>
          <p:nvPr/>
        </p:nvGrpSpPr>
        <p:grpSpPr>
          <a:xfrm>
            <a:off x="6483056" y="2785293"/>
            <a:ext cx="1545328" cy="648072"/>
            <a:chOff x="3421773" y="3394472"/>
            <a:chExt cx="2714758" cy="1191995"/>
          </a:xfrm>
        </p:grpSpPr>
        <p:grpSp>
          <p:nvGrpSpPr>
            <p:cNvPr id="42" name="図形グループ 41"/>
            <p:cNvGrpSpPr/>
            <p:nvPr/>
          </p:nvGrpSpPr>
          <p:grpSpPr>
            <a:xfrm>
              <a:off x="3421773" y="3394472"/>
              <a:ext cx="1211811" cy="1040381"/>
              <a:chOff x="3908215" y="4877474"/>
              <a:chExt cx="1211811" cy="1040381"/>
            </a:xfrm>
          </p:grpSpPr>
          <p:sp>
            <p:nvSpPr>
              <p:cNvPr id="49" name="平行四辺形 48"/>
              <p:cNvSpPr/>
              <p:nvPr/>
            </p:nvSpPr>
            <p:spPr>
              <a:xfrm rot="20534817">
                <a:off x="3908215" y="4904244"/>
                <a:ext cx="1055497" cy="821064"/>
              </a:xfrm>
              <a:prstGeom prst="parallelogram">
                <a:avLst>
                  <a:gd name="adj" fmla="val 313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50" name="図形グループ 49"/>
              <p:cNvGrpSpPr/>
              <p:nvPr/>
            </p:nvGrpSpPr>
            <p:grpSpPr>
              <a:xfrm>
                <a:off x="4047627" y="4877474"/>
                <a:ext cx="1072399" cy="1040381"/>
                <a:chOff x="1432254" y="3259238"/>
                <a:chExt cx="2613971" cy="2918835"/>
              </a:xfrm>
            </p:grpSpPr>
            <p:sp>
              <p:nvSpPr>
                <p:cNvPr id="51" name="平行四辺形 50"/>
                <p:cNvSpPr/>
                <p:nvPr/>
              </p:nvSpPr>
              <p:spPr>
                <a:xfrm rot="9819272" flipV="1">
                  <a:off x="1572773" y="3259238"/>
                  <a:ext cx="2130617" cy="65494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平行四辺形 51"/>
                <p:cNvSpPr/>
                <p:nvPr/>
              </p:nvSpPr>
              <p:spPr>
                <a:xfrm rot="9819272" flipV="1">
                  <a:off x="1432254" y="5705173"/>
                  <a:ext cx="2260926" cy="47290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3" name="平行四辺形 52"/>
                <p:cNvSpPr/>
                <p:nvPr/>
              </p:nvSpPr>
              <p:spPr>
                <a:xfrm rot="20534817">
                  <a:off x="1473453" y="3834551"/>
                  <a:ext cx="2572772" cy="2303532"/>
                </a:xfrm>
                <a:prstGeom prst="parallelogram">
                  <a:avLst>
                    <a:gd name="adj" fmla="val 313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43" name="円/楕円 42"/>
            <p:cNvSpPr/>
            <p:nvPr/>
          </p:nvSpPr>
          <p:spPr>
            <a:xfrm>
              <a:off x="5815140" y="3924491"/>
              <a:ext cx="321391" cy="337509"/>
            </a:xfrm>
            <a:prstGeom prst="ellipse">
              <a:avLst/>
            </a:prstGeom>
            <a:solidFill>
              <a:srgbClr val="D1FF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4" name="直線コネクタ 43"/>
            <p:cNvCxnSpPr/>
            <p:nvPr/>
          </p:nvCxnSpPr>
          <p:spPr>
            <a:xfrm>
              <a:off x="4508119" y="3514916"/>
              <a:ext cx="1307021" cy="578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/>
            <p:cNvCxnSpPr/>
            <p:nvPr/>
          </p:nvCxnSpPr>
          <p:spPr>
            <a:xfrm>
              <a:off x="3719844" y="3717708"/>
              <a:ext cx="2095296" cy="3755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flipV="1">
              <a:off x="5075430" y="4093246"/>
              <a:ext cx="739710" cy="3182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flipV="1">
              <a:off x="3719844" y="4093246"/>
              <a:ext cx="2095296" cy="4932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V="1">
              <a:off x="4508119" y="4093246"/>
              <a:ext cx="1307021" cy="202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67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  <a:solidFill>
            <a:srgbClr val="DEFDB1"/>
          </a:solidFill>
        </p:spPr>
      </p:pic>
      <p:sp>
        <p:nvSpPr>
          <p:cNvPr id="2" name="テキスト ボックス 1"/>
          <p:cNvSpPr txBox="1"/>
          <p:nvPr/>
        </p:nvSpPr>
        <p:spPr>
          <a:xfrm>
            <a:off x="2997200" y="5168900"/>
            <a:ext cx="54852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accent2"/>
                </a:solidFill>
              </a:rPr>
              <a:t>  0x-1+0x1+0x1+0x0+0x1+0x1+0x-1+0x0+2x-1</a:t>
            </a:r>
          </a:p>
          <a:p>
            <a:r>
              <a:rPr kumimoji="1" lang="en-US" altLang="ja-JP" sz="1600" dirty="0" smtClean="0">
                <a:solidFill>
                  <a:srgbClr val="00B050"/>
                </a:solidFill>
              </a:rPr>
              <a:t>+</a:t>
            </a:r>
            <a:r>
              <a:rPr lang="en-US" altLang="ja-JP" sz="1600" dirty="0" smtClean="0">
                <a:solidFill>
                  <a:srgbClr val="00B050"/>
                </a:solidFill>
              </a:rPr>
              <a:t>0x-1+0x-1+0x0+0x0+0x0+0x0+0x0+0x-1+1x-1</a:t>
            </a:r>
            <a:endParaRPr lang="en-US" altLang="ja-JP" sz="1600" dirty="0">
              <a:solidFill>
                <a:srgbClr val="00B050"/>
              </a:solidFill>
            </a:endParaRPr>
          </a:p>
          <a:p>
            <a:r>
              <a:rPr lang="en-US" altLang="ja-JP" sz="1600" dirty="0">
                <a:solidFill>
                  <a:srgbClr val="00B0F0"/>
                </a:solidFill>
              </a:rPr>
              <a:t>+</a:t>
            </a:r>
            <a:r>
              <a:rPr lang="en-US" altLang="ja-JP" sz="1600" dirty="0" smtClean="0">
                <a:solidFill>
                  <a:srgbClr val="00B0F0"/>
                </a:solidFill>
              </a:rPr>
              <a:t>0x0+0x-1+0x0+0x-1+0x1+0x-1+0x-1+1x0+0x1</a:t>
            </a:r>
            <a:endParaRPr lang="en-US" altLang="ja-JP" sz="1600" dirty="0">
              <a:solidFill>
                <a:srgbClr val="00B0F0"/>
              </a:solidFill>
            </a:endParaRPr>
          </a:p>
          <a:p>
            <a:r>
              <a:rPr kumimoji="1" lang="en-US" altLang="ja-JP" sz="1600" dirty="0" smtClean="0"/>
              <a:t>+</a:t>
            </a:r>
            <a:r>
              <a:rPr kumimoji="1" lang="en-US" altLang="ja-JP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kumimoji="1" lang="en-US" altLang="ja-JP" sz="1600" dirty="0" smtClean="0"/>
              <a:t>(</a:t>
            </a:r>
            <a:r>
              <a:rPr kumimoji="1" lang="en-US" altLang="ja-JP" sz="1600" dirty="0" err="1" smtClean="0"/>
              <a:t>baias</a:t>
            </a:r>
            <a:r>
              <a:rPr kumimoji="1" lang="en-US" altLang="ja-JP" sz="1600" dirty="0" smtClean="0"/>
              <a:t>)</a:t>
            </a:r>
          </a:p>
          <a:p>
            <a:r>
              <a:rPr lang="en-US" altLang="ja-JP" sz="1600" dirty="0" smtClean="0"/>
              <a:t>=</a:t>
            </a:r>
            <a:r>
              <a:rPr lang="en-US" altLang="ja-JP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-2</a:t>
            </a:r>
            <a:r>
              <a:rPr lang="en-US" altLang="ja-JP" sz="1600" dirty="0" smtClean="0"/>
              <a:t>+ </a:t>
            </a:r>
            <a:r>
              <a:rPr lang="en-US" altLang="ja-JP" sz="1600" dirty="0" smtClean="0">
                <a:solidFill>
                  <a:srgbClr val="00B050"/>
                </a:solidFill>
              </a:rPr>
              <a:t>-1</a:t>
            </a:r>
            <a:r>
              <a:rPr lang="en-US" altLang="ja-JP" sz="1600" dirty="0" smtClean="0"/>
              <a:t>+</a:t>
            </a:r>
            <a:r>
              <a:rPr lang="en-US" altLang="ja-JP" sz="1600" dirty="0" smtClean="0">
                <a:solidFill>
                  <a:srgbClr val="00B0F0"/>
                </a:solidFill>
              </a:rPr>
              <a:t>0</a:t>
            </a:r>
            <a:r>
              <a:rPr lang="en-US" altLang="ja-JP" sz="1600" dirty="0" smtClean="0"/>
              <a:t>+</a:t>
            </a:r>
            <a:r>
              <a:rPr lang="en-US" altLang="ja-JP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lang="en-US" altLang="ja-JP" sz="1600" dirty="0" smtClean="0"/>
              <a:t>= </a:t>
            </a:r>
            <a:r>
              <a:rPr lang="en-US" altLang="ja-JP" sz="2000" dirty="0" smtClean="0"/>
              <a:t>-2</a:t>
            </a:r>
            <a:endParaRPr kumimoji="1" lang="ja-JP" altLang="en-US" sz="2000" dirty="0"/>
          </a:p>
        </p:txBody>
      </p:sp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127500" y="4241800"/>
            <a:ext cx="4636206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ja-JP" altLang="en-US" dirty="0"/>
              <a:t>フィルターの位置（同じことだが、</a:t>
            </a:r>
            <a:r>
              <a:rPr lang="ja-JP" altLang="en-US" dirty="0" smtClean="0"/>
              <a:t>読み出された</a:t>
            </a:r>
            <a:endParaRPr lang="en-US" altLang="ja-JP" dirty="0" smtClean="0"/>
          </a:p>
          <a:p>
            <a:r>
              <a:rPr lang="ja-JP" altLang="en-US" dirty="0" smtClean="0"/>
              <a:t>入力</a:t>
            </a:r>
            <a:r>
              <a:rPr lang="ja-JP" altLang="en-US" dirty="0"/>
              <a:t>データの位置）が、結果として</a:t>
            </a:r>
            <a:r>
              <a:rPr lang="ja-JP" altLang="en-US" dirty="0" smtClean="0"/>
              <a:t>の</a:t>
            </a:r>
            <a:endParaRPr lang="en-US" altLang="ja-JP" dirty="0" smtClean="0"/>
          </a:p>
          <a:p>
            <a:r>
              <a:rPr lang="en-US" altLang="ja-JP" dirty="0" smtClean="0">
                <a:solidFill>
                  <a:srgbClr val="FF0000"/>
                </a:solidFill>
              </a:rPr>
              <a:t>Activation Map</a:t>
            </a:r>
            <a:r>
              <a:rPr lang="ja-JP" altLang="en-US" dirty="0" smtClean="0">
                <a:solidFill>
                  <a:srgbClr val="FF0000"/>
                </a:solidFill>
              </a:rPr>
              <a:t>の</a:t>
            </a:r>
            <a:r>
              <a:rPr lang="ja-JP" altLang="en-US" dirty="0">
                <a:solidFill>
                  <a:srgbClr val="FF0000"/>
                </a:solidFill>
              </a:rPr>
              <a:t>要素の位置</a:t>
            </a:r>
            <a:r>
              <a:rPr lang="ja-JP" altLang="en-US" dirty="0"/>
              <a:t>に対応する。</a:t>
            </a:r>
            <a:endParaRPr lang="en-US" altLang="ja-JP" dirty="0"/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5130800" y="812800"/>
            <a:ext cx="1447800" cy="53721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3175000" y="482600"/>
            <a:ext cx="952500" cy="8001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647700" y="482600"/>
            <a:ext cx="850900" cy="9017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図形グループ 9"/>
          <p:cNvGrpSpPr/>
          <p:nvPr/>
        </p:nvGrpSpPr>
        <p:grpSpPr>
          <a:xfrm>
            <a:off x="6343182" y="2713285"/>
            <a:ext cx="1427996" cy="1219771"/>
            <a:chOff x="1259632" y="3242416"/>
            <a:chExt cx="2822904" cy="2649803"/>
          </a:xfrm>
          <a:solidFill>
            <a:schemeClr val="bg2"/>
          </a:solidFill>
        </p:grpSpPr>
        <p:sp>
          <p:nvSpPr>
            <p:cNvPr id="13" name="平行四辺形 12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5" name="図形グループ 14"/>
            <p:cNvGrpSpPr/>
            <p:nvPr/>
          </p:nvGrpSpPr>
          <p:grpSpPr>
            <a:xfrm>
              <a:off x="1509763" y="3242416"/>
              <a:ext cx="2572773" cy="2649803"/>
              <a:chOff x="1509763" y="3242416"/>
              <a:chExt cx="2572773" cy="2649803"/>
            </a:xfrm>
            <a:grpFill/>
          </p:grpSpPr>
          <p:sp>
            <p:nvSpPr>
              <p:cNvPr id="16" name="平行四辺形 15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平行四辺形 16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平行四辺形 17"/>
              <p:cNvSpPr/>
              <p:nvPr/>
            </p:nvSpPr>
            <p:spPr>
              <a:xfrm rot="20534817">
                <a:off x="1509763" y="345779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19" name="直線コネクタ 18"/>
          <p:cNvCxnSpPr/>
          <p:nvPr/>
        </p:nvCxnSpPr>
        <p:spPr>
          <a:xfrm flipV="1">
            <a:off x="7027272" y="3145345"/>
            <a:ext cx="414999" cy="19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図形グループ 32"/>
          <p:cNvGrpSpPr/>
          <p:nvPr/>
        </p:nvGrpSpPr>
        <p:grpSpPr>
          <a:xfrm>
            <a:off x="7668344" y="2929309"/>
            <a:ext cx="908224" cy="792088"/>
            <a:chOff x="1259632" y="3242416"/>
            <a:chExt cx="2808312" cy="2649803"/>
          </a:xfrm>
          <a:solidFill>
            <a:srgbClr val="DEFDB1"/>
          </a:solidFill>
        </p:grpSpPr>
        <p:sp>
          <p:nvSpPr>
            <p:cNvPr id="34" name="平行四辺形 33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5" name="図形グループ 34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36" name="平行四辺形 35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平行四辺形 37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平行四辺形 36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0" name="図形グループ 19"/>
          <p:cNvGrpSpPr/>
          <p:nvPr/>
        </p:nvGrpSpPr>
        <p:grpSpPr>
          <a:xfrm>
            <a:off x="6483056" y="2785293"/>
            <a:ext cx="1545328" cy="648072"/>
            <a:chOff x="3421773" y="3394472"/>
            <a:chExt cx="2714758" cy="1191995"/>
          </a:xfrm>
        </p:grpSpPr>
        <p:grpSp>
          <p:nvGrpSpPr>
            <p:cNvPr id="21" name="図形グループ 20"/>
            <p:cNvGrpSpPr/>
            <p:nvPr/>
          </p:nvGrpSpPr>
          <p:grpSpPr>
            <a:xfrm>
              <a:off x="3421773" y="3394472"/>
              <a:ext cx="1211811" cy="1040381"/>
              <a:chOff x="3908215" y="4877474"/>
              <a:chExt cx="1211811" cy="1040381"/>
            </a:xfrm>
          </p:grpSpPr>
          <p:sp>
            <p:nvSpPr>
              <p:cNvPr id="28" name="平行四辺形 27"/>
              <p:cNvSpPr/>
              <p:nvPr/>
            </p:nvSpPr>
            <p:spPr>
              <a:xfrm rot="20534817">
                <a:off x="3908215" y="4904244"/>
                <a:ext cx="1055497" cy="821064"/>
              </a:xfrm>
              <a:prstGeom prst="parallelogram">
                <a:avLst>
                  <a:gd name="adj" fmla="val 313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29" name="図形グループ 28"/>
              <p:cNvGrpSpPr/>
              <p:nvPr/>
            </p:nvGrpSpPr>
            <p:grpSpPr>
              <a:xfrm>
                <a:off x="4047627" y="4877474"/>
                <a:ext cx="1072399" cy="1040381"/>
                <a:chOff x="1432254" y="3259238"/>
                <a:chExt cx="2613971" cy="2918835"/>
              </a:xfrm>
            </p:grpSpPr>
            <p:sp>
              <p:nvSpPr>
                <p:cNvPr id="30" name="平行四辺形 29"/>
                <p:cNvSpPr/>
                <p:nvPr/>
              </p:nvSpPr>
              <p:spPr>
                <a:xfrm rot="9819272" flipV="1">
                  <a:off x="1572773" y="3259238"/>
                  <a:ext cx="2130617" cy="65494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平行四辺形 30"/>
                <p:cNvSpPr/>
                <p:nvPr/>
              </p:nvSpPr>
              <p:spPr>
                <a:xfrm rot="9819272" flipV="1">
                  <a:off x="1432254" y="5705173"/>
                  <a:ext cx="2260926" cy="47290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2" name="平行四辺形 31"/>
                <p:cNvSpPr/>
                <p:nvPr/>
              </p:nvSpPr>
              <p:spPr>
                <a:xfrm rot="20534817">
                  <a:off x="1473453" y="3834551"/>
                  <a:ext cx="2572772" cy="2303532"/>
                </a:xfrm>
                <a:prstGeom prst="parallelogram">
                  <a:avLst>
                    <a:gd name="adj" fmla="val 313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2" name="円/楕円 21"/>
            <p:cNvSpPr/>
            <p:nvPr/>
          </p:nvSpPr>
          <p:spPr>
            <a:xfrm>
              <a:off x="5815140" y="3924491"/>
              <a:ext cx="321391" cy="337509"/>
            </a:xfrm>
            <a:prstGeom prst="ellipse">
              <a:avLst/>
            </a:prstGeom>
            <a:solidFill>
              <a:srgbClr val="D1FF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3" name="直線コネクタ 22"/>
            <p:cNvCxnSpPr/>
            <p:nvPr/>
          </p:nvCxnSpPr>
          <p:spPr>
            <a:xfrm>
              <a:off x="4508119" y="3514916"/>
              <a:ext cx="1307021" cy="578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3719844" y="3717708"/>
              <a:ext cx="2095296" cy="3755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 flipV="1">
              <a:off x="5075430" y="4093246"/>
              <a:ext cx="739710" cy="3182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flipV="1">
              <a:off x="3719844" y="4093246"/>
              <a:ext cx="2095296" cy="4932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flipV="1">
              <a:off x="4508119" y="4093246"/>
              <a:ext cx="1307021" cy="202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633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75" y="0"/>
            <a:ext cx="818965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182275" y="482600"/>
            <a:ext cx="856324" cy="9017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3182274" y="1511300"/>
            <a:ext cx="856325" cy="901700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3182274" y="2540000"/>
            <a:ext cx="856325" cy="914400"/>
          </a:xfrm>
          <a:prstGeom prst="rect">
            <a:avLst/>
          </a:prstGeom>
          <a:solidFill>
            <a:srgbClr val="00B0F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997200" y="5168900"/>
            <a:ext cx="53972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rgbClr val="FF0000"/>
                </a:solidFill>
              </a:rPr>
              <a:t>  0x-1+0x1+0x1+0x0+1x1+2x1+2x-1+1x0+0x-1</a:t>
            </a:r>
          </a:p>
          <a:p>
            <a:r>
              <a:rPr kumimoji="1" lang="en-US" altLang="ja-JP" sz="1600" dirty="0" smtClean="0">
                <a:solidFill>
                  <a:srgbClr val="00B050"/>
                </a:solidFill>
              </a:rPr>
              <a:t>+</a:t>
            </a:r>
            <a:r>
              <a:rPr lang="en-US" altLang="ja-JP" sz="1600" dirty="0" smtClean="0">
                <a:solidFill>
                  <a:srgbClr val="00B050"/>
                </a:solidFill>
              </a:rPr>
              <a:t>0x1+0x-1+0x0+1x0+2x0+2x0+1x0+0x-1+2x-1</a:t>
            </a:r>
            <a:endParaRPr lang="en-US" altLang="ja-JP" sz="1600" dirty="0">
              <a:solidFill>
                <a:srgbClr val="00B050"/>
              </a:solidFill>
            </a:endParaRPr>
          </a:p>
          <a:p>
            <a:r>
              <a:rPr lang="en-US" altLang="ja-JP" sz="1600" dirty="0">
                <a:solidFill>
                  <a:srgbClr val="00B0F0"/>
                </a:solidFill>
              </a:rPr>
              <a:t>+</a:t>
            </a:r>
            <a:r>
              <a:rPr lang="en-US" altLang="ja-JP" sz="1600" dirty="0" smtClean="0">
                <a:solidFill>
                  <a:srgbClr val="00B0F0"/>
                </a:solidFill>
              </a:rPr>
              <a:t>0x0+0x-1+0x0+0x-1+2x1+1x-1+0x1+2x0+2x1</a:t>
            </a:r>
            <a:endParaRPr lang="en-US" altLang="ja-JP" sz="1600" dirty="0">
              <a:solidFill>
                <a:srgbClr val="00B0F0"/>
              </a:solidFill>
            </a:endParaRPr>
          </a:p>
          <a:p>
            <a:r>
              <a:rPr kumimoji="1" lang="en-US" altLang="ja-JP" sz="1600" dirty="0" smtClean="0"/>
              <a:t>+</a:t>
            </a:r>
            <a:r>
              <a:rPr kumimoji="1" lang="en-US" altLang="ja-JP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kumimoji="1" lang="en-US" altLang="ja-JP" sz="1600" dirty="0" smtClean="0"/>
              <a:t>(</a:t>
            </a:r>
            <a:r>
              <a:rPr kumimoji="1" lang="en-US" altLang="ja-JP" sz="1600" dirty="0" err="1" smtClean="0"/>
              <a:t>baias</a:t>
            </a:r>
            <a:r>
              <a:rPr kumimoji="1" lang="en-US" altLang="ja-JP" sz="1600" dirty="0" smtClean="0"/>
              <a:t>)</a:t>
            </a:r>
          </a:p>
          <a:p>
            <a:r>
              <a:rPr lang="en-US" altLang="ja-JP" sz="1600" dirty="0" smtClean="0"/>
              <a:t>=</a:t>
            </a:r>
            <a:r>
              <a:rPr lang="en-US" altLang="ja-JP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en-US" altLang="ja-JP" sz="1600" dirty="0" smtClean="0"/>
              <a:t>+ </a:t>
            </a:r>
            <a:r>
              <a:rPr lang="en-US" altLang="ja-JP" sz="1600" dirty="0" smtClean="0">
                <a:solidFill>
                  <a:srgbClr val="00B050"/>
                </a:solidFill>
              </a:rPr>
              <a:t>-2</a:t>
            </a:r>
            <a:r>
              <a:rPr lang="en-US" altLang="ja-JP" sz="1600" dirty="0" smtClean="0"/>
              <a:t>+</a:t>
            </a:r>
            <a:r>
              <a:rPr lang="en-US" altLang="ja-JP" sz="1600" dirty="0">
                <a:solidFill>
                  <a:srgbClr val="00B0F0"/>
                </a:solidFill>
              </a:rPr>
              <a:t>3</a:t>
            </a:r>
            <a:r>
              <a:rPr lang="en-US" altLang="ja-JP" sz="1600" dirty="0" smtClean="0"/>
              <a:t>+</a:t>
            </a:r>
            <a:r>
              <a:rPr lang="en-US" altLang="ja-JP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lang="en-US" altLang="ja-JP" sz="1600" dirty="0" smtClean="0"/>
              <a:t>= </a:t>
            </a:r>
            <a:r>
              <a:rPr lang="en-US" altLang="ja-JP" sz="2000" dirty="0"/>
              <a:t>3</a:t>
            </a:r>
            <a:endParaRPr kumimoji="1" lang="ja-JP" altLang="en-US" sz="2000" dirty="0"/>
          </a:p>
        </p:txBody>
      </p:sp>
      <p:sp>
        <p:nvSpPr>
          <p:cNvPr id="9" name="正方形/長方形 8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5016500" y="812800"/>
            <a:ext cx="1816100" cy="54356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1162974" y="482600"/>
            <a:ext cx="856325" cy="9017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162974" y="2603500"/>
            <a:ext cx="856325" cy="850900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162974" y="4800600"/>
            <a:ext cx="856325" cy="901700"/>
          </a:xfrm>
          <a:prstGeom prst="rect">
            <a:avLst/>
          </a:prstGeom>
          <a:solidFill>
            <a:srgbClr val="00B0F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127500" y="4241800"/>
            <a:ext cx="3624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フィルターを移動し、同じ計算をする</a:t>
            </a:r>
            <a:endParaRPr lang="en-US" altLang="ja-JP" dirty="0" smtClean="0"/>
          </a:p>
          <a:p>
            <a:endParaRPr lang="en-US" altLang="ja-JP" dirty="0">
              <a:solidFill>
                <a:srgbClr val="FF0000"/>
              </a:solidFill>
            </a:endParaRPr>
          </a:p>
        </p:txBody>
      </p:sp>
      <p:grpSp>
        <p:nvGrpSpPr>
          <p:cNvPr id="15" name="図形グループ 14"/>
          <p:cNvGrpSpPr/>
          <p:nvPr/>
        </p:nvGrpSpPr>
        <p:grpSpPr>
          <a:xfrm>
            <a:off x="6343182" y="2713285"/>
            <a:ext cx="1427996" cy="1219771"/>
            <a:chOff x="1259632" y="3242416"/>
            <a:chExt cx="2822904" cy="2649803"/>
          </a:xfrm>
          <a:solidFill>
            <a:schemeClr val="bg2"/>
          </a:solidFill>
        </p:grpSpPr>
        <p:sp>
          <p:nvSpPr>
            <p:cNvPr id="16" name="平行四辺形 15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図形グループ 16"/>
            <p:cNvGrpSpPr/>
            <p:nvPr/>
          </p:nvGrpSpPr>
          <p:grpSpPr>
            <a:xfrm>
              <a:off x="1509763" y="3242416"/>
              <a:ext cx="2572773" cy="2649803"/>
              <a:chOff x="1509763" y="3242416"/>
              <a:chExt cx="2572773" cy="2649803"/>
            </a:xfrm>
            <a:grpFill/>
          </p:grpSpPr>
          <p:sp>
            <p:nvSpPr>
              <p:cNvPr id="18" name="平行四辺形 17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平行四辺形 18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平行四辺形 19"/>
              <p:cNvSpPr/>
              <p:nvPr/>
            </p:nvSpPr>
            <p:spPr>
              <a:xfrm rot="20534817">
                <a:off x="1509763" y="345779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21" name="直線コネクタ 20"/>
          <p:cNvCxnSpPr/>
          <p:nvPr/>
        </p:nvCxnSpPr>
        <p:spPr>
          <a:xfrm flipV="1">
            <a:off x="7027272" y="3145345"/>
            <a:ext cx="414999" cy="19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図形グループ 21"/>
          <p:cNvGrpSpPr/>
          <p:nvPr/>
        </p:nvGrpSpPr>
        <p:grpSpPr>
          <a:xfrm>
            <a:off x="7668344" y="2929309"/>
            <a:ext cx="908224" cy="792088"/>
            <a:chOff x="1259632" y="3242416"/>
            <a:chExt cx="2808312" cy="2649803"/>
          </a:xfrm>
          <a:solidFill>
            <a:srgbClr val="DEFDB1"/>
          </a:solidFill>
        </p:grpSpPr>
        <p:sp>
          <p:nvSpPr>
            <p:cNvPr id="23" name="平行四辺形 22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4" name="図形グループ 23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25" name="平行四辺形 24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平行四辺形 25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平行四辺形 26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" name="図形グループ 27"/>
          <p:cNvGrpSpPr/>
          <p:nvPr/>
        </p:nvGrpSpPr>
        <p:grpSpPr>
          <a:xfrm>
            <a:off x="6732240" y="2708920"/>
            <a:ext cx="1545328" cy="648072"/>
            <a:chOff x="3421773" y="3394472"/>
            <a:chExt cx="2714758" cy="1191995"/>
          </a:xfrm>
        </p:grpSpPr>
        <p:grpSp>
          <p:nvGrpSpPr>
            <p:cNvPr id="29" name="図形グループ 28"/>
            <p:cNvGrpSpPr/>
            <p:nvPr/>
          </p:nvGrpSpPr>
          <p:grpSpPr>
            <a:xfrm>
              <a:off x="3421773" y="3394472"/>
              <a:ext cx="1211811" cy="1040381"/>
              <a:chOff x="3908215" y="4877474"/>
              <a:chExt cx="1211811" cy="1040381"/>
            </a:xfrm>
          </p:grpSpPr>
          <p:sp>
            <p:nvSpPr>
              <p:cNvPr id="36" name="平行四辺形 35"/>
              <p:cNvSpPr/>
              <p:nvPr/>
            </p:nvSpPr>
            <p:spPr>
              <a:xfrm rot="20534817">
                <a:off x="3908215" y="4904244"/>
                <a:ext cx="1055497" cy="821064"/>
              </a:xfrm>
              <a:prstGeom prst="parallelogram">
                <a:avLst>
                  <a:gd name="adj" fmla="val 313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7" name="図形グループ 36"/>
              <p:cNvGrpSpPr/>
              <p:nvPr/>
            </p:nvGrpSpPr>
            <p:grpSpPr>
              <a:xfrm>
                <a:off x="4047627" y="4877474"/>
                <a:ext cx="1072399" cy="1040381"/>
                <a:chOff x="1432254" y="3259238"/>
                <a:chExt cx="2613971" cy="2918835"/>
              </a:xfrm>
            </p:grpSpPr>
            <p:sp>
              <p:nvSpPr>
                <p:cNvPr id="38" name="平行四辺形 37"/>
                <p:cNvSpPr/>
                <p:nvPr/>
              </p:nvSpPr>
              <p:spPr>
                <a:xfrm rot="9819272" flipV="1">
                  <a:off x="1572773" y="3259238"/>
                  <a:ext cx="2130617" cy="65494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/>
                <p:cNvSpPr/>
                <p:nvPr/>
              </p:nvSpPr>
              <p:spPr>
                <a:xfrm rot="9819272" flipV="1">
                  <a:off x="1432254" y="5705173"/>
                  <a:ext cx="2260926" cy="47290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" name="平行四辺形 39"/>
                <p:cNvSpPr/>
                <p:nvPr/>
              </p:nvSpPr>
              <p:spPr>
                <a:xfrm rot="20534817">
                  <a:off x="1473453" y="3834551"/>
                  <a:ext cx="2572772" cy="2303532"/>
                </a:xfrm>
                <a:prstGeom prst="parallelogram">
                  <a:avLst>
                    <a:gd name="adj" fmla="val 313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30" name="円/楕円 29"/>
            <p:cNvSpPr/>
            <p:nvPr/>
          </p:nvSpPr>
          <p:spPr>
            <a:xfrm>
              <a:off x="5815140" y="3924491"/>
              <a:ext cx="321391" cy="337509"/>
            </a:xfrm>
            <a:prstGeom prst="ellipse">
              <a:avLst/>
            </a:prstGeom>
            <a:solidFill>
              <a:srgbClr val="D1FF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>
              <a:off x="4508119" y="3514916"/>
              <a:ext cx="1307021" cy="578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>
              <a:off x="3719844" y="3717708"/>
              <a:ext cx="2095296" cy="3755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5075430" y="4093246"/>
              <a:ext cx="739710" cy="3182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3719844" y="4093246"/>
              <a:ext cx="2095296" cy="4932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V="1">
              <a:off x="4508119" y="4093246"/>
              <a:ext cx="1307021" cy="202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584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-35496" y="27384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46" y="0"/>
            <a:ext cx="8076708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238499" y="482600"/>
            <a:ext cx="914402" cy="8128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3238498" y="1524000"/>
            <a:ext cx="914403" cy="889000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3238498" y="2514600"/>
            <a:ext cx="914403" cy="939800"/>
          </a:xfrm>
          <a:prstGeom prst="rect">
            <a:avLst/>
          </a:prstGeom>
          <a:solidFill>
            <a:srgbClr val="00B0F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997200" y="5168900"/>
            <a:ext cx="53972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smtClean="0">
                <a:solidFill>
                  <a:srgbClr val="FF0000"/>
                </a:solidFill>
              </a:rPr>
              <a:t>  0x-1+0x1+0x1+2x0+2x1+0x1+0x-1+2x0+0x-1</a:t>
            </a:r>
          </a:p>
          <a:p>
            <a:r>
              <a:rPr kumimoji="1" lang="en-US" altLang="ja-JP" sz="1600" smtClean="0">
                <a:solidFill>
                  <a:srgbClr val="00B050"/>
                </a:solidFill>
              </a:rPr>
              <a:t>+</a:t>
            </a:r>
            <a:r>
              <a:rPr lang="en-US" altLang="ja-JP" sz="1600" smtClean="0">
                <a:solidFill>
                  <a:srgbClr val="00B050"/>
                </a:solidFill>
              </a:rPr>
              <a:t>0x1+0x-1+0x0+2x0+0x0+0x0+2x0+0x-1+0x-1</a:t>
            </a:r>
            <a:endParaRPr lang="en-US" altLang="ja-JP" sz="1600">
              <a:solidFill>
                <a:srgbClr val="00B050"/>
              </a:solidFill>
            </a:endParaRPr>
          </a:p>
          <a:p>
            <a:r>
              <a:rPr lang="en-US" altLang="ja-JP" sz="1600">
                <a:solidFill>
                  <a:srgbClr val="00B0F0"/>
                </a:solidFill>
              </a:rPr>
              <a:t>+</a:t>
            </a:r>
            <a:r>
              <a:rPr lang="en-US" altLang="ja-JP" sz="1600" smtClean="0">
                <a:solidFill>
                  <a:srgbClr val="00B0F0"/>
                </a:solidFill>
              </a:rPr>
              <a:t>0x0+0x-1+0x0+1x-1+0x1+0x-1+2x1+1x0+0x1</a:t>
            </a:r>
            <a:endParaRPr lang="en-US" altLang="ja-JP" sz="1600">
              <a:solidFill>
                <a:srgbClr val="00B0F0"/>
              </a:solidFill>
            </a:endParaRPr>
          </a:p>
          <a:p>
            <a:r>
              <a:rPr kumimoji="1" lang="en-US" altLang="ja-JP" sz="1600" smtClean="0"/>
              <a:t>+</a:t>
            </a:r>
            <a:r>
              <a:rPr kumimoji="1" lang="en-US" altLang="ja-JP" sz="160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kumimoji="1" lang="en-US" altLang="ja-JP" sz="1600" smtClean="0"/>
              <a:t>(baias)</a:t>
            </a:r>
          </a:p>
          <a:p>
            <a:r>
              <a:rPr lang="en-US" altLang="ja-JP" sz="1600" smtClean="0"/>
              <a:t>=</a:t>
            </a:r>
            <a:r>
              <a:rPr lang="en-US" altLang="ja-JP" sz="160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en-US" altLang="ja-JP" sz="1600" smtClean="0"/>
              <a:t>+ </a:t>
            </a:r>
            <a:r>
              <a:rPr lang="en-US" altLang="ja-JP" sz="1600" smtClean="0">
                <a:solidFill>
                  <a:srgbClr val="00B050"/>
                </a:solidFill>
              </a:rPr>
              <a:t>0</a:t>
            </a:r>
            <a:r>
              <a:rPr lang="en-US" altLang="ja-JP" sz="1600" smtClean="0"/>
              <a:t>+</a:t>
            </a:r>
            <a:r>
              <a:rPr lang="en-US" altLang="ja-JP" sz="1600">
                <a:solidFill>
                  <a:srgbClr val="00B0F0"/>
                </a:solidFill>
              </a:rPr>
              <a:t>1</a:t>
            </a:r>
            <a:r>
              <a:rPr lang="en-US" altLang="ja-JP" sz="1600" smtClean="0"/>
              <a:t>+</a:t>
            </a:r>
            <a:r>
              <a:rPr lang="en-US" altLang="ja-JP" sz="160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lang="en-US" altLang="ja-JP" sz="1600" smtClean="0"/>
              <a:t>= </a:t>
            </a:r>
            <a:r>
              <a:rPr lang="en-US" altLang="ja-JP" sz="2000" smtClean="0"/>
              <a:t>4</a:t>
            </a:r>
            <a:endParaRPr kumimoji="1" lang="ja-JP" altLang="en-US" sz="2000"/>
          </a:p>
        </p:txBody>
      </p:sp>
      <p:sp>
        <p:nvSpPr>
          <p:cNvPr id="9" name="正方形/長方形 8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4889500" y="838200"/>
            <a:ext cx="2260600" cy="54483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/>
        </p:nvSpPr>
        <p:spPr>
          <a:xfrm>
            <a:off x="1752852" y="482600"/>
            <a:ext cx="888747" cy="812800"/>
          </a:xfrm>
          <a:prstGeom prst="rect">
            <a:avLst/>
          </a:prstGeom>
          <a:solidFill>
            <a:srgbClr val="CC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778252" y="2603500"/>
            <a:ext cx="863347" cy="850900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1778252" y="4724400"/>
            <a:ext cx="863348" cy="914400"/>
          </a:xfrm>
          <a:prstGeom prst="rect">
            <a:avLst/>
          </a:prstGeom>
          <a:solidFill>
            <a:srgbClr val="00B0F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127500" y="4241800"/>
            <a:ext cx="3624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フィルターを移動し、同じ計算をする</a:t>
            </a:r>
            <a:endParaRPr lang="en-US" altLang="ja-JP" dirty="0" smtClean="0"/>
          </a:p>
          <a:p>
            <a:endParaRPr lang="en-US" altLang="ja-JP" dirty="0">
              <a:solidFill>
                <a:srgbClr val="FF0000"/>
              </a:solidFill>
            </a:endParaRPr>
          </a:p>
        </p:txBody>
      </p:sp>
      <p:grpSp>
        <p:nvGrpSpPr>
          <p:cNvPr id="15" name="図形グループ 14"/>
          <p:cNvGrpSpPr/>
          <p:nvPr/>
        </p:nvGrpSpPr>
        <p:grpSpPr>
          <a:xfrm>
            <a:off x="6343182" y="2713285"/>
            <a:ext cx="1427996" cy="1219771"/>
            <a:chOff x="1259632" y="3242416"/>
            <a:chExt cx="2822904" cy="2649803"/>
          </a:xfrm>
          <a:solidFill>
            <a:schemeClr val="bg2"/>
          </a:solidFill>
        </p:grpSpPr>
        <p:sp>
          <p:nvSpPr>
            <p:cNvPr id="16" name="平行四辺形 15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図形グループ 16"/>
            <p:cNvGrpSpPr/>
            <p:nvPr/>
          </p:nvGrpSpPr>
          <p:grpSpPr>
            <a:xfrm>
              <a:off x="1509763" y="3242416"/>
              <a:ext cx="2572773" cy="2649803"/>
              <a:chOff x="1509763" y="3242416"/>
              <a:chExt cx="2572773" cy="2649803"/>
            </a:xfrm>
            <a:grpFill/>
          </p:grpSpPr>
          <p:sp>
            <p:nvSpPr>
              <p:cNvPr id="18" name="平行四辺形 17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平行四辺形 18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平行四辺形 19"/>
              <p:cNvSpPr/>
              <p:nvPr/>
            </p:nvSpPr>
            <p:spPr>
              <a:xfrm rot="20534817">
                <a:off x="1509763" y="345779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21" name="直線コネクタ 20"/>
          <p:cNvCxnSpPr/>
          <p:nvPr/>
        </p:nvCxnSpPr>
        <p:spPr>
          <a:xfrm flipV="1">
            <a:off x="7027272" y="3145345"/>
            <a:ext cx="414999" cy="19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図形グループ 21"/>
          <p:cNvGrpSpPr/>
          <p:nvPr/>
        </p:nvGrpSpPr>
        <p:grpSpPr>
          <a:xfrm>
            <a:off x="7668344" y="2929309"/>
            <a:ext cx="908224" cy="792088"/>
            <a:chOff x="1259632" y="3242416"/>
            <a:chExt cx="2808312" cy="2649803"/>
          </a:xfrm>
          <a:solidFill>
            <a:srgbClr val="DEFDB1"/>
          </a:solidFill>
        </p:grpSpPr>
        <p:sp>
          <p:nvSpPr>
            <p:cNvPr id="23" name="平行四辺形 22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4" name="図形グループ 23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25" name="平行四辺形 24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平行四辺形 25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平行四辺形 26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" name="図形グループ 27"/>
          <p:cNvGrpSpPr/>
          <p:nvPr/>
        </p:nvGrpSpPr>
        <p:grpSpPr>
          <a:xfrm>
            <a:off x="6915104" y="2636912"/>
            <a:ext cx="1545328" cy="648072"/>
            <a:chOff x="3421773" y="3394472"/>
            <a:chExt cx="2714758" cy="1191995"/>
          </a:xfrm>
        </p:grpSpPr>
        <p:grpSp>
          <p:nvGrpSpPr>
            <p:cNvPr id="29" name="図形グループ 28"/>
            <p:cNvGrpSpPr/>
            <p:nvPr/>
          </p:nvGrpSpPr>
          <p:grpSpPr>
            <a:xfrm>
              <a:off x="3421773" y="3394472"/>
              <a:ext cx="1211811" cy="1040381"/>
              <a:chOff x="3908215" y="4877474"/>
              <a:chExt cx="1211811" cy="1040381"/>
            </a:xfrm>
          </p:grpSpPr>
          <p:sp>
            <p:nvSpPr>
              <p:cNvPr id="36" name="平行四辺形 35"/>
              <p:cNvSpPr/>
              <p:nvPr/>
            </p:nvSpPr>
            <p:spPr>
              <a:xfrm rot="20534817">
                <a:off x="3908215" y="4904244"/>
                <a:ext cx="1055497" cy="821064"/>
              </a:xfrm>
              <a:prstGeom prst="parallelogram">
                <a:avLst>
                  <a:gd name="adj" fmla="val 313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7" name="図形グループ 36"/>
              <p:cNvGrpSpPr/>
              <p:nvPr/>
            </p:nvGrpSpPr>
            <p:grpSpPr>
              <a:xfrm>
                <a:off x="4047627" y="4877474"/>
                <a:ext cx="1072399" cy="1040381"/>
                <a:chOff x="1432254" y="3259238"/>
                <a:chExt cx="2613971" cy="2918835"/>
              </a:xfrm>
            </p:grpSpPr>
            <p:sp>
              <p:nvSpPr>
                <p:cNvPr id="38" name="平行四辺形 37"/>
                <p:cNvSpPr/>
                <p:nvPr/>
              </p:nvSpPr>
              <p:spPr>
                <a:xfrm rot="9819272" flipV="1">
                  <a:off x="1572773" y="3259238"/>
                  <a:ext cx="2130617" cy="65494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/>
                <p:cNvSpPr/>
                <p:nvPr/>
              </p:nvSpPr>
              <p:spPr>
                <a:xfrm rot="9819272" flipV="1">
                  <a:off x="1432254" y="5705173"/>
                  <a:ext cx="2260926" cy="47290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" name="平行四辺形 39"/>
                <p:cNvSpPr/>
                <p:nvPr/>
              </p:nvSpPr>
              <p:spPr>
                <a:xfrm rot="20534817">
                  <a:off x="1473453" y="3834551"/>
                  <a:ext cx="2572772" cy="2303532"/>
                </a:xfrm>
                <a:prstGeom prst="parallelogram">
                  <a:avLst>
                    <a:gd name="adj" fmla="val 313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30" name="円/楕円 29"/>
            <p:cNvSpPr/>
            <p:nvPr/>
          </p:nvSpPr>
          <p:spPr>
            <a:xfrm>
              <a:off x="5815140" y="3924491"/>
              <a:ext cx="321391" cy="337509"/>
            </a:xfrm>
            <a:prstGeom prst="ellipse">
              <a:avLst/>
            </a:prstGeom>
            <a:solidFill>
              <a:srgbClr val="D1FF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>
              <a:off x="4508119" y="3514916"/>
              <a:ext cx="1307021" cy="578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>
              <a:off x="3719844" y="3717708"/>
              <a:ext cx="2095296" cy="3755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5075430" y="4093246"/>
              <a:ext cx="739710" cy="3182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3719844" y="4093246"/>
              <a:ext cx="2095296" cy="4932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V="1">
              <a:off x="4508119" y="4093246"/>
              <a:ext cx="1307021" cy="202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04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70644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61" y="2306788"/>
            <a:ext cx="7836223" cy="393117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648" y="107578"/>
            <a:ext cx="2530259" cy="3253190"/>
          </a:xfrm>
          <a:prstGeom prst="rect">
            <a:avLst/>
          </a:prstGeom>
        </p:spPr>
      </p:pic>
      <p:sp>
        <p:nvSpPr>
          <p:cNvPr id="8" name="タイトル 1"/>
          <p:cNvSpPr txBox="1">
            <a:spLocks/>
          </p:cNvSpPr>
          <p:nvPr/>
        </p:nvSpPr>
        <p:spPr>
          <a:xfrm>
            <a:off x="574675" y="304800"/>
            <a:ext cx="8001000" cy="121602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9pPr>
          </a:lstStyle>
          <a:p>
            <a:r>
              <a:rPr lang="ja-JP" altLang="ja-JP" kern="0" dirty="0" smtClean="0"/>
              <a:t>ヘッブの法則</a:t>
            </a:r>
            <a:br>
              <a:rPr lang="ja-JP" altLang="ja-JP" kern="0" dirty="0" smtClean="0"/>
            </a:br>
            <a:r>
              <a:rPr lang="en-US" altLang="ja-JP" kern="0" dirty="0" smtClean="0"/>
              <a:t>Donald O. Hebb</a:t>
            </a:r>
            <a:endParaRPr lang="ja-JP" altLang="en-US" kern="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189940" y="5711868"/>
            <a:ext cx="1678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rgbClr val="00B0F0"/>
                </a:solidFill>
              </a:rPr>
              <a:t>1950</a:t>
            </a:r>
            <a:r>
              <a:rPr kumimoji="1" lang="ja-JP" altLang="en-US" sz="2400" b="1" dirty="0" smtClean="0">
                <a:solidFill>
                  <a:srgbClr val="00B0F0"/>
                </a:solidFill>
              </a:rPr>
              <a:t>年代</a:t>
            </a:r>
            <a:endParaRPr kumimoji="1" lang="ja-JP" alt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8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以下、省略して</a:t>
            </a:r>
            <a:r>
              <a:rPr lang="ja-JP" altLang="en-US" dirty="0" smtClean="0"/>
              <a:t>、パラパラマンガ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130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38" y="0"/>
            <a:ext cx="8102924" cy="685800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997200" y="5168900"/>
            <a:ext cx="54852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chemeClr val="accent2"/>
                </a:solidFill>
              </a:rPr>
              <a:t>  0x-1+0x1+0x1+0x0+0x1+0x1+0x-1+0x0+2x-1</a:t>
            </a:r>
          </a:p>
          <a:p>
            <a:r>
              <a:rPr kumimoji="1" lang="en-US" altLang="ja-JP" sz="1600" dirty="0" smtClean="0">
                <a:solidFill>
                  <a:srgbClr val="00B050"/>
                </a:solidFill>
              </a:rPr>
              <a:t>+</a:t>
            </a:r>
            <a:r>
              <a:rPr lang="en-US" altLang="ja-JP" sz="1600" dirty="0" smtClean="0">
                <a:solidFill>
                  <a:srgbClr val="00B050"/>
                </a:solidFill>
              </a:rPr>
              <a:t>0x-1+0x-1+0x0+0x0+0x0+0x0+0x0+0x-1+1x-1</a:t>
            </a:r>
            <a:endParaRPr lang="en-US" altLang="ja-JP" sz="1600" dirty="0">
              <a:solidFill>
                <a:srgbClr val="00B050"/>
              </a:solidFill>
            </a:endParaRPr>
          </a:p>
          <a:p>
            <a:r>
              <a:rPr lang="en-US" altLang="ja-JP" sz="1600" dirty="0">
                <a:solidFill>
                  <a:srgbClr val="00B0F0"/>
                </a:solidFill>
              </a:rPr>
              <a:t>+</a:t>
            </a:r>
            <a:r>
              <a:rPr lang="en-US" altLang="ja-JP" sz="1600" dirty="0" smtClean="0">
                <a:solidFill>
                  <a:srgbClr val="00B0F0"/>
                </a:solidFill>
              </a:rPr>
              <a:t>0x0+0x-1+0x0+0x-1+0x1+0x-1+0x-1+1x0+0x1</a:t>
            </a:r>
            <a:endParaRPr lang="en-US" altLang="ja-JP" sz="1600" dirty="0">
              <a:solidFill>
                <a:srgbClr val="00B0F0"/>
              </a:solidFill>
            </a:endParaRPr>
          </a:p>
          <a:p>
            <a:r>
              <a:rPr kumimoji="1" lang="en-US" altLang="ja-JP" sz="1600" dirty="0" smtClean="0"/>
              <a:t>+</a:t>
            </a:r>
            <a:r>
              <a:rPr kumimoji="1" lang="en-US" altLang="ja-JP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kumimoji="1" lang="en-US" altLang="ja-JP" sz="1600" dirty="0" smtClean="0"/>
              <a:t>(</a:t>
            </a:r>
            <a:r>
              <a:rPr kumimoji="1" lang="en-US" altLang="ja-JP" sz="1600" dirty="0" err="1" smtClean="0"/>
              <a:t>baias</a:t>
            </a:r>
            <a:r>
              <a:rPr kumimoji="1" lang="en-US" altLang="ja-JP" sz="1600" dirty="0" smtClean="0"/>
              <a:t>)</a:t>
            </a:r>
          </a:p>
          <a:p>
            <a:r>
              <a:rPr lang="en-US" altLang="ja-JP" sz="1600" dirty="0" smtClean="0"/>
              <a:t>=</a:t>
            </a:r>
            <a:r>
              <a:rPr lang="en-US" altLang="ja-JP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-2</a:t>
            </a:r>
            <a:r>
              <a:rPr lang="en-US" altLang="ja-JP" sz="1600" dirty="0" smtClean="0"/>
              <a:t>+ </a:t>
            </a:r>
            <a:r>
              <a:rPr lang="en-US" altLang="ja-JP" sz="1600" dirty="0" smtClean="0">
                <a:solidFill>
                  <a:srgbClr val="00B050"/>
                </a:solidFill>
              </a:rPr>
              <a:t>-1</a:t>
            </a:r>
            <a:r>
              <a:rPr lang="en-US" altLang="ja-JP" sz="1600" dirty="0" smtClean="0"/>
              <a:t>+</a:t>
            </a:r>
            <a:r>
              <a:rPr lang="en-US" altLang="ja-JP" sz="1600" dirty="0" smtClean="0">
                <a:solidFill>
                  <a:srgbClr val="00B0F0"/>
                </a:solidFill>
              </a:rPr>
              <a:t>0</a:t>
            </a:r>
            <a:r>
              <a:rPr lang="en-US" altLang="ja-JP" sz="1600" dirty="0" smtClean="0"/>
              <a:t>+</a:t>
            </a:r>
            <a:r>
              <a:rPr lang="en-US" altLang="ja-JP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lang="en-US" altLang="ja-JP" sz="1600" dirty="0" smtClean="0"/>
              <a:t>= </a:t>
            </a:r>
            <a:r>
              <a:rPr lang="en-US" altLang="ja-JP" sz="2000" dirty="0" smtClean="0"/>
              <a:t>-2</a:t>
            </a:r>
            <a:endParaRPr kumimoji="1" lang="ja-JP" altLang="en-US" sz="2000" dirty="0"/>
          </a:p>
        </p:txBody>
      </p:sp>
      <p:sp>
        <p:nvSpPr>
          <p:cNvPr id="8" name="正方形/長方形 7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5130800" y="812800"/>
            <a:ext cx="1447800" cy="53721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193571" y="6229003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一つ目のフィルター</a:t>
            </a:r>
            <a:endParaRPr kumimoji="1" lang="ja-JP" altLang="en-US" sz="2400" dirty="0"/>
          </a:p>
        </p:txBody>
      </p:sp>
      <p:sp>
        <p:nvSpPr>
          <p:cNvPr id="11" name="正方形/長方形 10"/>
          <p:cNvSpPr/>
          <p:nvPr/>
        </p:nvSpPr>
        <p:spPr>
          <a:xfrm>
            <a:off x="3060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725506" y="402495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一つ目の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フィルター</a:t>
            </a:r>
            <a:endParaRPr kumimoji="1" lang="en-US" altLang="ja-JP" dirty="0" smtClean="0"/>
          </a:p>
          <a:p>
            <a:r>
              <a:rPr lang="ja-JP" altLang="en-US" dirty="0" smtClean="0"/>
              <a:t>に対応</a:t>
            </a:r>
            <a:endParaRPr kumimoji="1" lang="ja-JP" altLang="en-US" dirty="0"/>
          </a:p>
        </p:txBody>
      </p:sp>
      <p:grpSp>
        <p:nvGrpSpPr>
          <p:cNvPr id="10" name="図形グループ 9"/>
          <p:cNvGrpSpPr/>
          <p:nvPr/>
        </p:nvGrpSpPr>
        <p:grpSpPr>
          <a:xfrm>
            <a:off x="6343182" y="3429000"/>
            <a:ext cx="1427996" cy="1219771"/>
            <a:chOff x="1259632" y="3242416"/>
            <a:chExt cx="2822904" cy="2649803"/>
          </a:xfrm>
          <a:solidFill>
            <a:schemeClr val="bg2"/>
          </a:solidFill>
        </p:grpSpPr>
        <p:sp>
          <p:nvSpPr>
            <p:cNvPr id="12" name="平行四辺形 11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4" name="図形グループ 13"/>
            <p:cNvGrpSpPr/>
            <p:nvPr/>
          </p:nvGrpSpPr>
          <p:grpSpPr>
            <a:xfrm>
              <a:off x="1509763" y="3242416"/>
              <a:ext cx="2572773" cy="2649803"/>
              <a:chOff x="1509763" y="3242416"/>
              <a:chExt cx="2572773" cy="2649803"/>
            </a:xfrm>
            <a:grpFill/>
          </p:grpSpPr>
          <p:sp>
            <p:nvSpPr>
              <p:cNvPr id="15" name="平行四辺形 14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平行四辺形 15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平行四辺形 16"/>
              <p:cNvSpPr/>
              <p:nvPr/>
            </p:nvSpPr>
            <p:spPr>
              <a:xfrm rot="20534817">
                <a:off x="1509763" y="345779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18" name="直線コネクタ 17"/>
          <p:cNvCxnSpPr/>
          <p:nvPr/>
        </p:nvCxnSpPr>
        <p:spPr>
          <a:xfrm flipV="1">
            <a:off x="7027272" y="3861060"/>
            <a:ext cx="414999" cy="19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図形グループ 18"/>
          <p:cNvGrpSpPr/>
          <p:nvPr/>
        </p:nvGrpSpPr>
        <p:grpSpPr>
          <a:xfrm>
            <a:off x="7668344" y="3645024"/>
            <a:ext cx="908224" cy="792088"/>
            <a:chOff x="1259632" y="3242416"/>
            <a:chExt cx="2808312" cy="2649803"/>
          </a:xfrm>
          <a:solidFill>
            <a:srgbClr val="DEFDB1"/>
          </a:solidFill>
        </p:grpSpPr>
        <p:sp>
          <p:nvSpPr>
            <p:cNvPr id="20" name="平行四辺形 19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1" name="図形グループ 20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22" name="平行四辺形 21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平行四辺形 22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平行四辺形 23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5" name="図形グループ 24"/>
          <p:cNvGrpSpPr/>
          <p:nvPr/>
        </p:nvGrpSpPr>
        <p:grpSpPr>
          <a:xfrm>
            <a:off x="6483056" y="3501008"/>
            <a:ext cx="1545328" cy="648072"/>
            <a:chOff x="3421773" y="3394472"/>
            <a:chExt cx="2714758" cy="1191995"/>
          </a:xfrm>
        </p:grpSpPr>
        <p:grpSp>
          <p:nvGrpSpPr>
            <p:cNvPr id="26" name="図形グループ 25"/>
            <p:cNvGrpSpPr/>
            <p:nvPr/>
          </p:nvGrpSpPr>
          <p:grpSpPr>
            <a:xfrm>
              <a:off x="3421773" y="3394472"/>
              <a:ext cx="1211811" cy="1040381"/>
              <a:chOff x="3908215" y="4877474"/>
              <a:chExt cx="1211811" cy="1040381"/>
            </a:xfrm>
          </p:grpSpPr>
          <p:sp>
            <p:nvSpPr>
              <p:cNvPr id="33" name="平行四辺形 32"/>
              <p:cNvSpPr/>
              <p:nvPr/>
            </p:nvSpPr>
            <p:spPr>
              <a:xfrm rot="20534817">
                <a:off x="3908215" y="4904244"/>
                <a:ext cx="1055497" cy="821064"/>
              </a:xfrm>
              <a:prstGeom prst="parallelogram">
                <a:avLst>
                  <a:gd name="adj" fmla="val 313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4" name="図形グループ 33"/>
              <p:cNvGrpSpPr/>
              <p:nvPr/>
            </p:nvGrpSpPr>
            <p:grpSpPr>
              <a:xfrm>
                <a:off x="4047627" y="4877474"/>
                <a:ext cx="1072399" cy="1040381"/>
                <a:chOff x="1432254" y="3259238"/>
                <a:chExt cx="2613971" cy="2918835"/>
              </a:xfrm>
            </p:grpSpPr>
            <p:sp>
              <p:nvSpPr>
                <p:cNvPr id="35" name="平行四辺形 34"/>
                <p:cNvSpPr/>
                <p:nvPr/>
              </p:nvSpPr>
              <p:spPr>
                <a:xfrm rot="9819272" flipV="1">
                  <a:off x="1572773" y="3259238"/>
                  <a:ext cx="2130617" cy="65494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6" name="平行四辺形 35"/>
                <p:cNvSpPr/>
                <p:nvPr/>
              </p:nvSpPr>
              <p:spPr>
                <a:xfrm rot="9819272" flipV="1">
                  <a:off x="1432254" y="5705173"/>
                  <a:ext cx="2260926" cy="47290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平行四辺形 36"/>
                <p:cNvSpPr/>
                <p:nvPr/>
              </p:nvSpPr>
              <p:spPr>
                <a:xfrm rot="20534817">
                  <a:off x="1473453" y="3834551"/>
                  <a:ext cx="2572772" cy="2303532"/>
                </a:xfrm>
                <a:prstGeom prst="parallelogram">
                  <a:avLst>
                    <a:gd name="adj" fmla="val 313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7" name="円/楕円 26"/>
            <p:cNvSpPr/>
            <p:nvPr/>
          </p:nvSpPr>
          <p:spPr>
            <a:xfrm>
              <a:off x="5815140" y="3924491"/>
              <a:ext cx="321391" cy="337509"/>
            </a:xfrm>
            <a:prstGeom prst="ellipse">
              <a:avLst/>
            </a:prstGeom>
            <a:solidFill>
              <a:srgbClr val="D1FF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" name="直線コネクタ 27"/>
            <p:cNvCxnSpPr/>
            <p:nvPr/>
          </p:nvCxnSpPr>
          <p:spPr>
            <a:xfrm>
              <a:off x="4508119" y="3514916"/>
              <a:ext cx="1307021" cy="578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>
              <a:off x="3719844" y="3717708"/>
              <a:ext cx="2095296" cy="3755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flipV="1">
              <a:off x="5075430" y="4093246"/>
              <a:ext cx="739710" cy="3182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 flipV="1">
              <a:off x="3719844" y="4093246"/>
              <a:ext cx="2095296" cy="4932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 flipV="1">
              <a:off x="4508119" y="4093246"/>
              <a:ext cx="1307021" cy="202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545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75" y="0"/>
            <a:ext cx="8189650" cy="6858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997200" y="5168900"/>
            <a:ext cx="53972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rgbClr val="FF0000"/>
                </a:solidFill>
              </a:rPr>
              <a:t>  0x-1+0x1+0x1+0x0+1x1+2x1+2x-1+1x0+0x-1</a:t>
            </a:r>
          </a:p>
          <a:p>
            <a:r>
              <a:rPr kumimoji="1" lang="en-US" altLang="ja-JP" sz="1600" dirty="0" smtClean="0">
                <a:solidFill>
                  <a:srgbClr val="00B050"/>
                </a:solidFill>
              </a:rPr>
              <a:t>+</a:t>
            </a:r>
            <a:r>
              <a:rPr lang="en-US" altLang="ja-JP" sz="1600" dirty="0" smtClean="0">
                <a:solidFill>
                  <a:srgbClr val="00B050"/>
                </a:solidFill>
              </a:rPr>
              <a:t>0x1+0x-1+0x0+1x0+2x0+2x0+1x0+0x-1+2x-1</a:t>
            </a:r>
            <a:endParaRPr lang="en-US" altLang="ja-JP" sz="1600" dirty="0">
              <a:solidFill>
                <a:srgbClr val="00B050"/>
              </a:solidFill>
            </a:endParaRPr>
          </a:p>
          <a:p>
            <a:r>
              <a:rPr lang="en-US" altLang="ja-JP" sz="1600" dirty="0">
                <a:solidFill>
                  <a:srgbClr val="00B0F0"/>
                </a:solidFill>
              </a:rPr>
              <a:t>+</a:t>
            </a:r>
            <a:r>
              <a:rPr lang="en-US" altLang="ja-JP" sz="1600" dirty="0" smtClean="0">
                <a:solidFill>
                  <a:srgbClr val="00B0F0"/>
                </a:solidFill>
              </a:rPr>
              <a:t>0x0+0x-1+0x0+0x-1+2x1+1x-1+0x1+2x0+2x1</a:t>
            </a:r>
            <a:endParaRPr lang="en-US" altLang="ja-JP" sz="1600" dirty="0">
              <a:solidFill>
                <a:srgbClr val="00B0F0"/>
              </a:solidFill>
            </a:endParaRPr>
          </a:p>
          <a:p>
            <a:r>
              <a:rPr kumimoji="1" lang="en-US" altLang="ja-JP" sz="1600" dirty="0" smtClean="0"/>
              <a:t>+</a:t>
            </a:r>
            <a:r>
              <a:rPr kumimoji="1" lang="en-US" altLang="ja-JP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kumimoji="1" lang="en-US" altLang="ja-JP" sz="1600" dirty="0" smtClean="0"/>
              <a:t>(</a:t>
            </a:r>
            <a:r>
              <a:rPr kumimoji="1" lang="en-US" altLang="ja-JP" sz="1600" dirty="0" err="1" smtClean="0"/>
              <a:t>baias</a:t>
            </a:r>
            <a:r>
              <a:rPr kumimoji="1" lang="en-US" altLang="ja-JP" sz="1600" dirty="0" smtClean="0"/>
              <a:t>)</a:t>
            </a:r>
          </a:p>
          <a:p>
            <a:r>
              <a:rPr lang="en-US" altLang="ja-JP" sz="1600" dirty="0" smtClean="0"/>
              <a:t>=</a:t>
            </a:r>
            <a:r>
              <a:rPr lang="en-US" altLang="ja-JP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  <a:r>
              <a:rPr lang="en-US" altLang="ja-JP" sz="1600" dirty="0" smtClean="0"/>
              <a:t>+ </a:t>
            </a:r>
            <a:r>
              <a:rPr lang="en-US" altLang="ja-JP" sz="1600" dirty="0" smtClean="0">
                <a:solidFill>
                  <a:srgbClr val="00B050"/>
                </a:solidFill>
              </a:rPr>
              <a:t>-2</a:t>
            </a:r>
            <a:r>
              <a:rPr lang="en-US" altLang="ja-JP" sz="1600" dirty="0" smtClean="0"/>
              <a:t>+</a:t>
            </a:r>
            <a:r>
              <a:rPr lang="en-US" altLang="ja-JP" sz="1600" dirty="0">
                <a:solidFill>
                  <a:srgbClr val="00B0F0"/>
                </a:solidFill>
              </a:rPr>
              <a:t>3</a:t>
            </a:r>
            <a:r>
              <a:rPr lang="en-US" altLang="ja-JP" sz="1600" dirty="0" smtClean="0"/>
              <a:t>+</a:t>
            </a:r>
            <a:r>
              <a:rPr lang="en-US" altLang="ja-JP" sz="1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lang="en-US" altLang="ja-JP" sz="1600" dirty="0" smtClean="0"/>
              <a:t>= </a:t>
            </a:r>
            <a:r>
              <a:rPr lang="en-US" altLang="ja-JP" sz="2000" dirty="0"/>
              <a:t>3</a:t>
            </a:r>
            <a:endParaRPr kumimoji="1" lang="ja-JP" altLang="en-US" sz="2000" dirty="0"/>
          </a:p>
        </p:txBody>
      </p:sp>
      <p:sp>
        <p:nvSpPr>
          <p:cNvPr id="9" name="正方形/長方形 8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5016500" y="812800"/>
            <a:ext cx="1816100" cy="54356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193571" y="6229003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一つ目のフィルター</a:t>
            </a:r>
            <a:endParaRPr kumimoji="1" lang="ja-JP" altLang="en-US" sz="2400" dirty="0"/>
          </a:p>
        </p:txBody>
      </p:sp>
      <p:sp>
        <p:nvSpPr>
          <p:cNvPr id="14" name="正方形/長方形 13"/>
          <p:cNvSpPr/>
          <p:nvPr/>
        </p:nvSpPr>
        <p:spPr>
          <a:xfrm>
            <a:off x="3060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725506" y="425941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一つ目の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フィルター</a:t>
            </a:r>
            <a:endParaRPr kumimoji="1" lang="en-US" altLang="ja-JP" dirty="0" smtClean="0"/>
          </a:p>
          <a:p>
            <a:r>
              <a:rPr lang="ja-JP" altLang="en-US" dirty="0" smtClean="0"/>
              <a:t>に対応</a:t>
            </a:r>
            <a:endParaRPr kumimoji="1" lang="ja-JP" altLang="en-US" dirty="0"/>
          </a:p>
        </p:txBody>
      </p:sp>
      <p:grpSp>
        <p:nvGrpSpPr>
          <p:cNvPr id="10" name="図形グループ 9"/>
          <p:cNvGrpSpPr/>
          <p:nvPr/>
        </p:nvGrpSpPr>
        <p:grpSpPr>
          <a:xfrm>
            <a:off x="6343182" y="3433365"/>
            <a:ext cx="1427996" cy="1219771"/>
            <a:chOff x="1259632" y="3242416"/>
            <a:chExt cx="2822904" cy="2649803"/>
          </a:xfrm>
          <a:solidFill>
            <a:schemeClr val="bg2"/>
          </a:solidFill>
        </p:grpSpPr>
        <p:sp>
          <p:nvSpPr>
            <p:cNvPr id="11" name="平行四辺形 10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図形グループ 11"/>
            <p:cNvGrpSpPr/>
            <p:nvPr/>
          </p:nvGrpSpPr>
          <p:grpSpPr>
            <a:xfrm>
              <a:off x="1509763" y="3242416"/>
              <a:ext cx="2572773" cy="2649803"/>
              <a:chOff x="1509763" y="3242416"/>
              <a:chExt cx="2572773" cy="2649803"/>
            </a:xfrm>
            <a:grpFill/>
          </p:grpSpPr>
          <p:sp>
            <p:nvSpPr>
              <p:cNvPr id="16" name="平行四辺形 15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平行四辺形 16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平行四辺形 17"/>
              <p:cNvSpPr/>
              <p:nvPr/>
            </p:nvSpPr>
            <p:spPr>
              <a:xfrm rot="20534817">
                <a:off x="1509763" y="345779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19" name="直線コネクタ 18"/>
          <p:cNvCxnSpPr/>
          <p:nvPr/>
        </p:nvCxnSpPr>
        <p:spPr>
          <a:xfrm flipV="1">
            <a:off x="7027272" y="3865425"/>
            <a:ext cx="414999" cy="19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図形グループ 19"/>
          <p:cNvGrpSpPr/>
          <p:nvPr/>
        </p:nvGrpSpPr>
        <p:grpSpPr>
          <a:xfrm>
            <a:off x="7668344" y="3649389"/>
            <a:ext cx="908224" cy="792088"/>
            <a:chOff x="1259632" y="3242416"/>
            <a:chExt cx="2808312" cy="2649803"/>
          </a:xfrm>
          <a:solidFill>
            <a:srgbClr val="DEFDB1"/>
          </a:solidFill>
        </p:grpSpPr>
        <p:sp>
          <p:nvSpPr>
            <p:cNvPr id="21" name="平行四辺形 20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2" name="図形グループ 21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23" name="平行四辺形 22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平行四辺形 23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平行四辺形 24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6" name="図形グループ 25"/>
          <p:cNvGrpSpPr/>
          <p:nvPr/>
        </p:nvGrpSpPr>
        <p:grpSpPr>
          <a:xfrm>
            <a:off x="6732240" y="3429000"/>
            <a:ext cx="1545328" cy="648072"/>
            <a:chOff x="3421773" y="3394472"/>
            <a:chExt cx="2714758" cy="1191995"/>
          </a:xfrm>
        </p:grpSpPr>
        <p:grpSp>
          <p:nvGrpSpPr>
            <p:cNvPr id="27" name="図形グループ 26"/>
            <p:cNvGrpSpPr/>
            <p:nvPr/>
          </p:nvGrpSpPr>
          <p:grpSpPr>
            <a:xfrm>
              <a:off x="3421773" y="3394472"/>
              <a:ext cx="1211811" cy="1040381"/>
              <a:chOff x="3908215" y="4877474"/>
              <a:chExt cx="1211811" cy="1040381"/>
            </a:xfrm>
          </p:grpSpPr>
          <p:sp>
            <p:nvSpPr>
              <p:cNvPr id="34" name="平行四辺形 33"/>
              <p:cNvSpPr/>
              <p:nvPr/>
            </p:nvSpPr>
            <p:spPr>
              <a:xfrm rot="20534817">
                <a:off x="3908215" y="4904244"/>
                <a:ext cx="1055497" cy="821064"/>
              </a:xfrm>
              <a:prstGeom prst="parallelogram">
                <a:avLst>
                  <a:gd name="adj" fmla="val 313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5" name="図形グループ 34"/>
              <p:cNvGrpSpPr/>
              <p:nvPr/>
            </p:nvGrpSpPr>
            <p:grpSpPr>
              <a:xfrm>
                <a:off x="4047627" y="4877474"/>
                <a:ext cx="1072399" cy="1040381"/>
                <a:chOff x="1432254" y="3259238"/>
                <a:chExt cx="2613971" cy="2918835"/>
              </a:xfrm>
            </p:grpSpPr>
            <p:sp>
              <p:nvSpPr>
                <p:cNvPr id="36" name="平行四辺形 35"/>
                <p:cNvSpPr/>
                <p:nvPr/>
              </p:nvSpPr>
              <p:spPr>
                <a:xfrm rot="9819272" flipV="1">
                  <a:off x="1572773" y="3259238"/>
                  <a:ext cx="2130617" cy="65494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平行四辺形 36"/>
                <p:cNvSpPr/>
                <p:nvPr/>
              </p:nvSpPr>
              <p:spPr>
                <a:xfrm rot="9819272" flipV="1">
                  <a:off x="1432254" y="5705173"/>
                  <a:ext cx="2260926" cy="47290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/>
                <p:cNvSpPr/>
                <p:nvPr/>
              </p:nvSpPr>
              <p:spPr>
                <a:xfrm rot="20534817">
                  <a:off x="1473453" y="3834551"/>
                  <a:ext cx="2572772" cy="2303532"/>
                </a:xfrm>
                <a:prstGeom prst="parallelogram">
                  <a:avLst>
                    <a:gd name="adj" fmla="val 313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8" name="円/楕円 27"/>
            <p:cNvSpPr/>
            <p:nvPr/>
          </p:nvSpPr>
          <p:spPr>
            <a:xfrm>
              <a:off x="5815140" y="3924491"/>
              <a:ext cx="321391" cy="337509"/>
            </a:xfrm>
            <a:prstGeom prst="ellipse">
              <a:avLst/>
            </a:prstGeom>
            <a:solidFill>
              <a:srgbClr val="D1FF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9" name="直線コネクタ 28"/>
            <p:cNvCxnSpPr/>
            <p:nvPr/>
          </p:nvCxnSpPr>
          <p:spPr>
            <a:xfrm>
              <a:off x="4508119" y="3514916"/>
              <a:ext cx="1307021" cy="578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>
              <a:off x="3719844" y="3717708"/>
              <a:ext cx="2095296" cy="3755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 flipV="1">
              <a:off x="5075430" y="4093246"/>
              <a:ext cx="739710" cy="3182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 flipV="1">
              <a:off x="3719844" y="4093246"/>
              <a:ext cx="2095296" cy="4932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508119" y="4093246"/>
              <a:ext cx="1307021" cy="202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894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46" y="0"/>
            <a:ext cx="8076708" cy="68580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997200" y="5168900"/>
            <a:ext cx="53972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smtClean="0">
                <a:solidFill>
                  <a:srgbClr val="FF0000"/>
                </a:solidFill>
              </a:rPr>
              <a:t>  0x-1+0x1+0x1+2x0+2x1+0x1+0x-1+2x0+0x-1</a:t>
            </a:r>
          </a:p>
          <a:p>
            <a:r>
              <a:rPr kumimoji="1" lang="en-US" altLang="ja-JP" sz="1600" smtClean="0">
                <a:solidFill>
                  <a:srgbClr val="00B050"/>
                </a:solidFill>
              </a:rPr>
              <a:t>+</a:t>
            </a:r>
            <a:r>
              <a:rPr lang="en-US" altLang="ja-JP" sz="1600" smtClean="0">
                <a:solidFill>
                  <a:srgbClr val="00B050"/>
                </a:solidFill>
              </a:rPr>
              <a:t>0x1+0x-1+0x0+2x0+0x0+0x0+2x0+0x-1+0x-1</a:t>
            </a:r>
            <a:endParaRPr lang="en-US" altLang="ja-JP" sz="1600">
              <a:solidFill>
                <a:srgbClr val="00B050"/>
              </a:solidFill>
            </a:endParaRPr>
          </a:p>
          <a:p>
            <a:r>
              <a:rPr lang="en-US" altLang="ja-JP" sz="1600">
                <a:solidFill>
                  <a:srgbClr val="00B0F0"/>
                </a:solidFill>
              </a:rPr>
              <a:t>+</a:t>
            </a:r>
            <a:r>
              <a:rPr lang="en-US" altLang="ja-JP" sz="1600" smtClean="0">
                <a:solidFill>
                  <a:srgbClr val="00B0F0"/>
                </a:solidFill>
              </a:rPr>
              <a:t>0x0+0x-1+0x0+1x-1+0x1+0x-1+2x1+1x0+0x1</a:t>
            </a:r>
            <a:endParaRPr lang="en-US" altLang="ja-JP" sz="1600">
              <a:solidFill>
                <a:srgbClr val="00B0F0"/>
              </a:solidFill>
            </a:endParaRPr>
          </a:p>
          <a:p>
            <a:r>
              <a:rPr kumimoji="1" lang="en-US" altLang="ja-JP" sz="1600" smtClean="0"/>
              <a:t>+</a:t>
            </a:r>
            <a:r>
              <a:rPr kumimoji="1" lang="en-US" altLang="ja-JP" sz="160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kumimoji="1" lang="en-US" altLang="ja-JP" sz="1600" smtClean="0"/>
              <a:t>(baias)</a:t>
            </a:r>
          </a:p>
          <a:p>
            <a:r>
              <a:rPr lang="en-US" altLang="ja-JP" sz="1600" smtClean="0"/>
              <a:t>=</a:t>
            </a:r>
            <a:r>
              <a:rPr lang="en-US" altLang="ja-JP" sz="160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en-US" altLang="ja-JP" sz="1600" smtClean="0"/>
              <a:t>+ </a:t>
            </a:r>
            <a:r>
              <a:rPr lang="en-US" altLang="ja-JP" sz="1600" smtClean="0">
                <a:solidFill>
                  <a:srgbClr val="00B050"/>
                </a:solidFill>
              </a:rPr>
              <a:t>0</a:t>
            </a:r>
            <a:r>
              <a:rPr lang="en-US" altLang="ja-JP" sz="1600" smtClean="0"/>
              <a:t>+</a:t>
            </a:r>
            <a:r>
              <a:rPr lang="en-US" altLang="ja-JP" sz="1600">
                <a:solidFill>
                  <a:srgbClr val="00B0F0"/>
                </a:solidFill>
              </a:rPr>
              <a:t>1</a:t>
            </a:r>
            <a:r>
              <a:rPr lang="en-US" altLang="ja-JP" sz="1600" smtClean="0"/>
              <a:t>+</a:t>
            </a:r>
            <a:r>
              <a:rPr lang="en-US" altLang="ja-JP" sz="160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1 </a:t>
            </a:r>
            <a:r>
              <a:rPr lang="en-US" altLang="ja-JP" sz="1600" smtClean="0"/>
              <a:t>= </a:t>
            </a:r>
            <a:r>
              <a:rPr lang="en-US" altLang="ja-JP" sz="2000" smtClean="0"/>
              <a:t>4</a:t>
            </a:r>
            <a:endParaRPr kumimoji="1" lang="ja-JP" altLang="en-US" sz="2000"/>
          </a:p>
        </p:txBody>
      </p:sp>
      <p:sp>
        <p:nvSpPr>
          <p:cNvPr id="9" name="正方形/長方形 8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4889500" y="838200"/>
            <a:ext cx="2260600" cy="54483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685800" y="2603500"/>
            <a:ext cx="1955800" cy="1943100"/>
          </a:xfrm>
          <a:prstGeom prst="rect">
            <a:avLst/>
          </a:prstGeom>
          <a:solidFill>
            <a:srgbClr val="00B05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85800" y="4724400"/>
            <a:ext cx="1955800" cy="1930400"/>
          </a:xfrm>
          <a:prstGeom prst="rect">
            <a:avLst/>
          </a:prstGeom>
          <a:solidFill>
            <a:srgbClr val="00B0F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193571" y="6229003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一つ目のフィルター</a:t>
            </a:r>
            <a:endParaRPr kumimoji="1" lang="ja-JP" altLang="en-US" sz="2400" dirty="0"/>
          </a:p>
        </p:txBody>
      </p:sp>
      <p:sp>
        <p:nvSpPr>
          <p:cNvPr id="14" name="正方形/長方形 13"/>
          <p:cNvSpPr/>
          <p:nvPr/>
        </p:nvSpPr>
        <p:spPr>
          <a:xfrm>
            <a:off x="3060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725506" y="402495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一つ目の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フィルター</a:t>
            </a:r>
            <a:endParaRPr kumimoji="1" lang="en-US" altLang="ja-JP" dirty="0" smtClean="0"/>
          </a:p>
          <a:p>
            <a:r>
              <a:rPr lang="ja-JP" altLang="en-US" dirty="0" smtClean="0"/>
              <a:t>に対応</a:t>
            </a:r>
            <a:endParaRPr kumimoji="1" lang="ja-JP" altLang="en-US" dirty="0"/>
          </a:p>
        </p:txBody>
      </p:sp>
      <p:grpSp>
        <p:nvGrpSpPr>
          <p:cNvPr id="16" name="図形グループ 15"/>
          <p:cNvGrpSpPr/>
          <p:nvPr/>
        </p:nvGrpSpPr>
        <p:grpSpPr>
          <a:xfrm>
            <a:off x="6343182" y="3433365"/>
            <a:ext cx="1427996" cy="1219771"/>
            <a:chOff x="1259632" y="3242416"/>
            <a:chExt cx="2822904" cy="2649803"/>
          </a:xfrm>
          <a:solidFill>
            <a:schemeClr val="bg2"/>
          </a:solidFill>
        </p:grpSpPr>
        <p:sp>
          <p:nvSpPr>
            <p:cNvPr id="17" name="平行四辺形 16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図形グループ 17"/>
            <p:cNvGrpSpPr/>
            <p:nvPr/>
          </p:nvGrpSpPr>
          <p:grpSpPr>
            <a:xfrm>
              <a:off x="1509763" y="3242416"/>
              <a:ext cx="2572773" cy="2649803"/>
              <a:chOff x="1509763" y="3242416"/>
              <a:chExt cx="2572773" cy="2649803"/>
            </a:xfrm>
            <a:grpFill/>
          </p:grpSpPr>
          <p:sp>
            <p:nvSpPr>
              <p:cNvPr id="19" name="平行四辺形 18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平行四辺形 19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/>
              <p:cNvSpPr/>
              <p:nvPr/>
            </p:nvSpPr>
            <p:spPr>
              <a:xfrm rot="20534817">
                <a:off x="1509763" y="345779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22" name="直線コネクタ 21"/>
          <p:cNvCxnSpPr/>
          <p:nvPr/>
        </p:nvCxnSpPr>
        <p:spPr>
          <a:xfrm flipV="1">
            <a:off x="7027272" y="3865425"/>
            <a:ext cx="414999" cy="19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図形グループ 22"/>
          <p:cNvGrpSpPr/>
          <p:nvPr/>
        </p:nvGrpSpPr>
        <p:grpSpPr>
          <a:xfrm>
            <a:off x="7668344" y="3649389"/>
            <a:ext cx="908224" cy="792088"/>
            <a:chOff x="1259632" y="3242416"/>
            <a:chExt cx="2808312" cy="2649803"/>
          </a:xfrm>
          <a:solidFill>
            <a:srgbClr val="DEFDB1"/>
          </a:solidFill>
        </p:grpSpPr>
        <p:sp>
          <p:nvSpPr>
            <p:cNvPr id="24" name="平行四辺形 23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5" name="図形グループ 24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26" name="平行四辺形 25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平行四辺形 26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平行四辺形 27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9" name="図形グループ 28"/>
          <p:cNvGrpSpPr/>
          <p:nvPr/>
        </p:nvGrpSpPr>
        <p:grpSpPr>
          <a:xfrm>
            <a:off x="6915104" y="3356992"/>
            <a:ext cx="1545328" cy="648072"/>
            <a:chOff x="3421773" y="3394472"/>
            <a:chExt cx="2714758" cy="1191995"/>
          </a:xfrm>
        </p:grpSpPr>
        <p:grpSp>
          <p:nvGrpSpPr>
            <p:cNvPr id="30" name="図形グループ 29"/>
            <p:cNvGrpSpPr/>
            <p:nvPr/>
          </p:nvGrpSpPr>
          <p:grpSpPr>
            <a:xfrm>
              <a:off x="3421773" y="3394472"/>
              <a:ext cx="1211811" cy="1040381"/>
              <a:chOff x="3908215" y="4877474"/>
              <a:chExt cx="1211811" cy="1040381"/>
            </a:xfrm>
          </p:grpSpPr>
          <p:sp>
            <p:nvSpPr>
              <p:cNvPr id="37" name="平行四辺形 36"/>
              <p:cNvSpPr/>
              <p:nvPr/>
            </p:nvSpPr>
            <p:spPr>
              <a:xfrm rot="20534817">
                <a:off x="3908215" y="4904244"/>
                <a:ext cx="1055497" cy="821064"/>
              </a:xfrm>
              <a:prstGeom prst="parallelogram">
                <a:avLst>
                  <a:gd name="adj" fmla="val 313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8" name="図形グループ 37"/>
              <p:cNvGrpSpPr/>
              <p:nvPr/>
            </p:nvGrpSpPr>
            <p:grpSpPr>
              <a:xfrm>
                <a:off x="4047627" y="4877474"/>
                <a:ext cx="1072399" cy="1040381"/>
                <a:chOff x="1432254" y="3259238"/>
                <a:chExt cx="2613971" cy="2918835"/>
              </a:xfrm>
            </p:grpSpPr>
            <p:sp>
              <p:nvSpPr>
                <p:cNvPr id="39" name="平行四辺形 38"/>
                <p:cNvSpPr/>
                <p:nvPr/>
              </p:nvSpPr>
              <p:spPr>
                <a:xfrm rot="9819272" flipV="1">
                  <a:off x="1572773" y="3259238"/>
                  <a:ext cx="2130617" cy="65494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" name="平行四辺形 39"/>
                <p:cNvSpPr/>
                <p:nvPr/>
              </p:nvSpPr>
              <p:spPr>
                <a:xfrm rot="9819272" flipV="1">
                  <a:off x="1432254" y="5705173"/>
                  <a:ext cx="2260926" cy="47290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平行四辺形 40"/>
                <p:cNvSpPr/>
                <p:nvPr/>
              </p:nvSpPr>
              <p:spPr>
                <a:xfrm rot="20534817">
                  <a:off x="1473453" y="3834551"/>
                  <a:ext cx="2572772" cy="2303532"/>
                </a:xfrm>
                <a:prstGeom prst="parallelogram">
                  <a:avLst>
                    <a:gd name="adj" fmla="val 313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31" name="円/楕円 30"/>
            <p:cNvSpPr/>
            <p:nvPr/>
          </p:nvSpPr>
          <p:spPr>
            <a:xfrm>
              <a:off x="5815140" y="3924491"/>
              <a:ext cx="321391" cy="337509"/>
            </a:xfrm>
            <a:prstGeom prst="ellipse">
              <a:avLst/>
            </a:prstGeom>
            <a:solidFill>
              <a:srgbClr val="D1FF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4508119" y="3514916"/>
              <a:ext cx="1307021" cy="578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3719844" y="3717708"/>
              <a:ext cx="2095296" cy="3755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5075430" y="4093246"/>
              <a:ext cx="739710" cy="3182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V="1">
              <a:off x="3719844" y="4093246"/>
              <a:ext cx="2095296" cy="4932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V="1">
              <a:off x="4508119" y="4093246"/>
              <a:ext cx="1307021" cy="202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565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75" y="0"/>
            <a:ext cx="7993650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93571" y="6229003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一つ目のフィルター</a:t>
            </a:r>
            <a:endParaRPr kumimoji="1" lang="ja-JP" altLang="en-US" sz="2400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889500" y="1003300"/>
            <a:ext cx="1778000" cy="52832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3060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725506" y="402495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一つ目の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フィルター</a:t>
            </a:r>
            <a:endParaRPr kumimoji="1" lang="en-US" altLang="ja-JP" dirty="0" smtClean="0"/>
          </a:p>
          <a:p>
            <a:r>
              <a:rPr lang="ja-JP" altLang="en-US" dirty="0" smtClean="0"/>
              <a:t>に対応</a:t>
            </a:r>
            <a:endParaRPr kumimoji="1" lang="ja-JP" altLang="en-US" dirty="0"/>
          </a:p>
        </p:txBody>
      </p:sp>
      <p:grpSp>
        <p:nvGrpSpPr>
          <p:cNvPr id="9" name="図形グループ 8"/>
          <p:cNvGrpSpPr/>
          <p:nvPr/>
        </p:nvGrpSpPr>
        <p:grpSpPr>
          <a:xfrm>
            <a:off x="6343182" y="3433365"/>
            <a:ext cx="1427996" cy="1219771"/>
            <a:chOff x="1259632" y="3242416"/>
            <a:chExt cx="2822904" cy="2649803"/>
          </a:xfrm>
          <a:solidFill>
            <a:schemeClr val="bg2"/>
          </a:solidFill>
        </p:grpSpPr>
        <p:sp>
          <p:nvSpPr>
            <p:cNvPr id="10" name="平行四辺形 9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図形グループ 10"/>
            <p:cNvGrpSpPr/>
            <p:nvPr/>
          </p:nvGrpSpPr>
          <p:grpSpPr>
            <a:xfrm>
              <a:off x="1509763" y="3242416"/>
              <a:ext cx="2572773" cy="2649803"/>
              <a:chOff x="1509763" y="3242416"/>
              <a:chExt cx="2572773" cy="2649803"/>
            </a:xfrm>
            <a:grpFill/>
          </p:grpSpPr>
          <p:sp>
            <p:nvSpPr>
              <p:cNvPr id="12" name="平行四辺形 11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平行四辺形 13"/>
              <p:cNvSpPr/>
              <p:nvPr/>
            </p:nvSpPr>
            <p:spPr>
              <a:xfrm rot="20534817">
                <a:off x="1509763" y="345779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15" name="直線コネクタ 14"/>
          <p:cNvCxnSpPr/>
          <p:nvPr/>
        </p:nvCxnSpPr>
        <p:spPr>
          <a:xfrm flipV="1">
            <a:off x="7027272" y="3865425"/>
            <a:ext cx="414999" cy="19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図形グループ 15"/>
          <p:cNvGrpSpPr/>
          <p:nvPr/>
        </p:nvGrpSpPr>
        <p:grpSpPr>
          <a:xfrm>
            <a:off x="7668344" y="3649389"/>
            <a:ext cx="908224" cy="792088"/>
            <a:chOff x="1259632" y="3242416"/>
            <a:chExt cx="2808312" cy="2649803"/>
          </a:xfrm>
          <a:solidFill>
            <a:srgbClr val="DEFDB1"/>
          </a:solidFill>
        </p:grpSpPr>
        <p:sp>
          <p:nvSpPr>
            <p:cNvPr id="17" name="平行四辺形 16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図形グループ 17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19" name="平行四辺形 18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平行四辺形 19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" name="図形グループ 21"/>
          <p:cNvGrpSpPr/>
          <p:nvPr/>
        </p:nvGrpSpPr>
        <p:grpSpPr>
          <a:xfrm>
            <a:off x="6483056" y="3789040"/>
            <a:ext cx="1545328" cy="648072"/>
            <a:chOff x="3421773" y="3394472"/>
            <a:chExt cx="2714758" cy="1191995"/>
          </a:xfrm>
        </p:grpSpPr>
        <p:grpSp>
          <p:nvGrpSpPr>
            <p:cNvPr id="23" name="図形グループ 22"/>
            <p:cNvGrpSpPr/>
            <p:nvPr/>
          </p:nvGrpSpPr>
          <p:grpSpPr>
            <a:xfrm>
              <a:off x="3421773" y="3394472"/>
              <a:ext cx="1211811" cy="1040381"/>
              <a:chOff x="3908215" y="4877474"/>
              <a:chExt cx="1211811" cy="1040381"/>
            </a:xfrm>
          </p:grpSpPr>
          <p:sp>
            <p:nvSpPr>
              <p:cNvPr id="30" name="平行四辺形 29"/>
              <p:cNvSpPr/>
              <p:nvPr/>
            </p:nvSpPr>
            <p:spPr>
              <a:xfrm rot="20534817">
                <a:off x="3908215" y="4904244"/>
                <a:ext cx="1055497" cy="821064"/>
              </a:xfrm>
              <a:prstGeom prst="parallelogram">
                <a:avLst>
                  <a:gd name="adj" fmla="val 313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1" name="図形グループ 30"/>
              <p:cNvGrpSpPr/>
              <p:nvPr/>
            </p:nvGrpSpPr>
            <p:grpSpPr>
              <a:xfrm>
                <a:off x="4047627" y="4877474"/>
                <a:ext cx="1072399" cy="1040381"/>
                <a:chOff x="1432254" y="3259238"/>
                <a:chExt cx="2613971" cy="2918835"/>
              </a:xfrm>
            </p:grpSpPr>
            <p:sp>
              <p:nvSpPr>
                <p:cNvPr id="32" name="平行四辺形 31"/>
                <p:cNvSpPr/>
                <p:nvPr/>
              </p:nvSpPr>
              <p:spPr>
                <a:xfrm rot="9819272" flipV="1">
                  <a:off x="1572773" y="3259238"/>
                  <a:ext cx="2130617" cy="65494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平行四辺形 32"/>
                <p:cNvSpPr/>
                <p:nvPr/>
              </p:nvSpPr>
              <p:spPr>
                <a:xfrm rot="9819272" flipV="1">
                  <a:off x="1432254" y="5705173"/>
                  <a:ext cx="2260926" cy="47290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平行四辺形 33"/>
                <p:cNvSpPr/>
                <p:nvPr/>
              </p:nvSpPr>
              <p:spPr>
                <a:xfrm rot="20534817">
                  <a:off x="1473453" y="3834551"/>
                  <a:ext cx="2572772" cy="2303532"/>
                </a:xfrm>
                <a:prstGeom prst="parallelogram">
                  <a:avLst>
                    <a:gd name="adj" fmla="val 313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4" name="円/楕円 23"/>
            <p:cNvSpPr/>
            <p:nvPr/>
          </p:nvSpPr>
          <p:spPr>
            <a:xfrm>
              <a:off x="5815140" y="3924491"/>
              <a:ext cx="321391" cy="337509"/>
            </a:xfrm>
            <a:prstGeom prst="ellipse">
              <a:avLst/>
            </a:prstGeom>
            <a:solidFill>
              <a:srgbClr val="D1FF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5" name="直線コネクタ 24"/>
            <p:cNvCxnSpPr/>
            <p:nvPr/>
          </p:nvCxnSpPr>
          <p:spPr>
            <a:xfrm>
              <a:off x="4508119" y="3514916"/>
              <a:ext cx="1307021" cy="578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3719844" y="3717708"/>
              <a:ext cx="2095296" cy="3755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flipV="1">
              <a:off x="5075430" y="4093246"/>
              <a:ext cx="739710" cy="3182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flipV="1">
              <a:off x="3719844" y="4093246"/>
              <a:ext cx="2095296" cy="4932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flipV="1">
              <a:off x="4508119" y="4093246"/>
              <a:ext cx="1307021" cy="202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725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45" y="0"/>
            <a:ext cx="8185709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93571" y="6229003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一つ目のフィルター</a:t>
            </a:r>
            <a:endParaRPr kumimoji="1" lang="ja-JP" altLang="en-US" sz="2400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889500" y="1041400"/>
            <a:ext cx="2019300" cy="52451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3060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725506" y="402495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一つ目の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フィルター</a:t>
            </a:r>
            <a:endParaRPr kumimoji="1" lang="en-US" altLang="ja-JP" dirty="0" smtClean="0"/>
          </a:p>
          <a:p>
            <a:r>
              <a:rPr lang="ja-JP" altLang="en-US" dirty="0" smtClean="0"/>
              <a:t>に対応</a:t>
            </a:r>
            <a:endParaRPr kumimoji="1" lang="ja-JP" altLang="en-US" dirty="0"/>
          </a:p>
        </p:txBody>
      </p:sp>
      <p:grpSp>
        <p:nvGrpSpPr>
          <p:cNvPr id="9" name="図形グループ 8"/>
          <p:cNvGrpSpPr/>
          <p:nvPr/>
        </p:nvGrpSpPr>
        <p:grpSpPr>
          <a:xfrm>
            <a:off x="6343182" y="3433365"/>
            <a:ext cx="1427996" cy="1219771"/>
            <a:chOff x="1259632" y="3242416"/>
            <a:chExt cx="2822904" cy="2649803"/>
          </a:xfrm>
          <a:solidFill>
            <a:schemeClr val="bg2"/>
          </a:solidFill>
        </p:grpSpPr>
        <p:sp>
          <p:nvSpPr>
            <p:cNvPr id="10" name="平行四辺形 9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図形グループ 10"/>
            <p:cNvGrpSpPr/>
            <p:nvPr/>
          </p:nvGrpSpPr>
          <p:grpSpPr>
            <a:xfrm>
              <a:off x="1509763" y="3242416"/>
              <a:ext cx="2572773" cy="2649803"/>
              <a:chOff x="1509763" y="3242416"/>
              <a:chExt cx="2572773" cy="2649803"/>
            </a:xfrm>
            <a:grpFill/>
          </p:grpSpPr>
          <p:sp>
            <p:nvSpPr>
              <p:cNvPr id="12" name="平行四辺形 11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平行四辺形 13"/>
              <p:cNvSpPr/>
              <p:nvPr/>
            </p:nvSpPr>
            <p:spPr>
              <a:xfrm rot="20534817">
                <a:off x="1509763" y="345779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15" name="直線コネクタ 14"/>
          <p:cNvCxnSpPr/>
          <p:nvPr/>
        </p:nvCxnSpPr>
        <p:spPr>
          <a:xfrm flipV="1">
            <a:off x="7027272" y="3865425"/>
            <a:ext cx="414999" cy="19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図形グループ 15"/>
          <p:cNvGrpSpPr/>
          <p:nvPr/>
        </p:nvGrpSpPr>
        <p:grpSpPr>
          <a:xfrm>
            <a:off x="7668344" y="3649389"/>
            <a:ext cx="908224" cy="792088"/>
            <a:chOff x="1259632" y="3242416"/>
            <a:chExt cx="2808312" cy="2649803"/>
          </a:xfrm>
          <a:solidFill>
            <a:srgbClr val="DEFDB1"/>
          </a:solidFill>
        </p:grpSpPr>
        <p:sp>
          <p:nvSpPr>
            <p:cNvPr id="17" name="平行四辺形 16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図形グループ 17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19" name="平行四辺形 18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平行四辺形 19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" name="図形グループ 21"/>
          <p:cNvGrpSpPr/>
          <p:nvPr/>
        </p:nvGrpSpPr>
        <p:grpSpPr>
          <a:xfrm>
            <a:off x="6732240" y="3717032"/>
            <a:ext cx="1545328" cy="648072"/>
            <a:chOff x="3421773" y="3394472"/>
            <a:chExt cx="2714758" cy="1191995"/>
          </a:xfrm>
        </p:grpSpPr>
        <p:grpSp>
          <p:nvGrpSpPr>
            <p:cNvPr id="23" name="図形グループ 22"/>
            <p:cNvGrpSpPr/>
            <p:nvPr/>
          </p:nvGrpSpPr>
          <p:grpSpPr>
            <a:xfrm>
              <a:off x="3421773" y="3394472"/>
              <a:ext cx="1211811" cy="1040381"/>
              <a:chOff x="3908215" y="4877474"/>
              <a:chExt cx="1211811" cy="1040381"/>
            </a:xfrm>
          </p:grpSpPr>
          <p:sp>
            <p:nvSpPr>
              <p:cNvPr id="30" name="平行四辺形 29"/>
              <p:cNvSpPr/>
              <p:nvPr/>
            </p:nvSpPr>
            <p:spPr>
              <a:xfrm rot="20534817">
                <a:off x="3908215" y="4904244"/>
                <a:ext cx="1055497" cy="821064"/>
              </a:xfrm>
              <a:prstGeom prst="parallelogram">
                <a:avLst>
                  <a:gd name="adj" fmla="val 313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1" name="図形グループ 30"/>
              <p:cNvGrpSpPr/>
              <p:nvPr/>
            </p:nvGrpSpPr>
            <p:grpSpPr>
              <a:xfrm>
                <a:off x="4047627" y="4877474"/>
                <a:ext cx="1072399" cy="1040381"/>
                <a:chOff x="1432254" y="3259238"/>
                <a:chExt cx="2613971" cy="2918835"/>
              </a:xfrm>
            </p:grpSpPr>
            <p:sp>
              <p:nvSpPr>
                <p:cNvPr id="32" name="平行四辺形 31"/>
                <p:cNvSpPr/>
                <p:nvPr/>
              </p:nvSpPr>
              <p:spPr>
                <a:xfrm rot="9819272" flipV="1">
                  <a:off x="1572773" y="3259238"/>
                  <a:ext cx="2130617" cy="65494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平行四辺形 32"/>
                <p:cNvSpPr/>
                <p:nvPr/>
              </p:nvSpPr>
              <p:spPr>
                <a:xfrm rot="9819272" flipV="1">
                  <a:off x="1432254" y="5705173"/>
                  <a:ext cx="2260926" cy="47290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平行四辺形 33"/>
                <p:cNvSpPr/>
                <p:nvPr/>
              </p:nvSpPr>
              <p:spPr>
                <a:xfrm rot="20534817">
                  <a:off x="1473453" y="3834551"/>
                  <a:ext cx="2572772" cy="2303532"/>
                </a:xfrm>
                <a:prstGeom prst="parallelogram">
                  <a:avLst>
                    <a:gd name="adj" fmla="val 313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4" name="円/楕円 23"/>
            <p:cNvSpPr/>
            <p:nvPr/>
          </p:nvSpPr>
          <p:spPr>
            <a:xfrm>
              <a:off x="5815140" y="3924491"/>
              <a:ext cx="321391" cy="337509"/>
            </a:xfrm>
            <a:prstGeom prst="ellipse">
              <a:avLst/>
            </a:prstGeom>
            <a:solidFill>
              <a:srgbClr val="D1FF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5" name="直線コネクタ 24"/>
            <p:cNvCxnSpPr/>
            <p:nvPr/>
          </p:nvCxnSpPr>
          <p:spPr>
            <a:xfrm>
              <a:off x="4508119" y="3514916"/>
              <a:ext cx="1307021" cy="578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3719844" y="3717708"/>
              <a:ext cx="2095296" cy="3755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flipV="1">
              <a:off x="5075430" y="4093246"/>
              <a:ext cx="739710" cy="3182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flipV="1">
              <a:off x="3719844" y="4093246"/>
              <a:ext cx="2095296" cy="4932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flipV="1">
              <a:off x="4508119" y="4093246"/>
              <a:ext cx="1307021" cy="202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164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4" y="0"/>
            <a:ext cx="8021312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93571" y="6229003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一つ目のフィルター</a:t>
            </a:r>
            <a:endParaRPr kumimoji="1" lang="ja-JP" altLang="en-US" sz="2400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889500" y="1041400"/>
            <a:ext cx="2273300" cy="52451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3060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725506" y="402495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一つ目の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フィルター</a:t>
            </a:r>
            <a:endParaRPr kumimoji="1" lang="en-US" altLang="ja-JP" dirty="0" smtClean="0"/>
          </a:p>
          <a:p>
            <a:r>
              <a:rPr lang="ja-JP" altLang="en-US" dirty="0" smtClean="0"/>
              <a:t>に対応</a:t>
            </a:r>
            <a:endParaRPr kumimoji="1" lang="ja-JP" altLang="en-US" dirty="0"/>
          </a:p>
        </p:txBody>
      </p:sp>
      <p:grpSp>
        <p:nvGrpSpPr>
          <p:cNvPr id="9" name="図形グループ 8"/>
          <p:cNvGrpSpPr/>
          <p:nvPr/>
        </p:nvGrpSpPr>
        <p:grpSpPr>
          <a:xfrm>
            <a:off x="6343182" y="3433365"/>
            <a:ext cx="1427996" cy="1219771"/>
            <a:chOff x="1259632" y="3242416"/>
            <a:chExt cx="2822904" cy="2649803"/>
          </a:xfrm>
          <a:solidFill>
            <a:schemeClr val="bg2"/>
          </a:solidFill>
        </p:grpSpPr>
        <p:sp>
          <p:nvSpPr>
            <p:cNvPr id="10" name="平行四辺形 9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図形グループ 10"/>
            <p:cNvGrpSpPr/>
            <p:nvPr/>
          </p:nvGrpSpPr>
          <p:grpSpPr>
            <a:xfrm>
              <a:off x="1509763" y="3242416"/>
              <a:ext cx="2572773" cy="2649803"/>
              <a:chOff x="1509763" y="3242416"/>
              <a:chExt cx="2572773" cy="2649803"/>
            </a:xfrm>
            <a:grpFill/>
          </p:grpSpPr>
          <p:sp>
            <p:nvSpPr>
              <p:cNvPr id="12" name="平行四辺形 11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平行四辺形 13"/>
              <p:cNvSpPr/>
              <p:nvPr/>
            </p:nvSpPr>
            <p:spPr>
              <a:xfrm rot="20534817">
                <a:off x="1509763" y="345779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15" name="直線コネクタ 14"/>
          <p:cNvCxnSpPr/>
          <p:nvPr/>
        </p:nvCxnSpPr>
        <p:spPr>
          <a:xfrm flipV="1">
            <a:off x="7027272" y="3865425"/>
            <a:ext cx="414999" cy="19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図形グループ 15"/>
          <p:cNvGrpSpPr/>
          <p:nvPr/>
        </p:nvGrpSpPr>
        <p:grpSpPr>
          <a:xfrm>
            <a:off x="7668344" y="3649389"/>
            <a:ext cx="908224" cy="792088"/>
            <a:chOff x="1259632" y="3242416"/>
            <a:chExt cx="2808312" cy="2649803"/>
          </a:xfrm>
          <a:solidFill>
            <a:srgbClr val="DEFDB1"/>
          </a:solidFill>
        </p:grpSpPr>
        <p:sp>
          <p:nvSpPr>
            <p:cNvPr id="17" name="平行四辺形 16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図形グループ 17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19" name="平行四辺形 18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平行四辺形 19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" name="図形グループ 21"/>
          <p:cNvGrpSpPr/>
          <p:nvPr/>
        </p:nvGrpSpPr>
        <p:grpSpPr>
          <a:xfrm>
            <a:off x="6915104" y="3645024"/>
            <a:ext cx="1545328" cy="648072"/>
            <a:chOff x="3421773" y="3394472"/>
            <a:chExt cx="2714758" cy="1191995"/>
          </a:xfrm>
        </p:grpSpPr>
        <p:grpSp>
          <p:nvGrpSpPr>
            <p:cNvPr id="23" name="図形グループ 22"/>
            <p:cNvGrpSpPr/>
            <p:nvPr/>
          </p:nvGrpSpPr>
          <p:grpSpPr>
            <a:xfrm>
              <a:off x="3421773" y="3394472"/>
              <a:ext cx="1211811" cy="1040381"/>
              <a:chOff x="3908215" y="4877474"/>
              <a:chExt cx="1211811" cy="1040381"/>
            </a:xfrm>
          </p:grpSpPr>
          <p:sp>
            <p:nvSpPr>
              <p:cNvPr id="30" name="平行四辺形 29"/>
              <p:cNvSpPr/>
              <p:nvPr/>
            </p:nvSpPr>
            <p:spPr>
              <a:xfrm rot="20534817">
                <a:off x="3908215" y="4904244"/>
                <a:ext cx="1055497" cy="821064"/>
              </a:xfrm>
              <a:prstGeom prst="parallelogram">
                <a:avLst>
                  <a:gd name="adj" fmla="val 313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1" name="図形グループ 30"/>
              <p:cNvGrpSpPr/>
              <p:nvPr/>
            </p:nvGrpSpPr>
            <p:grpSpPr>
              <a:xfrm>
                <a:off x="4047627" y="4877474"/>
                <a:ext cx="1072399" cy="1040381"/>
                <a:chOff x="1432254" y="3259238"/>
                <a:chExt cx="2613971" cy="2918835"/>
              </a:xfrm>
            </p:grpSpPr>
            <p:sp>
              <p:nvSpPr>
                <p:cNvPr id="32" name="平行四辺形 31"/>
                <p:cNvSpPr/>
                <p:nvPr/>
              </p:nvSpPr>
              <p:spPr>
                <a:xfrm rot="9819272" flipV="1">
                  <a:off x="1572773" y="3259238"/>
                  <a:ext cx="2130617" cy="65494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平行四辺形 32"/>
                <p:cNvSpPr/>
                <p:nvPr/>
              </p:nvSpPr>
              <p:spPr>
                <a:xfrm rot="9819272" flipV="1">
                  <a:off x="1432254" y="5705173"/>
                  <a:ext cx="2260926" cy="47290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平行四辺形 33"/>
                <p:cNvSpPr/>
                <p:nvPr/>
              </p:nvSpPr>
              <p:spPr>
                <a:xfrm rot="20534817">
                  <a:off x="1473453" y="3834551"/>
                  <a:ext cx="2572772" cy="2303532"/>
                </a:xfrm>
                <a:prstGeom prst="parallelogram">
                  <a:avLst>
                    <a:gd name="adj" fmla="val 313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4" name="円/楕円 23"/>
            <p:cNvSpPr/>
            <p:nvPr/>
          </p:nvSpPr>
          <p:spPr>
            <a:xfrm>
              <a:off x="5815140" y="3924491"/>
              <a:ext cx="321391" cy="337509"/>
            </a:xfrm>
            <a:prstGeom prst="ellipse">
              <a:avLst/>
            </a:prstGeom>
            <a:solidFill>
              <a:srgbClr val="D1FF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5" name="直線コネクタ 24"/>
            <p:cNvCxnSpPr/>
            <p:nvPr/>
          </p:nvCxnSpPr>
          <p:spPr>
            <a:xfrm>
              <a:off x="4508119" y="3514916"/>
              <a:ext cx="1307021" cy="578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3719844" y="3717708"/>
              <a:ext cx="2095296" cy="3755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flipV="1">
              <a:off x="5075430" y="4093246"/>
              <a:ext cx="739710" cy="3182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flipV="1">
              <a:off x="3719844" y="4093246"/>
              <a:ext cx="2095296" cy="4932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flipV="1">
              <a:off x="4508119" y="4093246"/>
              <a:ext cx="1307021" cy="202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725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82" y="0"/>
            <a:ext cx="8002835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93571" y="6229003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一つ目のフィルター</a:t>
            </a:r>
            <a:endParaRPr kumimoji="1" lang="ja-JP" altLang="en-US" sz="2400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889500" y="1308100"/>
            <a:ext cx="1778000" cy="49784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3060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725506" y="402495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一つ目の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フィルター</a:t>
            </a:r>
            <a:endParaRPr kumimoji="1" lang="en-US" altLang="ja-JP" dirty="0" smtClean="0"/>
          </a:p>
          <a:p>
            <a:r>
              <a:rPr lang="ja-JP" altLang="en-US" dirty="0" smtClean="0"/>
              <a:t>に対応</a:t>
            </a:r>
            <a:endParaRPr kumimoji="1" lang="ja-JP" altLang="en-US" dirty="0"/>
          </a:p>
        </p:txBody>
      </p:sp>
      <p:grpSp>
        <p:nvGrpSpPr>
          <p:cNvPr id="9" name="図形グループ 8"/>
          <p:cNvGrpSpPr/>
          <p:nvPr/>
        </p:nvGrpSpPr>
        <p:grpSpPr>
          <a:xfrm>
            <a:off x="6343182" y="3433365"/>
            <a:ext cx="1427996" cy="1219771"/>
            <a:chOff x="1259632" y="3242416"/>
            <a:chExt cx="2822904" cy="2649803"/>
          </a:xfrm>
          <a:solidFill>
            <a:schemeClr val="bg2"/>
          </a:solidFill>
        </p:grpSpPr>
        <p:sp>
          <p:nvSpPr>
            <p:cNvPr id="10" name="平行四辺形 9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図形グループ 10"/>
            <p:cNvGrpSpPr/>
            <p:nvPr/>
          </p:nvGrpSpPr>
          <p:grpSpPr>
            <a:xfrm>
              <a:off x="1509763" y="3242416"/>
              <a:ext cx="2572773" cy="2649803"/>
              <a:chOff x="1509763" y="3242416"/>
              <a:chExt cx="2572773" cy="2649803"/>
            </a:xfrm>
            <a:grpFill/>
          </p:grpSpPr>
          <p:sp>
            <p:nvSpPr>
              <p:cNvPr id="12" name="平行四辺形 11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平行四辺形 13"/>
              <p:cNvSpPr/>
              <p:nvPr/>
            </p:nvSpPr>
            <p:spPr>
              <a:xfrm rot="20534817">
                <a:off x="1509763" y="345779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15" name="直線コネクタ 14"/>
          <p:cNvCxnSpPr/>
          <p:nvPr/>
        </p:nvCxnSpPr>
        <p:spPr>
          <a:xfrm flipV="1">
            <a:off x="7027272" y="3865425"/>
            <a:ext cx="414999" cy="19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図形グループ 15"/>
          <p:cNvGrpSpPr/>
          <p:nvPr/>
        </p:nvGrpSpPr>
        <p:grpSpPr>
          <a:xfrm>
            <a:off x="7668344" y="3649389"/>
            <a:ext cx="908224" cy="792088"/>
            <a:chOff x="1259632" y="3242416"/>
            <a:chExt cx="2808312" cy="2649803"/>
          </a:xfrm>
          <a:solidFill>
            <a:srgbClr val="DEFDB1"/>
          </a:solidFill>
        </p:grpSpPr>
        <p:sp>
          <p:nvSpPr>
            <p:cNvPr id="17" name="平行四辺形 16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図形グループ 17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19" name="平行四辺形 18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平行四辺形 19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" name="図形グループ 21"/>
          <p:cNvGrpSpPr/>
          <p:nvPr/>
        </p:nvGrpSpPr>
        <p:grpSpPr>
          <a:xfrm>
            <a:off x="6483056" y="4005064"/>
            <a:ext cx="1545328" cy="648072"/>
            <a:chOff x="3421773" y="3394472"/>
            <a:chExt cx="2714758" cy="1191995"/>
          </a:xfrm>
        </p:grpSpPr>
        <p:grpSp>
          <p:nvGrpSpPr>
            <p:cNvPr id="23" name="図形グループ 22"/>
            <p:cNvGrpSpPr/>
            <p:nvPr/>
          </p:nvGrpSpPr>
          <p:grpSpPr>
            <a:xfrm>
              <a:off x="3421773" y="3394472"/>
              <a:ext cx="1211811" cy="1040381"/>
              <a:chOff x="3908215" y="4877474"/>
              <a:chExt cx="1211811" cy="1040381"/>
            </a:xfrm>
          </p:grpSpPr>
          <p:sp>
            <p:nvSpPr>
              <p:cNvPr id="30" name="平行四辺形 29"/>
              <p:cNvSpPr/>
              <p:nvPr/>
            </p:nvSpPr>
            <p:spPr>
              <a:xfrm rot="20534817">
                <a:off x="3908215" y="4904244"/>
                <a:ext cx="1055497" cy="821064"/>
              </a:xfrm>
              <a:prstGeom prst="parallelogram">
                <a:avLst>
                  <a:gd name="adj" fmla="val 313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1" name="図形グループ 30"/>
              <p:cNvGrpSpPr/>
              <p:nvPr/>
            </p:nvGrpSpPr>
            <p:grpSpPr>
              <a:xfrm>
                <a:off x="4047627" y="4877474"/>
                <a:ext cx="1072399" cy="1040381"/>
                <a:chOff x="1432254" y="3259238"/>
                <a:chExt cx="2613971" cy="2918835"/>
              </a:xfrm>
            </p:grpSpPr>
            <p:sp>
              <p:nvSpPr>
                <p:cNvPr id="32" name="平行四辺形 31"/>
                <p:cNvSpPr/>
                <p:nvPr/>
              </p:nvSpPr>
              <p:spPr>
                <a:xfrm rot="9819272" flipV="1">
                  <a:off x="1572773" y="3259238"/>
                  <a:ext cx="2130617" cy="65494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平行四辺形 32"/>
                <p:cNvSpPr/>
                <p:nvPr/>
              </p:nvSpPr>
              <p:spPr>
                <a:xfrm rot="9819272" flipV="1">
                  <a:off x="1432254" y="5705173"/>
                  <a:ext cx="2260926" cy="47290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平行四辺形 33"/>
                <p:cNvSpPr/>
                <p:nvPr/>
              </p:nvSpPr>
              <p:spPr>
                <a:xfrm rot="20534817">
                  <a:off x="1473453" y="3834551"/>
                  <a:ext cx="2572772" cy="2303532"/>
                </a:xfrm>
                <a:prstGeom prst="parallelogram">
                  <a:avLst>
                    <a:gd name="adj" fmla="val 313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4" name="円/楕円 23"/>
            <p:cNvSpPr/>
            <p:nvPr/>
          </p:nvSpPr>
          <p:spPr>
            <a:xfrm>
              <a:off x="5815140" y="3924491"/>
              <a:ext cx="321391" cy="337509"/>
            </a:xfrm>
            <a:prstGeom prst="ellipse">
              <a:avLst/>
            </a:prstGeom>
            <a:solidFill>
              <a:srgbClr val="D1FF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5" name="直線コネクタ 24"/>
            <p:cNvCxnSpPr/>
            <p:nvPr/>
          </p:nvCxnSpPr>
          <p:spPr>
            <a:xfrm>
              <a:off x="4508119" y="3514916"/>
              <a:ext cx="1307021" cy="578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3719844" y="3717708"/>
              <a:ext cx="2095296" cy="3755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flipV="1">
              <a:off x="5075430" y="4093246"/>
              <a:ext cx="739710" cy="3182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flipV="1">
              <a:off x="3719844" y="4093246"/>
              <a:ext cx="2095296" cy="4932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flipV="1">
              <a:off x="4508119" y="4093246"/>
              <a:ext cx="1307021" cy="202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661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46" y="0"/>
            <a:ext cx="8076708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93571" y="6229003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一つ目のフィルター</a:t>
            </a:r>
            <a:endParaRPr kumimoji="1" lang="ja-JP" altLang="en-US" sz="2400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889500" y="1333500"/>
            <a:ext cx="2044700" cy="4953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3060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725506" y="402495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一つ目の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フィルター</a:t>
            </a:r>
            <a:endParaRPr kumimoji="1" lang="en-US" altLang="ja-JP" dirty="0" smtClean="0"/>
          </a:p>
          <a:p>
            <a:r>
              <a:rPr lang="ja-JP" altLang="en-US" dirty="0" smtClean="0"/>
              <a:t>に対応</a:t>
            </a:r>
            <a:endParaRPr kumimoji="1" lang="ja-JP" altLang="en-US" dirty="0"/>
          </a:p>
        </p:txBody>
      </p:sp>
      <p:grpSp>
        <p:nvGrpSpPr>
          <p:cNvPr id="9" name="図形グループ 8"/>
          <p:cNvGrpSpPr/>
          <p:nvPr/>
        </p:nvGrpSpPr>
        <p:grpSpPr>
          <a:xfrm>
            <a:off x="6343182" y="3433365"/>
            <a:ext cx="1427996" cy="1219771"/>
            <a:chOff x="1259632" y="3242416"/>
            <a:chExt cx="2822904" cy="2649803"/>
          </a:xfrm>
          <a:solidFill>
            <a:schemeClr val="bg2"/>
          </a:solidFill>
        </p:grpSpPr>
        <p:sp>
          <p:nvSpPr>
            <p:cNvPr id="10" name="平行四辺形 9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図形グループ 10"/>
            <p:cNvGrpSpPr/>
            <p:nvPr/>
          </p:nvGrpSpPr>
          <p:grpSpPr>
            <a:xfrm>
              <a:off x="1509763" y="3242416"/>
              <a:ext cx="2572773" cy="2649803"/>
              <a:chOff x="1509763" y="3242416"/>
              <a:chExt cx="2572773" cy="2649803"/>
            </a:xfrm>
            <a:grpFill/>
          </p:grpSpPr>
          <p:sp>
            <p:nvSpPr>
              <p:cNvPr id="12" name="平行四辺形 11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平行四辺形 13"/>
              <p:cNvSpPr/>
              <p:nvPr/>
            </p:nvSpPr>
            <p:spPr>
              <a:xfrm rot="20534817">
                <a:off x="1509763" y="345779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15" name="直線コネクタ 14"/>
          <p:cNvCxnSpPr/>
          <p:nvPr/>
        </p:nvCxnSpPr>
        <p:spPr>
          <a:xfrm flipV="1">
            <a:off x="7027272" y="3865425"/>
            <a:ext cx="414999" cy="19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図形グループ 15"/>
          <p:cNvGrpSpPr/>
          <p:nvPr/>
        </p:nvGrpSpPr>
        <p:grpSpPr>
          <a:xfrm>
            <a:off x="7668344" y="3649389"/>
            <a:ext cx="908224" cy="792088"/>
            <a:chOff x="1259632" y="3242416"/>
            <a:chExt cx="2808312" cy="2649803"/>
          </a:xfrm>
          <a:solidFill>
            <a:srgbClr val="DEFDB1"/>
          </a:solidFill>
        </p:grpSpPr>
        <p:sp>
          <p:nvSpPr>
            <p:cNvPr id="17" name="平行四辺形 16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図形グループ 17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19" name="平行四辺形 18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平行四辺形 19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" name="図形グループ 21"/>
          <p:cNvGrpSpPr/>
          <p:nvPr/>
        </p:nvGrpSpPr>
        <p:grpSpPr>
          <a:xfrm>
            <a:off x="6732240" y="3933056"/>
            <a:ext cx="1545328" cy="648072"/>
            <a:chOff x="3421773" y="3394472"/>
            <a:chExt cx="2714758" cy="1191995"/>
          </a:xfrm>
        </p:grpSpPr>
        <p:grpSp>
          <p:nvGrpSpPr>
            <p:cNvPr id="23" name="図形グループ 22"/>
            <p:cNvGrpSpPr/>
            <p:nvPr/>
          </p:nvGrpSpPr>
          <p:grpSpPr>
            <a:xfrm>
              <a:off x="3421773" y="3394472"/>
              <a:ext cx="1211811" cy="1040381"/>
              <a:chOff x="3908215" y="4877474"/>
              <a:chExt cx="1211811" cy="1040381"/>
            </a:xfrm>
          </p:grpSpPr>
          <p:sp>
            <p:nvSpPr>
              <p:cNvPr id="30" name="平行四辺形 29"/>
              <p:cNvSpPr/>
              <p:nvPr/>
            </p:nvSpPr>
            <p:spPr>
              <a:xfrm rot="20534817">
                <a:off x="3908215" y="4904244"/>
                <a:ext cx="1055497" cy="821064"/>
              </a:xfrm>
              <a:prstGeom prst="parallelogram">
                <a:avLst>
                  <a:gd name="adj" fmla="val 313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1" name="図形グループ 30"/>
              <p:cNvGrpSpPr/>
              <p:nvPr/>
            </p:nvGrpSpPr>
            <p:grpSpPr>
              <a:xfrm>
                <a:off x="4047627" y="4877474"/>
                <a:ext cx="1072399" cy="1040381"/>
                <a:chOff x="1432254" y="3259238"/>
                <a:chExt cx="2613971" cy="2918835"/>
              </a:xfrm>
            </p:grpSpPr>
            <p:sp>
              <p:nvSpPr>
                <p:cNvPr id="32" name="平行四辺形 31"/>
                <p:cNvSpPr/>
                <p:nvPr/>
              </p:nvSpPr>
              <p:spPr>
                <a:xfrm rot="9819272" flipV="1">
                  <a:off x="1572773" y="3259238"/>
                  <a:ext cx="2130617" cy="65494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3" name="平行四辺形 32"/>
                <p:cNvSpPr/>
                <p:nvPr/>
              </p:nvSpPr>
              <p:spPr>
                <a:xfrm rot="9819272" flipV="1">
                  <a:off x="1432254" y="5705173"/>
                  <a:ext cx="2260926" cy="47290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平行四辺形 33"/>
                <p:cNvSpPr/>
                <p:nvPr/>
              </p:nvSpPr>
              <p:spPr>
                <a:xfrm rot="20534817">
                  <a:off x="1473453" y="3834551"/>
                  <a:ext cx="2572772" cy="2303532"/>
                </a:xfrm>
                <a:prstGeom prst="parallelogram">
                  <a:avLst>
                    <a:gd name="adj" fmla="val 313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4" name="円/楕円 23"/>
            <p:cNvSpPr/>
            <p:nvPr/>
          </p:nvSpPr>
          <p:spPr>
            <a:xfrm>
              <a:off x="5815140" y="3924491"/>
              <a:ext cx="321391" cy="337509"/>
            </a:xfrm>
            <a:prstGeom prst="ellipse">
              <a:avLst/>
            </a:prstGeom>
            <a:solidFill>
              <a:srgbClr val="D1FF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5" name="直線コネクタ 24"/>
            <p:cNvCxnSpPr/>
            <p:nvPr/>
          </p:nvCxnSpPr>
          <p:spPr>
            <a:xfrm>
              <a:off x="4508119" y="3514916"/>
              <a:ext cx="1307021" cy="578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3719844" y="3717708"/>
              <a:ext cx="2095296" cy="3755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flipV="1">
              <a:off x="5075430" y="4093246"/>
              <a:ext cx="739710" cy="3182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flipV="1">
              <a:off x="3719844" y="4093246"/>
              <a:ext cx="2095296" cy="4932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flipV="1">
              <a:off x="4508119" y="4093246"/>
              <a:ext cx="1307021" cy="202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464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50" y="0"/>
            <a:ext cx="8187499" cy="68580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93571" y="6229003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一つ目のフィルター</a:t>
            </a:r>
            <a:endParaRPr kumimoji="1" lang="ja-JP" altLang="en-US" sz="2400" dirty="0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4889500" y="1295400"/>
            <a:ext cx="2273300" cy="49911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3060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725506" y="402495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一つ目の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フィルター</a:t>
            </a:r>
            <a:endParaRPr kumimoji="1" lang="en-US" altLang="ja-JP" dirty="0" smtClean="0"/>
          </a:p>
          <a:p>
            <a:r>
              <a:rPr lang="ja-JP" altLang="en-US" dirty="0" smtClean="0"/>
              <a:t>に対応</a:t>
            </a:r>
            <a:endParaRPr kumimoji="1" lang="ja-JP" altLang="en-US" dirty="0"/>
          </a:p>
        </p:txBody>
      </p:sp>
      <p:grpSp>
        <p:nvGrpSpPr>
          <p:cNvPr id="10" name="図形グループ 9"/>
          <p:cNvGrpSpPr/>
          <p:nvPr/>
        </p:nvGrpSpPr>
        <p:grpSpPr>
          <a:xfrm>
            <a:off x="6343182" y="3433365"/>
            <a:ext cx="1427996" cy="1219771"/>
            <a:chOff x="1259632" y="3242416"/>
            <a:chExt cx="2822904" cy="2649803"/>
          </a:xfrm>
          <a:solidFill>
            <a:schemeClr val="bg2"/>
          </a:solidFill>
        </p:grpSpPr>
        <p:sp>
          <p:nvSpPr>
            <p:cNvPr id="11" name="平行四辺形 10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図形グループ 11"/>
            <p:cNvGrpSpPr/>
            <p:nvPr/>
          </p:nvGrpSpPr>
          <p:grpSpPr>
            <a:xfrm>
              <a:off x="1509763" y="3242416"/>
              <a:ext cx="2572773" cy="2649803"/>
              <a:chOff x="1509763" y="3242416"/>
              <a:chExt cx="2572773" cy="2649803"/>
            </a:xfrm>
            <a:grpFill/>
          </p:grpSpPr>
          <p:sp>
            <p:nvSpPr>
              <p:cNvPr id="13" name="平行四辺形 12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平行四辺形 13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平行四辺形 14"/>
              <p:cNvSpPr/>
              <p:nvPr/>
            </p:nvSpPr>
            <p:spPr>
              <a:xfrm rot="20534817">
                <a:off x="1509763" y="345779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16" name="直線コネクタ 15"/>
          <p:cNvCxnSpPr/>
          <p:nvPr/>
        </p:nvCxnSpPr>
        <p:spPr>
          <a:xfrm flipV="1">
            <a:off x="7027272" y="3865425"/>
            <a:ext cx="414999" cy="19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図形グループ 16"/>
          <p:cNvGrpSpPr/>
          <p:nvPr/>
        </p:nvGrpSpPr>
        <p:grpSpPr>
          <a:xfrm>
            <a:off x="7668344" y="3649389"/>
            <a:ext cx="908224" cy="792088"/>
            <a:chOff x="1259632" y="3242416"/>
            <a:chExt cx="2808312" cy="2649803"/>
          </a:xfrm>
          <a:solidFill>
            <a:srgbClr val="DEFDB1"/>
          </a:solidFill>
        </p:grpSpPr>
        <p:sp>
          <p:nvSpPr>
            <p:cNvPr id="18" name="平行四辺形 17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9" name="図形グループ 18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20" name="平行四辺形 19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平行四辺形 21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3" name="図形グループ 22"/>
          <p:cNvGrpSpPr/>
          <p:nvPr/>
        </p:nvGrpSpPr>
        <p:grpSpPr>
          <a:xfrm>
            <a:off x="6915104" y="3861048"/>
            <a:ext cx="1545328" cy="648072"/>
            <a:chOff x="3421773" y="3394472"/>
            <a:chExt cx="2714758" cy="1191995"/>
          </a:xfrm>
        </p:grpSpPr>
        <p:grpSp>
          <p:nvGrpSpPr>
            <p:cNvPr id="24" name="図形グループ 23"/>
            <p:cNvGrpSpPr/>
            <p:nvPr/>
          </p:nvGrpSpPr>
          <p:grpSpPr>
            <a:xfrm>
              <a:off x="3421773" y="3394472"/>
              <a:ext cx="1211811" cy="1040381"/>
              <a:chOff x="3908215" y="4877474"/>
              <a:chExt cx="1211811" cy="1040381"/>
            </a:xfrm>
          </p:grpSpPr>
          <p:sp>
            <p:nvSpPr>
              <p:cNvPr id="31" name="平行四辺形 30"/>
              <p:cNvSpPr/>
              <p:nvPr/>
            </p:nvSpPr>
            <p:spPr>
              <a:xfrm rot="20534817">
                <a:off x="3908215" y="4904244"/>
                <a:ext cx="1055497" cy="821064"/>
              </a:xfrm>
              <a:prstGeom prst="parallelogram">
                <a:avLst>
                  <a:gd name="adj" fmla="val 313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2" name="図形グループ 31"/>
              <p:cNvGrpSpPr/>
              <p:nvPr/>
            </p:nvGrpSpPr>
            <p:grpSpPr>
              <a:xfrm>
                <a:off x="4047627" y="4877474"/>
                <a:ext cx="1072399" cy="1040381"/>
                <a:chOff x="1432254" y="3259238"/>
                <a:chExt cx="2613971" cy="2918835"/>
              </a:xfrm>
            </p:grpSpPr>
            <p:sp>
              <p:nvSpPr>
                <p:cNvPr id="33" name="平行四辺形 32"/>
                <p:cNvSpPr/>
                <p:nvPr/>
              </p:nvSpPr>
              <p:spPr>
                <a:xfrm rot="9819272" flipV="1">
                  <a:off x="1572773" y="3259238"/>
                  <a:ext cx="2130617" cy="65494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4" name="平行四辺形 33"/>
                <p:cNvSpPr/>
                <p:nvPr/>
              </p:nvSpPr>
              <p:spPr>
                <a:xfrm rot="9819272" flipV="1">
                  <a:off x="1432254" y="5705173"/>
                  <a:ext cx="2260926" cy="47290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5" name="平行四辺形 34"/>
                <p:cNvSpPr/>
                <p:nvPr/>
              </p:nvSpPr>
              <p:spPr>
                <a:xfrm rot="20534817">
                  <a:off x="1473453" y="3834551"/>
                  <a:ext cx="2572772" cy="2303532"/>
                </a:xfrm>
                <a:prstGeom prst="parallelogram">
                  <a:avLst>
                    <a:gd name="adj" fmla="val 313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25" name="円/楕円 24"/>
            <p:cNvSpPr/>
            <p:nvPr/>
          </p:nvSpPr>
          <p:spPr>
            <a:xfrm>
              <a:off x="5815140" y="3924491"/>
              <a:ext cx="321391" cy="337509"/>
            </a:xfrm>
            <a:prstGeom prst="ellipse">
              <a:avLst/>
            </a:prstGeom>
            <a:solidFill>
              <a:srgbClr val="D1FF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6" name="直線コネクタ 25"/>
            <p:cNvCxnSpPr/>
            <p:nvPr/>
          </p:nvCxnSpPr>
          <p:spPr>
            <a:xfrm>
              <a:off x="4508119" y="3514916"/>
              <a:ext cx="1307021" cy="5783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>
              <a:off x="3719844" y="3717708"/>
              <a:ext cx="2095296" cy="3755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flipV="1">
              <a:off x="5075430" y="4093246"/>
              <a:ext cx="739710" cy="3182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flipV="1">
              <a:off x="3719844" y="4093246"/>
              <a:ext cx="2095296" cy="4932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flipV="1">
              <a:off x="4508119" y="4093246"/>
              <a:ext cx="1307021" cy="202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510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図形グループ 3"/>
          <p:cNvGrpSpPr/>
          <p:nvPr/>
        </p:nvGrpSpPr>
        <p:grpSpPr>
          <a:xfrm>
            <a:off x="1302705" y="2265038"/>
            <a:ext cx="789140" cy="726510"/>
            <a:chOff x="864296" y="989556"/>
            <a:chExt cx="789140" cy="726510"/>
          </a:xfrm>
        </p:grpSpPr>
        <p:sp>
          <p:nvSpPr>
            <p:cNvPr id="5" name="円/楕円 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1318501" y="3244239"/>
            <a:ext cx="789140" cy="726510"/>
            <a:chOff x="864296" y="989556"/>
            <a:chExt cx="789140" cy="726510"/>
          </a:xfrm>
        </p:grpSpPr>
        <p:sp>
          <p:nvSpPr>
            <p:cNvPr id="8" name="円/楕円 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1302706" y="4228166"/>
            <a:ext cx="781971" cy="726510"/>
            <a:chOff x="864296" y="989556"/>
            <a:chExt cx="789140" cy="726510"/>
          </a:xfrm>
        </p:grpSpPr>
        <p:sp>
          <p:nvSpPr>
            <p:cNvPr id="11" name="円/楕円 1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1302705" y="5212093"/>
            <a:ext cx="781971" cy="726510"/>
            <a:chOff x="864296" y="989556"/>
            <a:chExt cx="789140" cy="726510"/>
          </a:xfrm>
        </p:grpSpPr>
        <p:sp>
          <p:nvSpPr>
            <p:cNvPr id="23" name="円/楕円 2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3070963" y="2685293"/>
            <a:ext cx="789140" cy="726510"/>
            <a:chOff x="864296" y="989556"/>
            <a:chExt cx="789140" cy="726510"/>
          </a:xfrm>
        </p:grpSpPr>
        <p:sp>
          <p:nvSpPr>
            <p:cNvPr id="26" name="円/楕円 25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039661" y="1139869"/>
              <a:ext cx="486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H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28" name="図形グループ 27"/>
          <p:cNvGrpSpPr/>
          <p:nvPr/>
        </p:nvGrpSpPr>
        <p:grpSpPr>
          <a:xfrm>
            <a:off x="3086759" y="3664494"/>
            <a:ext cx="789140" cy="726510"/>
            <a:chOff x="864296" y="989556"/>
            <a:chExt cx="789140" cy="726510"/>
          </a:xfrm>
        </p:grpSpPr>
        <p:sp>
          <p:nvSpPr>
            <p:cNvPr id="29" name="円/楕円 28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1039661" y="1139869"/>
              <a:ext cx="486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H</a:t>
              </a:r>
              <a:r>
                <a:rPr lang="en-US" altLang="ja-JP" sz="2000" baseline="-25000" dirty="0" smtClean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3070964" y="4648421"/>
            <a:ext cx="781971" cy="726510"/>
            <a:chOff x="864296" y="989556"/>
            <a:chExt cx="789140" cy="726510"/>
          </a:xfrm>
        </p:grpSpPr>
        <p:sp>
          <p:nvSpPr>
            <p:cNvPr id="32" name="円/楕円 31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1039661" y="1139869"/>
              <a:ext cx="4904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H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37" name="図形グループ 36"/>
          <p:cNvGrpSpPr/>
          <p:nvPr/>
        </p:nvGrpSpPr>
        <p:grpSpPr>
          <a:xfrm>
            <a:off x="4837125" y="2217022"/>
            <a:ext cx="789140" cy="726510"/>
            <a:chOff x="864296" y="989556"/>
            <a:chExt cx="789140" cy="726510"/>
          </a:xfrm>
        </p:grpSpPr>
        <p:sp>
          <p:nvSpPr>
            <p:cNvPr id="38" name="円/楕円 3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1039661" y="1139869"/>
              <a:ext cx="5100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M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4852921" y="3196223"/>
            <a:ext cx="789140" cy="726510"/>
            <a:chOff x="864296" y="989556"/>
            <a:chExt cx="789140" cy="726510"/>
          </a:xfrm>
        </p:grpSpPr>
        <p:sp>
          <p:nvSpPr>
            <p:cNvPr id="41" name="円/楕円 4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1039661" y="1139869"/>
              <a:ext cx="5100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M</a:t>
              </a:r>
              <a:r>
                <a:rPr lang="en-US" altLang="ja-JP" sz="2000" baseline="-25000" dirty="0" smtClean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43" name="図形グループ 42"/>
          <p:cNvGrpSpPr/>
          <p:nvPr/>
        </p:nvGrpSpPr>
        <p:grpSpPr>
          <a:xfrm>
            <a:off x="4837126" y="4180150"/>
            <a:ext cx="781971" cy="726510"/>
            <a:chOff x="864296" y="989556"/>
            <a:chExt cx="789140" cy="726510"/>
          </a:xfrm>
        </p:grpSpPr>
        <p:sp>
          <p:nvSpPr>
            <p:cNvPr id="44" name="円/楕円 43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1039661" y="1139869"/>
              <a:ext cx="5147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M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46" name="図形グループ 45"/>
          <p:cNvGrpSpPr/>
          <p:nvPr/>
        </p:nvGrpSpPr>
        <p:grpSpPr>
          <a:xfrm>
            <a:off x="4837125" y="5164077"/>
            <a:ext cx="781971" cy="726510"/>
            <a:chOff x="864296" y="989556"/>
            <a:chExt cx="789140" cy="726510"/>
          </a:xfrm>
        </p:grpSpPr>
        <p:sp>
          <p:nvSpPr>
            <p:cNvPr id="47" name="円/楕円 46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1039661" y="1139869"/>
              <a:ext cx="5147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M</a:t>
              </a:r>
              <a:r>
                <a:rPr lang="en-US" altLang="ja-JP" sz="2000" baseline="-25000" dirty="0" smtClean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49" name="図形グループ 48"/>
          <p:cNvGrpSpPr/>
          <p:nvPr/>
        </p:nvGrpSpPr>
        <p:grpSpPr>
          <a:xfrm>
            <a:off x="6465505" y="3093842"/>
            <a:ext cx="789140" cy="726510"/>
            <a:chOff x="864296" y="989556"/>
            <a:chExt cx="789140" cy="726510"/>
          </a:xfrm>
        </p:grpSpPr>
        <p:sp>
          <p:nvSpPr>
            <p:cNvPr id="50" name="円/楕円 49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1039661" y="1139869"/>
              <a:ext cx="450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Y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52" name="図形グループ 51"/>
          <p:cNvGrpSpPr/>
          <p:nvPr/>
        </p:nvGrpSpPr>
        <p:grpSpPr>
          <a:xfrm>
            <a:off x="6481301" y="4073043"/>
            <a:ext cx="789140" cy="726510"/>
            <a:chOff x="864296" y="989556"/>
            <a:chExt cx="789140" cy="726510"/>
          </a:xfrm>
        </p:grpSpPr>
        <p:sp>
          <p:nvSpPr>
            <p:cNvPr id="53" name="円/楕円 5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1039661" y="1139869"/>
              <a:ext cx="450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Y</a:t>
              </a:r>
              <a:r>
                <a:rPr lang="en-US" altLang="ja-JP" sz="2000" baseline="-25000" dirty="0" smtClean="0"/>
                <a:t>2</a:t>
              </a:r>
              <a:endParaRPr kumimoji="1" lang="ja-JP" altLang="en-US" sz="2000" baseline="-25000" dirty="0"/>
            </a:p>
          </p:txBody>
        </p:sp>
      </p:grpSp>
      <p:sp>
        <p:nvSpPr>
          <p:cNvPr id="61" name="タイトル 6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3600" dirty="0" smtClean="0"/>
              <a:t>Full Connect</a:t>
            </a:r>
            <a:r>
              <a:rPr lang="ja-JP" altLang="en-US" sz="3600" dirty="0" smtClean="0"/>
              <a:t>な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ニューラル</a:t>
            </a:r>
            <a:r>
              <a:rPr lang="ja-JP" altLang="en-US" sz="3600" dirty="0" smtClean="0"/>
              <a:t>・</a:t>
            </a:r>
            <a:r>
              <a:rPr lang="ja-JP" altLang="en-US" sz="3600" dirty="0" smtClean="0"/>
              <a:t>ネットワーク</a:t>
            </a:r>
            <a:endParaRPr kumimoji="1" lang="ja-JP" altLang="en-US" sz="3600" dirty="0">
              <a:solidFill>
                <a:srgbClr val="0070C0"/>
              </a:solidFill>
            </a:endParaRPr>
          </a:p>
        </p:txBody>
      </p:sp>
      <p:cxnSp>
        <p:nvCxnSpPr>
          <p:cNvPr id="63" name="直線矢印コネクタ 62"/>
          <p:cNvCxnSpPr>
            <a:stCxn id="5" idx="6"/>
            <a:endCxn id="26" idx="2"/>
          </p:cNvCxnSpPr>
          <p:nvPr/>
        </p:nvCxnSpPr>
        <p:spPr>
          <a:xfrm>
            <a:off x="2091845" y="2628293"/>
            <a:ext cx="979118" cy="420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>
            <a:off x="2106459" y="3657513"/>
            <a:ext cx="979118" cy="38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>
            <a:off x="2132402" y="4697171"/>
            <a:ext cx="864759" cy="418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/>
          <p:nvPr/>
        </p:nvCxnSpPr>
        <p:spPr>
          <a:xfrm>
            <a:off x="3835047" y="3118895"/>
            <a:ext cx="979118" cy="38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>
            <a:off x="3860103" y="4212127"/>
            <a:ext cx="977026" cy="226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>
            <a:off x="3858011" y="5120967"/>
            <a:ext cx="979118" cy="38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/>
          <p:cNvCxnSpPr>
            <a:stCxn id="8" idx="6"/>
            <a:endCxn id="26" idx="2"/>
          </p:cNvCxnSpPr>
          <p:nvPr/>
        </p:nvCxnSpPr>
        <p:spPr>
          <a:xfrm flipV="1">
            <a:off x="2107641" y="3048548"/>
            <a:ext cx="963322" cy="558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/>
          <p:cNvCxnSpPr>
            <a:stCxn id="5" idx="6"/>
          </p:cNvCxnSpPr>
          <p:nvPr/>
        </p:nvCxnSpPr>
        <p:spPr>
          <a:xfrm>
            <a:off x="2091845" y="2628293"/>
            <a:ext cx="977022" cy="127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>
            <a:stCxn id="5" idx="6"/>
          </p:cNvCxnSpPr>
          <p:nvPr/>
        </p:nvCxnSpPr>
        <p:spPr>
          <a:xfrm>
            <a:off x="2091845" y="2628293"/>
            <a:ext cx="975823" cy="2278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>
            <a:stCxn id="8" idx="6"/>
          </p:cNvCxnSpPr>
          <p:nvPr/>
        </p:nvCxnSpPr>
        <p:spPr>
          <a:xfrm>
            <a:off x="2107641" y="3607494"/>
            <a:ext cx="863700" cy="134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/>
          <p:cNvCxnSpPr>
            <a:stCxn id="11" idx="6"/>
          </p:cNvCxnSpPr>
          <p:nvPr/>
        </p:nvCxnSpPr>
        <p:spPr>
          <a:xfrm flipV="1">
            <a:off x="2084677" y="3176067"/>
            <a:ext cx="928580" cy="1415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/>
          <p:cNvCxnSpPr>
            <a:stCxn id="11" idx="6"/>
          </p:cNvCxnSpPr>
          <p:nvPr/>
        </p:nvCxnSpPr>
        <p:spPr>
          <a:xfrm flipV="1">
            <a:off x="2084677" y="4156016"/>
            <a:ext cx="908668" cy="435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/>
          <p:cNvCxnSpPr>
            <a:stCxn id="23" idx="6"/>
          </p:cNvCxnSpPr>
          <p:nvPr/>
        </p:nvCxnSpPr>
        <p:spPr>
          <a:xfrm flipV="1">
            <a:off x="2084676" y="3336917"/>
            <a:ext cx="961228" cy="2238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>
            <a:stCxn id="23" idx="6"/>
          </p:cNvCxnSpPr>
          <p:nvPr/>
        </p:nvCxnSpPr>
        <p:spPr>
          <a:xfrm flipV="1">
            <a:off x="2084676" y="4223356"/>
            <a:ext cx="968403" cy="1351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/>
          <p:cNvCxnSpPr/>
          <p:nvPr/>
        </p:nvCxnSpPr>
        <p:spPr>
          <a:xfrm flipV="1">
            <a:off x="2098853" y="5237789"/>
            <a:ext cx="892023" cy="40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/>
          <p:cNvCxnSpPr>
            <a:stCxn id="26" idx="6"/>
          </p:cNvCxnSpPr>
          <p:nvPr/>
        </p:nvCxnSpPr>
        <p:spPr>
          <a:xfrm flipV="1">
            <a:off x="3860103" y="2636008"/>
            <a:ext cx="878899" cy="41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/>
          <p:cNvCxnSpPr/>
          <p:nvPr/>
        </p:nvCxnSpPr>
        <p:spPr>
          <a:xfrm>
            <a:off x="3856519" y="3273901"/>
            <a:ext cx="957646" cy="103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>
            <a:stCxn id="26" idx="5"/>
          </p:cNvCxnSpPr>
          <p:nvPr/>
        </p:nvCxnSpPr>
        <p:spPr>
          <a:xfrm>
            <a:off x="3744536" y="3305408"/>
            <a:ext cx="1131349" cy="2069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/>
          <p:cNvCxnSpPr>
            <a:stCxn id="29" idx="6"/>
          </p:cNvCxnSpPr>
          <p:nvPr/>
        </p:nvCxnSpPr>
        <p:spPr>
          <a:xfrm flipV="1">
            <a:off x="3875899" y="2803111"/>
            <a:ext cx="863103" cy="12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矢印コネクタ 104"/>
          <p:cNvCxnSpPr>
            <a:endCxn id="41" idx="3"/>
          </p:cNvCxnSpPr>
          <p:nvPr/>
        </p:nvCxnSpPr>
        <p:spPr>
          <a:xfrm flipV="1">
            <a:off x="3842490" y="3816338"/>
            <a:ext cx="1125998" cy="33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矢印コネクタ 108"/>
          <p:cNvCxnSpPr>
            <a:stCxn id="29" idx="5"/>
            <a:endCxn id="47" idx="2"/>
          </p:cNvCxnSpPr>
          <p:nvPr/>
        </p:nvCxnSpPr>
        <p:spPr>
          <a:xfrm>
            <a:off x="3760332" y="4284609"/>
            <a:ext cx="1076793" cy="1242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/>
          <p:cNvCxnSpPr/>
          <p:nvPr/>
        </p:nvCxnSpPr>
        <p:spPr>
          <a:xfrm flipV="1">
            <a:off x="3807952" y="2934532"/>
            <a:ext cx="1067933" cy="189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矢印コネクタ 112"/>
          <p:cNvCxnSpPr/>
          <p:nvPr/>
        </p:nvCxnSpPr>
        <p:spPr>
          <a:xfrm flipV="1">
            <a:off x="3834321" y="3944568"/>
            <a:ext cx="1072878" cy="954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>
            <a:stCxn id="32" idx="6"/>
            <a:endCxn id="44" idx="2"/>
          </p:cNvCxnSpPr>
          <p:nvPr/>
        </p:nvCxnSpPr>
        <p:spPr>
          <a:xfrm flipV="1">
            <a:off x="3852935" y="4543405"/>
            <a:ext cx="984191" cy="468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/>
          <p:cNvCxnSpPr>
            <a:stCxn id="38" idx="6"/>
          </p:cNvCxnSpPr>
          <p:nvPr/>
        </p:nvCxnSpPr>
        <p:spPr>
          <a:xfrm>
            <a:off x="5626265" y="2580277"/>
            <a:ext cx="839240" cy="68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矢印コネクタ 118"/>
          <p:cNvCxnSpPr>
            <a:endCxn id="53" idx="1"/>
          </p:cNvCxnSpPr>
          <p:nvPr/>
        </p:nvCxnSpPr>
        <p:spPr>
          <a:xfrm>
            <a:off x="5618367" y="2717651"/>
            <a:ext cx="978501" cy="1461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矢印コネクタ 120"/>
          <p:cNvCxnSpPr>
            <a:stCxn id="41" idx="6"/>
            <a:endCxn id="50" idx="2"/>
          </p:cNvCxnSpPr>
          <p:nvPr/>
        </p:nvCxnSpPr>
        <p:spPr>
          <a:xfrm flipV="1">
            <a:off x="5642061" y="3457097"/>
            <a:ext cx="823444" cy="102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矢印コネクタ 122"/>
          <p:cNvCxnSpPr/>
          <p:nvPr/>
        </p:nvCxnSpPr>
        <p:spPr>
          <a:xfrm>
            <a:off x="5595407" y="3706452"/>
            <a:ext cx="918628" cy="538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矢印コネクタ 124"/>
          <p:cNvCxnSpPr>
            <a:stCxn id="44" idx="6"/>
          </p:cNvCxnSpPr>
          <p:nvPr/>
        </p:nvCxnSpPr>
        <p:spPr>
          <a:xfrm flipV="1">
            <a:off x="5619097" y="3639729"/>
            <a:ext cx="855244" cy="90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/>
          <p:cNvCxnSpPr>
            <a:endCxn id="53" idx="2"/>
          </p:cNvCxnSpPr>
          <p:nvPr/>
        </p:nvCxnSpPr>
        <p:spPr>
          <a:xfrm flipV="1">
            <a:off x="5634059" y="4436298"/>
            <a:ext cx="847242" cy="24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矢印コネクタ 128"/>
          <p:cNvCxnSpPr>
            <a:stCxn id="47" idx="7"/>
            <a:endCxn id="50" idx="3"/>
          </p:cNvCxnSpPr>
          <p:nvPr/>
        </p:nvCxnSpPr>
        <p:spPr>
          <a:xfrm flipV="1">
            <a:off x="5504579" y="3713957"/>
            <a:ext cx="1076493" cy="1556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/>
          <p:cNvCxnSpPr/>
          <p:nvPr/>
        </p:nvCxnSpPr>
        <p:spPr>
          <a:xfrm flipV="1">
            <a:off x="5624673" y="4658010"/>
            <a:ext cx="798630" cy="735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/>
          <p:cNvCxnSpPr>
            <a:stCxn id="50" idx="6"/>
          </p:cNvCxnSpPr>
          <p:nvPr/>
        </p:nvCxnSpPr>
        <p:spPr>
          <a:xfrm>
            <a:off x="7254645" y="3457097"/>
            <a:ext cx="823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/>
          <p:cNvCxnSpPr/>
          <p:nvPr/>
        </p:nvCxnSpPr>
        <p:spPr>
          <a:xfrm>
            <a:off x="7231681" y="4386109"/>
            <a:ext cx="823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51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284358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95" y="0"/>
            <a:ext cx="8148010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93571" y="6229003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smtClean="0"/>
              <a:t>二</a:t>
            </a:r>
            <a:r>
              <a:rPr kumimoji="1" lang="ja-JP" altLang="en-US" sz="2400" smtClean="0"/>
              <a:t>つ目</a:t>
            </a:r>
            <a:r>
              <a:rPr kumimoji="1" lang="ja-JP" altLang="en-US" sz="2400" dirty="0" smtClean="0"/>
              <a:t>のフィルター</a:t>
            </a:r>
            <a:endParaRPr kumimoji="1" lang="ja-JP" altLang="en-US" sz="2400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889500" y="1854200"/>
            <a:ext cx="1752600" cy="44323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4711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725506" y="1352060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/>
              <a:t>二</a:t>
            </a:r>
            <a:r>
              <a:rPr kumimoji="1" lang="ja-JP" altLang="en-US" smtClean="0"/>
              <a:t>つ目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フィルター</a:t>
            </a:r>
            <a:endParaRPr kumimoji="1" lang="en-US" altLang="ja-JP" dirty="0" smtClean="0"/>
          </a:p>
          <a:p>
            <a:r>
              <a:rPr lang="ja-JP" altLang="en-US" dirty="0" smtClean="0"/>
              <a:t>に対応</a:t>
            </a:r>
            <a:endParaRPr kumimoji="1" lang="ja-JP" altLang="en-US" dirty="0"/>
          </a:p>
        </p:txBody>
      </p:sp>
      <p:grpSp>
        <p:nvGrpSpPr>
          <p:cNvPr id="9" name="図形グループ 8"/>
          <p:cNvGrpSpPr/>
          <p:nvPr/>
        </p:nvGrpSpPr>
        <p:grpSpPr>
          <a:xfrm>
            <a:off x="6343182" y="3433365"/>
            <a:ext cx="1427996" cy="1219771"/>
            <a:chOff x="1259632" y="3242416"/>
            <a:chExt cx="2822904" cy="2649803"/>
          </a:xfrm>
          <a:solidFill>
            <a:schemeClr val="bg2"/>
          </a:solidFill>
        </p:grpSpPr>
        <p:sp>
          <p:nvSpPr>
            <p:cNvPr id="10" name="平行四辺形 9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図形グループ 10"/>
            <p:cNvGrpSpPr/>
            <p:nvPr/>
          </p:nvGrpSpPr>
          <p:grpSpPr>
            <a:xfrm>
              <a:off x="1509763" y="3242416"/>
              <a:ext cx="2572773" cy="2649803"/>
              <a:chOff x="1509763" y="3242416"/>
              <a:chExt cx="2572773" cy="2649803"/>
            </a:xfrm>
            <a:grpFill/>
          </p:grpSpPr>
          <p:sp>
            <p:nvSpPr>
              <p:cNvPr id="12" name="平行四辺形 11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平行四辺形 13"/>
              <p:cNvSpPr/>
              <p:nvPr/>
            </p:nvSpPr>
            <p:spPr>
              <a:xfrm rot="20534817">
                <a:off x="1509763" y="345779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15" name="直線コネクタ 14"/>
          <p:cNvCxnSpPr/>
          <p:nvPr/>
        </p:nvCxnSpPr>
        <p:spPr>
          <a:xfrm flipV="1">
            <a:off x="7027272" y="3865425"/>
            <a:ext cx="414999" cy="19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図形グループ 15"/>
          <p:cNvGrpSpPr/>
          <p:nvPr/>
        </p:nvGrpSpPr>
        <p:grpSpPr>
          <a:xfrm>
            <a:off x="7668344" y="3649389"/>
            <a:ext cx="908224" cy="792088"/>
            <a:chOff x="1259632" y="3242416"/>
            <a:chExt cx="2808312" cy="2649803"/>
          </a:xfrm>
          <a:solidFill>
            <a:schemeClr val="bg1">
              <a:lumMod val="95000"/>
            </a:schemeClr>
          </a:solidFill>
        </p:grpSpPr>
        <p:sp>
          <p:nvSpPr>
            <p:cNvPr id="17" name="平行四辺形 16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図形グループ 17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19" name="平行四辺形 18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平行四辺形 19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35" name="図形グループ 34"/>
          <p:cNvGrpSpPr/>
          <p:nvPr/>
        </p:nvGrpSpPr>
        <p:grpSpPr>
          <a:xfrm>
            <a:off x="7820744" y="3801789"/>
            <a:ext cx="908224" cy="792088"/>
            <a:chOff x="1259632" y="3242416"/>
            <a:chExt cx="2808312" cy="2649803"/>
          </a:xfrm>
          <a:solidFill>
            <a:srgbClr val="DEFDB1"/>
          </a:solidFill>
        </p:grpSpPr>
        <p:sp>
          <p:nvSpPr>
            <p:cNvPr id="36" name="平行四辺形 35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7" name="図形グループ 36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38" name="平行四辺形 37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平行四辺形 38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平行四辺形 39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41" name="図形グループ 40"/>
          <p:cNvGrpSpPr/>
          <p:nvPr/>
        </p:nvGrpSpPr>
        <p:grpSpPr>
          <a:xfrm>
            <a:off x="6444208" y="3546089"/>
            <a:ext cx="1800200" cy="674999"/>
            <a:chOff x="3764191" y="5045317"/>
            <a:chExt cx="3184073" cy="1189198"/>
          </a:xfrm>
        </p:grpSpPr>
        <p:grpSp>
          <p:nvGrpSpPr>
            <p:cNvPr id="42" name="図形グループ 41"/>
            <p:cNvGrpSpPr/>
            <p:nvPr/>
          </p:nvGrpSpPr>
          <p:grpSpPr>
            <a:xfrm>
              <a:off x="3764191" y="5045317"/>
              <a:ext cx="1211811" cy="1040381"/>
              <a:chOff x="3908215" y="4877474"/>
              <a:chExt cx="1211811" cy="1040381"/>
            </a:xfrm>
          </p:grpSpPr>
          <p:sp>
            <p:nvSpPr>
              <p:cNvPr id="48" name="平行四辺形 47"/>
              <p:cNvSpPr/>
              <p:nvPr/>
            </p:nvSpPr>
            <p:spPr>
              <a:xfrm rot="20534817">
                <a:off x="3908215" y="4904244"/>
                <a:ext cx="1055497" cy="821064"/>
              </a:xfrm>
              <a:prstGeom prst="parallelogram">
                <a:avLst>
                  <a:gd name="adj" fmla="val 313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49" name="図形グループ 48"/>
              <p:cNvGrpSpPr/>
              <p:nvPr/>
            </p:nvGrpSpPr>
            <p:grpSpPr>
              <a:xfrm>
                <a:off x="4047627" y="4877474"/>
                <a:ext cx="1072399" cy="1040381"/>
                <a:chOff x="1432254" y="3259238"/>
                <a:chExt cx="2613971" cy="2918835"/>
              </a:xfrm>
            </p:grpSpPr>
            <p:sp>
              <p:nvSpPr>
                <p:cNvPr id="50" name="平行四辺形 49"/>
                <p:cNvSpPr/>
                <p:nvPr/>
              </p:nvSpPr>
              <p:spPr>
                <a:xfrm rot="9819272" flipV="1">
                  <a:off x="1572773" y="3259238"/>
                  <a:ext cx="2130617" cy="65494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1" name="平行四辺形 50"/>
                <p:cNvSpPr/>
                <p:nvPr/>
              </p:nvSpPr>
              <p:spPr>
                <a:xfrm rot="9819272" flipV="1">
                  <a:off x="1432254" y="5705173"/>
                  <a:ext cx="2260926" cy="47290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2" name="平行四辺形 51"/>
                <p:cNvSpPr/>
                <p:nvPr/>
              </p:nvSpPr>
              <p:spPr>
                <a:xfrm rot="20534817">
                  <a:off x="1473453" y="3834551"/>
                  <a:ext cx="2572772" cy="2303532"/>
                </a:xfrm>
                <a:prstGeom prst="parallelogram">
                  <a:avLst>
                    <a:gd name="adj" fmla="val 313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43" name="円/楕円 42"/>
            <p:cNvSpPr/>
            <p:nvPr/>
          </p:nvSpPr>
          <p:spPr>
            <a:xfrm>
              <a:off x="6551695" y="5757397"/>
              <a:ext cx="396569" cy="335899"/>
            </a:xfrm>
            <a:prstGeom prst="ellipse">
              <a:avLst/>
            </a:prstGeom>
            <a:solidFill>
              <a:srgbClr val="D1FF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4" name="直線コネクタ 43"/>
            <p:cNvCxnSpPr/>
            <p:nvPr/>
          </p:nvCxnSpPr>
          <p:spPr>
            <a:xfrm>
              <a:off x="4758884" y="5133510"/>
              <a:ext cx="1792811" cy="791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/>
            <p:cNvCxnSpPr/>
            <p:nvPr/>
          </p:nvCxnSpPr>
          <p:spPr>
            <a:xfrm>
              <a:off x="4106744" y="5340754"/>
              <a:ext cx="2444951" cy="5845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flipV="1">
              <a:off x="4106744" y="5925347"/>
              <a:ext cx="2444951" cy="309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flipV="1">
              <a:off x="4836137" y="5925347"/>
              <a:ext cx="1715558" cy="18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97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95" y="0"/>
            <a:ext cx="8148010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93571" y="6229003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smtClean="0"/>
              <a:t>二</a:t>
            </a:r>
            <a:r>
              <a:rPr kumimoji="1" lang="ja-JP" altLang="en-US" sz="2400" smtClean="0"/>
              <a:t>つ目</a:t>
            </a:r>
            <a:r>
              <a:rPr kumimoji="1" lang="ja-JP" altLang="en-US" sz="2400" dirty="0" smtClean="0"/>
              <a:t>のフィルター</a:t>
            </a:r>
            <a:endParaRPr kumimoji="1" lang="ja-JP" altLang="en-US" sz="2400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889500" y="1790700"/>
            <a:ext cx="1943100" cy="4495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4711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725506" y="1352060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/>
              <a:t>二</a:t>
            </a:r>
            <a:r>
              <a:rPr kumimoji="1" lang="ja-JP" altLang="en-US" smtClean="0"/>
              <a:t>つ目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フィルター</a:t>
            </a:r>
            <a:endParaRPr kumimoji="1" lang="en-US" altLang="ja-JP" dirty="0" smtClean="0"/>
          </a:p>
          <a:p>
            <a:r>
              <a:rPr lang="ja-JP" altLang="en-US" dirty="0" smtClean="0"/>
              <a:t>に対応</a:t>
            </a:r>
            <a:endParaRPr kumimoji="1" lang="ja-JP" altLang="en-US" dirty="0"/>
          </a:p>
        </p:txBody>
      </p:sp>
      <p:grpSp>
        <p:nvGrpSpPr>
          <p:cNvPr id="9" name="図形グループ 8"/>
          <p:cNvGrpSpPr/>
          <p:nvPr/>
        </p:nvGrpSpPr>
        <p:grpSpPr>
          <a:xfrm>
            <a:off x="6343182" y="3433365"/>
            <a:ext cx="1427996" cy="1219771"/>
            <a:chOff x="1259632" y="3242416"/>
            <a:chExt cx="2822904" cy="2649803"/>
          </a:xfrm>
          <a:solidFill>
            <a:schemeClr val="bg2"/>
          </a:solidFill>
        </p:grpSpPr>
        <p:sp>
          <p:nvSpPr>
            <p:cNvPr id="10" name="平行四辺形 9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図形グループ 10"/>
            <p:cNvGrpSpPr/>
            <p:nvPr/>
          </p:nvGrpSpPr>
          <p:grpSpPr>
            <a:xfrm>
              <a:off x="1509763" y="3242416"/>
              <a:ext cx="2572773" cy="2649803"/>
              <a:chOff x="1509763" y="3242416"/>
              <a:chExt cx="2572773" cy="2649803"/>
            </a:xfrm>
            <a:grpFill/>
          </p:grpSpPr>
          <p:sp>
            <p:nvSpPr>
              <p:cNvPr id="12" name="平行四辺形 11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平行四辺形 13"/>
              <p:cNvSpPr/>
              <p:nvPr/>
            </p:nvSpPr>
            <p:spPr>
              <a:xfrm rot="20534817">
                <a:off x="1509763" y="345779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15" name="直線コネクタ 14"/>
          <p:cNvCxnSpPr/>
          <p:nvPr/>
        </p:nvCxnSpPr>
        <p:spPr>
          <a:xfrm flipV="1">
            <a:off x="7027272" y="3865425"/>
            <a:ext cx="414999" cy="19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図形グループ 15"/>
          <p:cNvGrpSpPr/>
          <p:nvPr/>
        </p:nvGrpSpPr>
        <p:grpSpPr>
          <a:xfrm>
            <a:off x="7668344" y="3649389"/>
            <a:ext cx="908224" cy="792088"/>
            <a:chOff x="1259632" y="3242416"/>
            <a:chExt cx="2808312" cy="2649803"/>
          </a:xfrm>
          <a:solidFill>
            <a:schemeClr val="bg1">
              <a:lumMod val="95000"/>
            </a:schemeClr>
          </a:solidFill>
        </p:grpSpPr>
        <p:sp>
          <p:nvSpPr>
            <p:cNvPr id="17" name="平行四辺形 16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図形グループ 17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19" name="平行四辺形 18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平行四辺形 19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" name="図形グループ 21"/>
          <p:cNvGrpSpPr/>
          <p:nvPr/>
        </p:nvGrpSpPr>
        <p:grpSpPr>
          <a:xfrm>
            <a:off x="7820744" y="3801789"/>
            <a:ext cx="908224" cy="792088"/>
            <a:chOff x="1259632" y="3242416"/>
            <a:chExt cx="2808312" cy="2649803"/>
          </a:xfrm>
          <a:solidFill>
            <a:srgbClr val="DEFDB1"/>
          </a:solidFill>
        </p:grpSpPr>
        <p:sp>
          <p:nvSpPr>
            <p:cNvPr id="23" name="平行四辺形 22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4" name="図形グループ 23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25" name="平行四辺形 24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平行四辺形 25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平行四辺形 26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" name="図形グループ 27"/>
          <p:cNvGrpSpPr/>
          <p:nvPr/>
        </p:nvGrpSpPr>
        <p:grpSpPr>
          <a:xfrm>
            <a:off x="6660232" y="3474081"/>
            <a:ext cx="1800200" cy="674999"/>
            <a:chOff x="3764191" y="5045317"/>
            <a:chExt cx="3184073" cy="1189198"/>
          </a:xfrm>
        </p:grpSpPr>
        <p:grpSp>
          <p:nvGrpSpPr>
            <p:cNvPr id="29" name="図形グループ 28"/>
            <p:cNvGrpSpPr/>
            <p:nvPr/>
          </p:nvGrpSpPr>
          <p:grpSpPr>
            <a:xfrm>
              <a:off x="3764191" y="5045317"/>
              <a:ext cx="1211811" cy="1040381"/>
              <a:chOff x="3908215" y="4877474"/>
              <a:chExt cx="1211811" cy="1040381"/>
            </a:xfrm>
          </p:grpSpPr>
          <p:sp>
            <p:nvSpPr>
              <p:cNvPr id="35" name="平行四辺形 34"/>
              <p:cNvSpPr/>
              <p:nvPr/>
            </p:nvSpPr>
            <p:spPr>
              <a:xfrm rot="20534817">
                <a:off x="3908215" y="4904244"/>
                <a:ext cx="1055497" cy="821064"/>
              </a:xfrm>
              <a:prstGeom prst="parallelogram">
                <a:avLst>
                  <a:gd name="adj" fmla="val 313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6" name="図形グループ 35"/>
              <p:cNvGrpSpPr/>
              <p:nvPr/>
            </p:nvGrpSpPr>
            <p:grpSpPr>
              <a:xfrm>
                <a:off x="4047627" y="4877474"/>
                <a:ext cx="1072399" cy="1040381"/>
                <a:chOff x="1432254" y="3259238"/>
                <a:chExt cx="2613971" cy="2918835"/>
              </a:xfrm>
            </p:grpSpPr>
            <p:sp>
              <p:nvSpPr>
                <p:cNvPr id="37" name="平行四辺形 36"/>
                <p:cNvSpPr/>
                <p:nvPr/>
              </p:nvSpPr>
              <p:spPr>
                <a:xfrm rot="9819272" flipV="1">
                  <a:off x="1572773" y="3259238"/>
                  <a:ext cx="2130617" cy="65494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/>
                <p:cNvSpPr/>
                <p:nvPr/>
              </p:nvSpPr>
              <p:spPr>
                <a:xfrm rot="9819272" flipV="1">
                  <a:off x="1432254" y="5705173"/>
                  <a:ext cx="2260926" cy="47290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/>
                <p:cNvSpPr/>
                <p:nvPr/>
              </p:nvSpPr>
              <p:spPr>
                <a:xfrm rot="20534817">
                  <a:off x="1473453" y="3834551"/>
                  <a:ext cx="2572772" cy="2303532"/>
                </a:xfrm>
                <a:prstGeom prst="parallelogram">
                  <a:avLst>
                    <a:gd name="adj" fmla="val 313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30" name="円/楕円 29"/>
            <p:cNvSpPr/>
            <p:nvPr/>
          </p:nvSpPr>
          <p:spPr>
            <a:xfrm>
              <a:off x="6551695" y="5757397"/>
              <a:ext cx="396569" cy="335899"/>
            </a:xfrm>
            <a:prstGeom prst="ellipse">
              <a:avLst/>
            </a:prstGeom>
            <a:solidFill>
              <a:srgbClr val="D1FF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>
              <a:off x="4758884" y="5133510"/>
              <a:ext cx="1792811" cy="791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>
              <a:off x="4106744" y="5340754"/>
              <a:ext cx="2444951" cy="5845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106744" y="5925347"/>
              <a:ext cx="2444951" cy="309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836137" y="5925347"/>
              <a:ext cx="1715558" cy="18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244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6512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9" y="0"/>
            <a:ext cx="8170061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93571" y="6229003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smtClean="0"/>
              <a:t>二</a:t>
            </a:r>
            <a:r>
              <a:rPr kumimoji="1" lang="ja-JP" altLang="en-US" sz="2400" smtClean="0"/>
              <a:t>つ目</a:t>
            </a:r>
            <a:r>
              <a:rPr kumimoji="1" lang="ja-JP" altLang="en-US" sz="2400" dirty="0" smtClean="0"/>
              <a:t>のフィルター</a:t>
            </a:r>
            <a:endParaRPr kumimoji="1" lang="ja-JP" altLang="en-US" sz="2400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889500" y="1828800"/>
            <a:ext cx="2273300" cy="44577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4711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725506" y="1352060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/>
              <a:t>二</a:t>
            </a:r>
            <a:r>
              <a:rPr kumimoji="1" lang="ja-JP" altLang="en-US" smtClean="0"/>
              <a:t>つ目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フィルター</a:t>
            </a:r>
            <a:endParaRPr kumimoji="1" lang="en-US" altLang="ja-JP" dirty="0" smtClean="0"/>
          </a:p>
          <a:p>
            <a:r>
              <a:rPr lang="ja-JP" altLang="en-US" dirty="0" smtClean="0"/>
              <a:t>に対応</a:t>
            </a:r>
            <a:endParaRPr kumimoji="1" lang="ja-JP" altLang="en-US" dirty="0"/>
          </a:p>
        </p:txBody>
      </p:sp>
      <p:grpSp>
        <p:nvGrpSpPr>
          <p:cNvPr id="9" name="図形グループ 8"/>
          <p:cNvGrpSpPr/>
          <p:nvPr/>
        </p:nvGrpSpPr>
        <p:grpSpPr>
          <a:xfrm>
            <a:off x="6343182" y="3433365"/>
            <a:ext cx="1427996" cy="1219771"/>
            <a:chOff x="1259632" y="3242416"/>
            <a:chExt cx="2822904" cy="2649803"/>
          </a:xfrm>
          <a:solidFill>
            <a:schemeClr val="bg2"/>
          </a:solidFill>
        </p:grpSpPr>
        <p:sp>
          <p:nvSpPr>
            <p:cNvPr id="10" name="平行四辺形 9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図形グループ 10"/>
            <p:cNvGrpSpPr/>
            <p:nvPr/>
          </p:nvGrpSpPr>
          <p:grpSpPr>
            <a:xfrm>
              <a:off x="1509763" y="3242416"/>
              <a:ext cx="2572773" cy="2649803"/>
              <a:chOff x="1509763" y="3242416"/>
              <a:chExt cx="2572773" cy="2649803"/>
            </a:xfrm>
            <a:grpFill/>
          </p:grpSpPr>
          <p:sp>
            <p:nvSpPr>
              <p:cNvPr id="12" name="平行四辺形 11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平行四辺形 13"/>
              <p:cNvSpPr/>
              <p:nvPr/>
            </p:nvSpPr>
            <p:spPr>
              <a:xfrm rot="20534817">
                <a:off x="1509763" y="345779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15" name="直線コネクタ 14"/>
          <p:cNvCxnSpPr/>
          <p:nvPr/>
        </p:nvCxnSpPr>
        <p:spPr>
          <a:xfrm flipV="1">
            <a:off x="7027272" y="3865425"/>
            <a:ext cx="414999" cy="19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図形グループ 15"/>
          <p:cNvGrpSpPr/>
          <p:nvPr/>
        </p:nvGrpSpPr>
        <p:grpSpPr>
          <a:xfrm>
            <a:off x="7668344" y="3649389"/>
            <a:ext cx="908224" cy="792088"/>
            <a:chOff x="1259632" y="3242416"/>
            <a:chExt cx="2808312" cy="2649803"/>
          </a:xfrm>
          <a:solidFill>
            <a:schemeClr val="bg1">
              <a:lumMod val="95000"/>
            </a:schemeClr>
          </a:solidFill>
        </p:grpSpPr>
        <p:sp>
          <p:nvSpPr>
            <p:cNvPr id="17" name="平行四辺形 16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図形グループ 17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19" name="平行四辺形 18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平行四辺形 19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" name="図形グループ 21"/>
          <p:cNvGrpSpPr/>
          <p:nvPr/>
        </p:nvGrpSpPr>
        <p:grpSpPr>
          <a:xfrm>
            <a:off x="7820744" y="3801789"/>
            <a:ext cx="908224" cy="792088"/>
            <a:chOff x="1259632" y="3242416"/>
            <a:chExt cx="2808312" cy="2649803"/>
          </a:xfrm>
          <a:solidFill>
            <a:srgbClr val="DEFDB1"/>
          </a:solidFill>
        </p:grpSpPr>
        <p:sp>
          <p:nvSpPr>
            <p:cNvPr id="23" name="平行四辺形 22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4" name="図形グループ 23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25" name="平行四辺形 24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平行四辺形 25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平行四辺形 26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" name="図形グループ 27"/>
          <p:cNvGrpSpPr/>
          <p:nvPr/>
        </p:nvGrpSpPr>
        <p:grpSpPr>
          <a:xfrm>
            <a:off x="6876256" y="3402073"/>
            <a:ext cx="1800200" cy="674999"/>
            <a:chOff x="3764191" y="5045317"/>
            <a:chExt cx="3184073" cy="1189198"/>
          </a:xfrm>
        </p:grpSpPr>
        <p:grpSp>
          <p:nvGrpSpPr>
            <p:cNvPr id="29" name="図形グループ 28"/>
            <p:cNvGrpSpPr/>
            <p:nvPr/>
          </p:nvGrpSpPr>
          <p:grpSpPr>
            <a:xfrm>
              <a:off x="3764191" y="5045317"/>
              <a:ext cx="1211811" cy="1040381"/>
              <a:chOff x="3908215" y="4877474"/>
              <a:chExt cx="1211811" cy="1040381"/>
            </a:xfrm>
          </p:grpSpPr>
          <p:sp>
            <p:nvSpPr>
              <p:cNvPr id="35" name="平行四辺形 34"/>
              <p:cNvSpPr/>
              <p:nvPr/>
            </p:nvSpPr>
            <p:spPr>
              <a:xfrm rot="20534817">
                <a:off x="3908215" y="4904244"/>
                <a:ext cx="1055497" cy="821064"/>
              </a:xfrm>
              <a:prstGeom prst="parallelogram">
                <a:avLst>
                  <a:gd name="adj" fmla="val 313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6" name="図形グループ 35"/>
              <p:cNvGrpSpPr/>
              <p:nvPr/>
            </p:nvGrpSpPr>
            <p:grpSpPr>
              <a:xfrm>
                <a:off x="4047627" y="4877474"/>
                <a:ext cx="1072399" cy="1040381"/>
                <a:chOff x="1432254" y="3259238"/>
                <a:chExt cx="2613971" cy="2918835"/>
              </a:xfrm>
            </p:grpSpPr>
            <p:sp>
              <p:nvSpPr>
                <p:cNvPr id="37" name="平行四辺形 36"/>
                <p:cNvSpPr/>
                <p:nvPr/>
              </p:nvSpPr>
              <p:spPr>
                <a:xfrm rot="9819272" flipV="1">
                  <a:off x="1572773" y="3259238"/>
                  <a:ext cx="2130617" cy="65494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/>
                <p:cNvSpPr/>
                <p:nvPr/>
              </p:nvSpPr>
              <p:spPr>
                <a:xfrm rot="9819272" flipV="1">
                  <a:off x="1432254" y="5705173"/>
                  <a:ext cx="2260926" cy="47290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/>
                <p:cNvSpPr/>
                <p:nvPr/>
              </p:nvSpPr>
              <p:spPr>
                <a:xfrm rot="20534817">
                  <a:off x="1473453" y="3834551"/>
                  <a:ext cx="2572772" cy="2303532"/>
                </a:xfrm>
                <a:prstGeom prst="parallelogram">
                  <a:avLst>
                    <a:gd name="adj" fmla="val 313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30" name="円/楕円 29"/>
            <p:cNvSpPr/>
            <p:nvPr/>
          </p:nvSpPr>
          <p:spPr>
            <a:xfrm>
              <a:off x="6551695" y="5757397"/>
              <a:ext cx="396569" cy="335899"/>
            </a:xfrm>
            <a:prstGeom prst="ellipse">
              <a:avLst/>
            </a:prstGeom>
            <a:solidFill>
              <a:srgbClr val="D1FF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>
              <a:off x="4758884" y="5133510"/>
              <a:ext cx="1792811" cy="791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>
              <a:off x="4106744" y="5340754"/>
              <a:ext cx="2444951" cy="5845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106744" y="5925347"/>
              <a:ext cx="2444951" cy="309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836137" y="5925347"/>
              <a:ext cx="1715558" cy="18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915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46" y="0"/>
            <a:ext cx="8171708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93571" y="6229003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smtClean="0"/>
              <a:t>二</a:t>
            </a:r>
            <a:r>
              <a:rPr kumimoji="1" lang="ja-JP" altLang="en-US" sz="2400" smtClean="0"/>
              <a:t>つ目</a:t>
            </a:r>
            <a:r>
              <a:rPr kumimoji="1" lang="ja-JP" altLang="en-US" sz="2400" dirty="0" smtClean="0"/>
              <a:t>のフィルター</a:t>
            </a:r>
            <a:endParaRPr kumimoji="1" lang="ja-JP" altLang="en-US" sz="2400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889500" y="2108200"/>
            <a:ext cx="1727200" cy="41783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4711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725506" y="1352060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/>
              <a:t>二</a:t>
            </a:r>
            <a:r>
              <a:rPr kumimoji="1" lang="ja-JP" altLang="en-US" smtClean="0"/>
              <a:t>つ目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フィルター</a:t>
            </a:r>
            <a:endParaRPr kumimoji="1" lang="en-US" altLang="ja-JP" dirty="0" smtClean="0"/>
          </a:p>
          <a:p>
            <a:r>
              <a:rPr lang="ja-JP" altLang="en-US" dirty="0" smtClean="0"/>
              <a:t>に対応</a:t>
            </a:r>
            <a:endParaRPr kumimoji="1" lang="ja-JP" altLang="en-US" dirty="0"/>
          </a:p>
        </p:txBody>
      </p:sp>
      <p:grpSp>
        <p:nvGrpSpPr>
          <p:cNvPr id="9" name="図形グループ 8"/>
          <p:cNvGrpSpPr/>
          <p:nvPr/>
        </p:nvGrpSpPr>
        <p:grpSpPr>
          <a:xfrm>
            <a:off x="6343182" y="3433365"/>
            <a:ext cx="1427996" cy="1219771"/>
            <a:chOff x="1259632" y="3242416"/>
            <a:chExt cx="2822904" cy="2649803"/>
          </a:xfrm>
          <a:solidFill>
            <a:schemeClr val="bg2"/>
          </a:solidFill>
        </p:grpSpPr>
        <p:sp>
          <p:nvSpPr>
            <p:cNvPr id="10" name="平行四辺形 9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図形グループ 10"/>
            <p:cNvGrpSpPr/>
            <p:nvPr/>
          </p:nvGrpSpPr>
          <p:grpSpPr>
            <a:xfrm>
              <a:off x="1509763" y="3242416"/>
              <a:ext cx="2572773" cy="2649803"/>
              <a:chOff x="1509763" y="3242416"/>
              <a:chExt cx="2572773" cy="2649803"/>
            </a:xfrm>
            <a:grpFill/>
          </p:grpSpPr>
          <p:sp>
            <p:nvSpPr>
              <p:cNvPr id="12" name="平行四辺形 11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平行四辺形 13"/>
              <p:cNvSpPr/>
              <p:nvPr/>
            </p:nvSpPr>
            <p:spPr>
              <a:xfrm rot="20534817">
                <a:off x="1509763" y="345779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15" name="直線コネクタ 14"/>
          <p:cNvCxnSpPr/>
          <p:nvPr/>
        </p:nvCxnSpPr>
        <p:spPr>
          <a:xfrm flipV="1">
            <a:off x="7027272" y="3865425"/>
            <a:ext cx="414999" cy="19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図形グループ 15"/>
          <p:cNvGrpSpPr/>
          <p:nvPr/>
        </p:nvGrpSpPr>
        <p:grpSpPr>
          <a:xfrm>
            <a:off x="7668344" y="3649389"/>
            <a:ext cx="908224" cy="792088"/>
            <a:chOff x="1259632" y="3242416"/>
            <a:chExt cx="2808312" cy="2649803"/>
          </a:xfrm>
          <a:solidFill>
            <a:schemeClr val="bg1">
              <a:lumMod val="95000"/>
            </a:schemeClr>
          </a:solidFill>
        </p:grpSpPr>
        <p:sp>
          <p:nvSpPr>
            <p:cNvPr id="17" name="平行四辺形 16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図形グループ 17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19" name="平行四辺形 18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平行四辺形 19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" name="図形グループ 21"/>
          <p:cNvGrpSpPr/>
          <p:nvPr/>
        </p:nvGrpSpPr>
        <p:grpSpPr>
          <a:xfrm>
            <a:off x="7820744" y="3801789"/>
            <a:ext cx="908224" cy="792088"/>
            <a:chOff x="1259632" y="3242416"/>
            <a:chExt cx="2808312" cy="2649803"/>
          </a:xfrm>
          <a:solidFill>
            <a:srgbClr val="DEFDB1"/>
          </a:solidFill>
        </p:grpSpPr>
        <p:sp>
          <p:nvSpPr>
            <p:cNvPr id="23" name="平行四辺形 22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4" name="図形グループ 23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25" name="平行四辺形 24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平行四辺形 25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平行四辺形 26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" name="図形グループ 27"/>
          <p:cNvGrpSpPr/>
          <p:nvPr/>
        </p:nvGrpSpPr>
        <p:grpSpPr>
          <a:xfrm>
            <a:off x="6444208" y="3789040"/>
            <a:ext cx="1800200" cy="674999"/>
            <a:chOff x="3764191" y="5045317"/>
            <a:chExt cx="3184073" cy="1189198"/>
          </a:xfrm>
        </p:grpSpPr>
        <p:grpSp>
          <p:nvGrpSpPr>
            <p:cNvPr id="29" name="図形グループ 28"/>
            <p:cNvGrpSpPr/>
            <p:nvPr/>
          </p:nvGrpSpPr>
          <p:grpSpPr>
            <a:xfrm>
              <a:off x="3764191" y="5045317"/>
              <a:ext cx="1211811" cy="1040381"/>
              <a:chOff x="3908215" y="4877474"/>
              <a:chExt cx="1211811" cy="1040381"/>
            </a:xfrm>
          </p:grpSpPr>
          <p:sp>
            <p:nvSpPr>
              <p:cNvPr id="35" name="平行四辺形 34"/>
              <p:cNvSpPr/>
              <p:nvPr/>
            </p:nvSpPr>
            <p:spPr>
              <a:xfrm rot="20534817">
                <a:off x="3908215" y="4904244"/>
                <a:ext cx="1055497" cy="821064"/>
              </a:xfrm>
              <a:prstGeom prst="parallelogram">
                <a:avLst>
                  <a:gd name="adj" fmla="val 313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6" name="図形グループ 35"/>
              <p:cNvGrpSpPr/>
              <p:nvPr/>
            </p:nvGrpSpPr>
            <p:grpSpPr>
              <a:xfrm>
                <a:off x="4047627" y="4877474"/>
                <a:ext cx="1072399" cy="1040381"/>
                <a:chOff x="1432254" y="3259238"/>
                <a:chExt cx="2613971" cy="2918835"/>
              </a:xfrm>
            </p:grpSpPr>
            <p:sp>
              <p:nvSpPr>
                <p:cNvPr id="37" name="平行四辺形 36"/>
                <p:cNvSpPr/>
                <p:nvPr/>
              </p:nvSpPr>
              <p:spPr>
                <a:xfrm rot="9819272" flipV="1">
                  <a:off x="1572773" y="3259238"/>
                  <a:ext cx="2130617" cy="65494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/>
                <p:cNvSpPr/>
                <p:nvPr/>
              </p:nvSpPr>
              <p:spPr>
                <a:xfrm rot="9819272" flipV="1">
                  <a:off x="1432254" y="5705173"/>
                  <a:ext cx="2260926" cy="47290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/>
                <p:cNvSpPr/>
                <p:nvPr/>
              </p:nvSpPr>
              <p:spPr>
                <a:xfrm rot="20534817">
                  <a:off x="1473453" y="3834551"/>
                  <a:ext cx="2572772" cy="2303532"/>
                </a:xfrm>
                <a:prstGeom prst="parallelogram">
                  <a:avLst>
                    <a:gd name="adj" fmla="val 313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30" name="円/楕円 29"/>
            <p:cNvSpPr/>
            <p:nvPr/>
          </p:nvSpPr>
          <p:spPr>
            <a:xfrm>
              <a:off x="6551695" y="5757397"/>
              <a:ext cx="396569" cy="335899"/>
            </a:xfrm>
            <a:prstGeom prst="ellipse">
              <a:avLst/>
            </a:prstGeom>
            <a:solidFill>
              <a:srgbClr val="D1FF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>
              <a:off x="4758884" y="5133510"/>
              <a:ext cx="1792811" cy="791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>
              <a:off x="4106744" y="5340754"/>
              <a:ext cx="2444951" cy="5845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106744" y="5925347"/>
              <a:ext cx="2444951" cy="309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836137" y="5925347"/>
              <a:ext cx="1715558" cy="18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484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41" y="0"/>
            <a:ext cx="8021117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93571" y="6229003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smtClean="0"/>
              <a:t>二</a:t>
            </a:r>
            <a:r>
              <a:rPr kumimoji="1" lang="ja-JP" altLang="en-US" sz="2400" smtClean="0"/>
              <a:t>つ目</a:t>
            </a:r>
            <a:r>
              <a:rPr kumimoji="1" lang="ja-JP" altLang="en-US" sz="2400" dirty="0" smtClean="0"/>
              <a:t>のフィルター</a:t>
            </a:r>
            <a:endParaRPr kumimoji="1" lang="ja-JP" altLang="en-US" sz="2400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889500" y="2006600"/>
            <a:ext cx="1993900" cy="42799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4711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725506" y="1352060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/>
              <a:t>二</a:t>
            </a:r>
            <a:r>
              <a:rPr kumimoji="1" lang="ja-JP" altLang="en-US" smtClean="0"/>
              <a:t>つ目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フィルター</a:t>
            </a:r>
            <a:endParaRPr kumimoji="1" lang="en-US" altLang="ja-JP" dirty="0" smtClean="0"/>
          </a:p>
          <a:p>
            <a:r>
              <a:rPr lang="ja-JP" altLang="en-US" dirty="0" smtClean="0"/>
              <a:t>に対応</a:t>
            </a:r>
            <a:endParaRPr kumimoji="1" lang="ja-JP" altLang="en-US" dirty="0"/>
          </a:p>
        </p:txBody>
      </p:sp>
      <p:grpSp>
        <p:nvGrpSpPr>
          <p:cNvPr id="9" name="図形グループ 8"/>
          <p:cNvGrpSpPr/>
          <p:nvPr/>
        </p:nvGrpSpPr>
        <p:grpSpPr>
          <a:xfrm>
            <a:off x="6343182" y="3433365"/>
            <a:ext cx="1427996" cy="1219771"/>
            <a:chOff x="1259632" y="3242416"/>
            <a:chExt cx="2822904" cy="2649803"/>
          </a:xfrm>
          <a:solidFill>
            <a:schemeClr val="bg2"/>
          </a:solidFill>
        </p:grpSpPr>
        <p:sp>
          <p:nvSpPr>
            <p:cNvPr id="10" name="平行四辺形 9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図形グループ 10"/>
            <p:cNvGrpSpPr/>
            <p:nvPr/>
          </p:nvGrpSpPr>
          <p:grpSpPr>
            <a:xfrm>
              <a:off x="1509763" y="3242416"/>
              <a:ext cx="2572773" cy="2649803"/>
              <a:chOff x="1509763" y="3242416"/>
              <a:chExt cx="2572773" cy="2649803"/>
            </a:xfrm>
            <a:grpFill/>
          </p:grpSpPr>
          <p:sp>
            <p:nvSpPr>
              <p:cNvPr id="12" name="平行四辺形 11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平行四辺形 13"/>
              <p:cNvSpPr/>
              <p:nvPr/>
            </p:nvSpPr>
            <p:spPr>
              <a:xfrm rot="20534817">
                <a:off x="1509763" y="345779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15" name="直線コネクタ 14"/>
          <p:cNvCxnSpPr/>
          <p:nvPr/>
        </p:nvCxnSpPr>
        <p:spPr>
          <a:xfrm flipV="1">
            <a:off x="7027272" y="3865425"/>
            <a:ext cx="414999" cy="19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図形グループ 15"/>
          <p:cNvGrpSpPr/>
          <p:nvPr/>
        </p:nvGrpSpPr>
        <p:grpSpPr>
          <a:xfrm>
            <a:off x="7668344" y="3649389"/>
            <a:ext cx="908224" cy="792088"/>
            <a:chOff x="1259632" y="3242416"/>
            <a:chExt cx="2808312" cy="2649803"/>
          </a:xfrm>
          <a:solidFill>
            <a:schemeClr val="bg1">
              <a:lumMod val="95000"/>
            </a:schemeClr>
          </a:solidFill>
        </p:grpSpPr>
        <p:sp>
          <p:nvSpPr>
            <p:cNvPr id="17" name="平行四辺形 16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図形グループ 17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19" name="平行四辺形 18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平行四辺形 19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" name="図形グループ 21"/>
          <p:cNvGrpSpPr/>
          <p:nvPr/>
        </p:nvGrpSpPr>
        <p:grpSpPr>
          <a:xfrm>
            <a:off x="7820744" y="3801789"/>
            <a:ext cx="908224" cy="792088"/>
            <a:chOff x="1259632" y="3242416"/>
            <a:chExt cx="2808312" cy="2649803"/>
          </a:xfrm>
          <a:solidFill>
            <a:srgbClr val="DEFDB1"/>
          </a:solidFill>
        </p:grpSpPr>
        <p:sp>
          <p:nvSpPr>
            <p:cNvPr id="23" name="平行四辺形 22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4" name="図形グループ 23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25" name="平行四辺形 24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平行四辺形 25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平行四辺形 26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" name="図形グループ 27"/>
          <p:cNvGrpSpPr/>
          <p:nvPr/>
        </p:nvGrpSpPr>
        <p:grpSpPr>
          <a:xfrm>
            <a:off x="6660232" y="3717032"/>
            <a:ext cx="1800200" cy="674999"/>
            <a:chOff x="3764191" y="5045317"/>
            <a:chExt cx="3184073" cy="1189198"/>
          </a:xfrm>
        </p:grpSpPr>
        <p:grpSp>
          <p:nvGrpSpPr>
            <p:cNvPr id="29" name="図形グループ 28"/>
            <p:cNvGrpSpPr/>
            <p:nvPr/>
          </p:nvGrpSpPr>
          <p:grpSpPr>
            <a:xfrm>
              <a:off x="3764191" y="5045317"/>
              <a:ext cx="1211811" cy="1040381"/>
              <a:chOff x="3908215" y="4877474"/>
              <a:chExt cx="1211811" cy="1040381"/>
            </a:xfrm>
          </p:grpSpPr>
          <p:sp>
            <p:nvSpPr>
              <p:cNvPr id="35" name="平行四辺形 34"/>
              <p:cNvSpPr/>
              <p:nvPr/>
            </p:nvSpPr>
            <p:spPr>
              <a:xfrm rot="20534817">
                <a:off x="3908215" y="4904244"/>
                <a:ext cx="1055497" cy="821064"/>
              </a:xfrm>
              <a:prstGeom prst="parallelogram">
                <a:avLst>
                  <a:gd name="adj" fmla="val 313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6" name="図形グループ 35"/>
              <p:cNvGrpSpPr/>
              <p:nvPr/>
            </p:nvGrpSpPr>
            <p:grpSpPr>
              <a:xfrm>
                <a:off x="4047627" y="4877474"/>
                <a:ext cx="1072399" cy="1040381"/>
                <a:chOff x="1432254" y="3259238"/>
                <a:chExt cx="2613971" cy="2918835"/>
              </a:xfrm>
            </p:grpSpPr>
            <p:sp>
              <p:nvSpPr>
                <p:cNvPr id="37" name="平行四辺形 36"/>
                <p:cNvSpPr/>
                <p:nvPr/>
              </p:nvSpPr>
              <p:spPr>
                <a:xfrm rot="9819272" flipV="1">
                  <a:off x="1572773" y="3259238"/>
                  <a:ext cx="2130617" cy="65494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/>
                <p:cNvSpPr/>
                <p:nvPr/>
              </p:nvSpPr>
              <p:spPr>
                <a:xfrm rot="9819272" flipV="1">
                  <a:off x="1432254" y="5705173"/>
                  <a:ext cx="2260926" cy="47290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/>
                <p:cNvSpPr/>
                <p:nvPr/>
              </p:nvSpPr>
              <p:spPr>
                <a:xfrm rot="20534817">
                  <a:off x="1473453" y="3834551"/>
                  <a:ext cx="2572772" cy="2303532"/>
                </a:xfrm>
                <a:prstGeom prst="parallelogram">
                  <a:avLst>
                    <a:gd name="adj" fmla="val 313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30" name="円/楕円 29"/>
            <p:cNvSpPr/>
            <p:nvPr/>
          </p:nvSpPr>
          <p:spPr>
            <a:xfrm>
              <a:off x="6551695" y="5757397"/>
              <a:ext cx="396569" cy="335899"/>
            </a:xfrm>
            <a:prstGeom prst="ellipse">
              <a:avLst/>
            </a:prstGeom>
            <a:solidFill>
              <a:srgbClr val="D1FF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>
              <a:off x="4758884" y="5133510"/>
              <a:ext cx="1792811" cy="791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>
              <a:off x="4106744" y="5340754"/>
              <a:ext cx="2444951" cy="5845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106744" y="5925347"/>
              <a:ext cx="2444951" cy="309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836137" y="5925347"/>
              <a:ext cx="1715558" cy="18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599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63" y="0"/>
            <a:ext cx="8100874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93571" y="6229003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smtClean="0"/>
              <a:t>二</a:t>
            </a:r>
            <a:r>
              <a:rPr kumimoji="1" lang="ja-JP" altLang="en-US" sz="2400" smtClean="0"/>
              <a:t>つ目</a:t>
            </a:r>
            <a:r>
              <a:rPr kumimoji="1" lang="ja-JP" altLang="en-US" sz="2400" dirty="0" smtClean="0"/>
              <a:t>のフィルター</a:t>
            </a:r>
            <a:endParaRPr kumimoji="1" lang="ja-JP" altLang="en-US" sz="2400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889500" y="2044700"/>
            <a:ext cx="2273300" cy="4241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4711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725506" y="1352060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/>
              <a:t>二</a:t>
            </a:r>
            <a:r>
              <a:rPr kumimoji="1" lang="ja-JP" altLang="en-US" smtClean="0"/>
              <a:t>つ目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フィルター</a:t>
            </a:r>
            <a:endParaRPr kumimoji="1" lang="en-US" altLang="ja-JP" dirty="0" smtClean="0"/>
          </a:p>
          <a:p>
            <a:r>
              <a:rPr lang="ja-JP" altLang="en-US" dirty="0" smtClean="0"/>
              <a:t>に対応</a:t>
            </a:r>
            <a:endParaRPr kumimoji="1" lang="ja-JP" altLang="en-US" dirty="0"/>
          </a:p>
        </p:txBody>
      </p:sp>
      <p:grpSp>
        <p:nvGrpSpPr>
          <p:cNvPr id="9" name="図形グループ 8"/>
          <p:cNvGrpSpPr/>
          <p:nvPr/>
        </p:nvGrpSpPr>
        <p:grpSpPr>
          <a:xfrm>
            <a:off x="6343182" y="3433365"/>
            <a:ext cx="1427996" cy="1219771"/>
            <a:chOff x="1259632" y="3242416"/>
            <a:chExt cx="2822904" cy="2649803"/>
          </a:xfrm>
          <a:solidFill>
            <a:schemeClr val="bg2"/>
          </a:solidFill>
        </p:grpSpPr>
        <p:sp>
          <p:nvSpPr>
            <p:cNvPr id="10" name="平行四辺形 9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図形グループ 10"/>
            <p:cNvGrpSpPr/>
            <p:nvPr/>
          </p:nvGrpSpPr>
          <p:grpSpPr>
            <a:xfrm>
              <a:off x="1509763" y="3242416"/>
              <a:ext cx="2572773" cy="2649803"/>
              <a:chOff x="1509763" y="3242416"/>
              <a:chExt cx="2572773" cy="2649803"/>
            </a:xfrm>
            <a:grpFill/>
          </p:grpSpPr>
          <p:sp>
            <p:nvSpPr>
              <p:cNvPr id="12" name="平行四辺形 11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平行四辺形 13"/>
              <p:cNvSpPr/>
              <p:nvPr/>
            </p:nvSpPr>
            <p:spPr>
              <a:xfrm rot="20534817">
                <a:off x="1509763" y="345779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15" name="直線コネクタ 14"/>
          <p:cNvCxnSpPr/>
          <p:nvPr/>
        </p:nvCxnSpPr>
        <p:spPr>
          <a:xfrm flipV="1">
            <a:off x="7027272" y="3865425"/>
            <a:ext cx="414999" cy="19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図形グループ 15"/>
          <p:cNvGrpSpPr/>
          <p:nvPr/>
        </p:nvGrpSpPr>
        <p:grpSpPr>
          <a:xfrm>
            <a:off x="7668344" y="3649389"/>
            <a:ext cx="908224" cy="792088"/>
            <a:chOff x="1259632" y="3242416"/>
            <a:chExt cx="2808312" cy="2649803"/>
          </a:xfrm>
          <a:solidFill>
            <a:schemeClr val="bg1">
              <a:lumMod val="95000"/>
            </a:schemeClr>
          </a:solidFill>
        </p:grpSpPr>
        <p:sp>
          <p:nvSpPr>
            <p:cNvPr id="17" name="平行四辺形 16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図形グループ 17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19" name="平行四辺形 18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平行四辺形 19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" name="図形グループ 21"/>
          <p:cNvGrpSpPr/>
          <p:nvPr/>
        </p:nvGrpSpPr>
        <p:grpSpPr>
          <a:xfrm>
            <a:off x="7820744" y="3801789"/>
            <a:ext cx="908224" cy="792088"/>
            <a:chOff x="1259632" y="3242416"/>
            <a:chExt cx="2808312" cy="2649803"/>
          </a:xfrm>
          <a:solidFill>
            <a:srgbClr val="DEFDB1"/>
          </a:solidFill>
        </p:grpSpPr>
        <p:sp>
          <p:nvSpPr>
            <p:cNvPr id="23" name="平行四辺形 22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4" name="図形グループ 23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25" name="平行四辺形 24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平行四辺形 25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平行四辺形 26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" name="図形グループ 27"/>
          <p:cNvGrpSpPr/>
          <p:nvPr/>
        </p:nvGrpSpPr>
        <p:grpSpPr>
          <a:xfrm>
            <a:off x="6876256" y="3690105"/>
            <a:ext cx="1800200" cy="674999"/>
            <a:chOff x="3764191" y="5045317"/>
            <a:chExt cx="3184073" cy="1189198"/>
          </a:xfrm>
        </p:grpSpPr>
        <p:grpSp>
          <p:nvGrpSpPr>
            <p:cNvPr id="29" name="図形グループ 28"/>
            <p:cNvGrpSpPr/>
            <p:nvPr/>
          </p:nvGrpSpPr>
          <p:grpSpPr>
            <a:xfrm>
              <a:off x="3764191" y="5045317"/>
              <a:ext cx="1211811" cy="1040381"/>
              <a:chOff x="3908215" y="4877474"/>
              <a:chExt cx="1211811" cy="1040381"/>
            </a:xfrm>
          </p:grpSpPr>
          <p:sp>
            <p:nvSpPr>
              <p:cNvPr id="35" name="平行四辺形 34"/>
              <p:cNvSpPr/>
              <p:nvPr/>
            </p:nvSpPr>
            <p:spPr>
              <a:xfrm rot="20534817">
                <a:off x="3908215" y="4904244"/>
                <a:ext cx="1055497" cy="821064"/>
              </a:xfrm>
              <a:prstGeom prst="parallelogram">
                <a:avLst>
                  <a:gd name="adj" fmla="val 313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6" name="図形グループ 35"/>
              <p:cNvGrpSpPr/>
              <p:nvPr/>
            </p:nvGrpSpPr>
            <p:grpSpPr>
              <a:xfrm>
                <a:off x="4047627" y="4877474"/>
                <a:ext cx="1072399" cy="1040381"/>
                <a:chOff x="1432254" y="3259238"/>
                <a:chExt cx="2613971" cy="2918835"/>
              </a:xfrm>
            </p:grpSpPr>
            <p:sp>
              <p:nvSpPr>
                <p:cNvPr id="37" name="平行四辺形 36"/>
                <p:cNvSpPr/>
                <p:nvPr/>
              </p:nvSpPr>
              <p:spPr>
                <a:xfrm rot="9819272" flipV="1">
                  <a:off x="1572773" y="3259238"/>
                  <a:ext cx="2130617" cy="65494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/>
                <p:cNvSpPr/>
                <p:nvPr/>
              </p:nvSpPr>
              <p:spPr>
                <a:xfrm rot="9819272" flipV="1">
                  <a:off x="1432254" y="5705173"/>
                  <a:ext cx="2260926" cy="47290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/>
                <p:cNvSpPr/>
                <p:nvPr/>
              </p:nvSpPr>
              <p:spPr>
                <a:xfrm rot="20534817">
                  <a:off x="1473453" y="3834551"/>
                  <a:ext cx="2572772" cy="2303532"/>
                </a:xfrm>
                <a:prstGeom prst="parallelogram">
                  <a:avLst>
                    <a:gd name="adj" fmla="val 313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30" name="円/楕円 29"/>
            <p:cNvSpPr/>
            <p:nvPr/>
          </p:nvSpPr>
          <p:spPr>
            <a:xfrm>
              <a:off x="6551695" y="5757397"/>
              <a:ext cx="396569" cy="335899"/>
            </a:xfrm>
            <a:prstGeom prst="ellipse">
              <a:avLst/>
            </a:prstGeom>
            <a:solidFill>
              <a:srgbClr val="D1FF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>
              <a:off x="4758884" y="5133510"/>
              <a:ext cx="1792811" cy="791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>
              <a:off x="4106744" y="5340754"/>
              <a:ext cx="2444951" cy="5845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106744" y="5925347"/>
              <a:ext cx="2444951" cy="309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836137" y="5925347"/>
              <a:ext cx="1715558" cy="18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4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71" y="0"/>
            <a:ext cx="8209658" cy="68580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93571" y="6229003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smtClean="0"/>
              <a:t>二</a:t>
            </a:r>
            <a:r>
              <a:rPr kumimoji="1" lang="ja-JP" altLang="en-US" sz="2400" smtClean="0"/>
              <a:t>つ目</a:t>
            </a:r>
            <a:r>
              <a:rPr kumimoji="1" lang="ja-JP" altLang="en-US" sz="2400" dirty="0" smtClean="0"/>
              <a:t>のフィルター</a:t>
            </a:r>
            <a:endParaRPr kumimoji="1" lang="ja-JP" altLang="en-US" sz="2400" dirty="0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4889500" y="2260600"/>
            <a:ext cx="1727200" cy="40259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4711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725506" y="1352060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/>
              <a:t>二</a:t>
            </a:r>
            <a:r>
              <a:rPr kumimoji="1" lang="ja-JP" altLang="en-US" smtClean="0"/>
              <a:t>つ目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フィルター</a:t>
            </a:r>
            <a:endParaRPr kumimoji="1" lang="en-US" altLang="ja-JP" dirty="0" smtClean="0"/>
          </a:p>
          <a:p>
            <a:r>
              <a:rPr lang="ja-JP" altLang="en-US" dirty="0" smtClean="0"/>
              <a:t>に対応</a:t>
            </a:r>
            <a:endParaRPr kumimoji="1" lang="ja-JP" altLang="en-US" dirty="0"/>
          </a:p>
        </p:txBody>
      </p:sp>
      <p:grpSp>
        <p:nvGrpSpPr>
          <p:cNvPr id="10" name="図形グループ 9"/>
          <p:cNvGrpSpPr/>
          <p:nvPr/>
        </p:nvGrpSpPr>
        <p:grpSpPr>
          <a:xfrm>
            <a:off x="6343182" y="3433365"/>
            <a:ext cx="1427996" cy="1219771"/>
            <a:chOff x="1259632" y="3242416"/>
            <a:chExt cx="2822904" cy="2649803"/>
          </a:xfrm>
          <a:solidFill>
            <a:schemeClr val="bg2"/>
          </a:solidFill>
        </p:grpSpPr>
        <p:sp>
          <p:nvSpPr>
            <p:cNvPr id="11" name="平行四辺形 10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図形グループ 11"/>
            <p:cNvGrpSpPr/>
            <p:nvPr/>
          </p:nvGrpSpPr>
          <p:grpSpPr>
            <a:xfrm>
              <a:off x="1509763" y="3242416"/>
              <a:ext cx="2572773" cy="2649803"/>
              <a:chOff x="1509763" y="3242416"/>
              <a:chExt cx="2572773" cy="2649803"/>
            </a:xfrm>
            <a:grpFill/>
          </p:grpSpPr>
          <p:sp>
            <p:nvSpPr>
              <p:cNvPr id="13" name="平行四辺形 12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平行四辺形 13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平行四辺形 14"/>
              <p:cNvSpPr/>
              <p:nvPr/>
            </p:nvSpPr>
            <p:spPr>
              <a:xfrm rot="20534817">
                <a:off x="1509763" y="345779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16" name="直線コネクタ 15"/>
          <p:cNvCxnSpPr/>
          <p:nvPr/>
        </p:nvCxnSpPr>
        <p:spPr>
          <a:xfrm flipV="1">
            <a:off x="7027272" y="3865425"/>
            <a:ext cx="414999" cy="19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図形グループ 16"/>
          <p:cNvGrpSpPr/>
          <p:nvPr/>
        </p:nvGrpSpPr>
        <p:grpSpPr>
          <a:xfrm>
            <a:off x="7668344" y="3649389"/>
            <a:ext cx="908224" cy="792088"/>
            <a:chOff x="1259632" y="3242416"/>
            <a:chExt cx="2808312" cy="2649803"/>
          </a:xfrm>
          <a:solidFill>
            <a:schemeClr val="bg1">
              <a:lumMod val="95000"/>
            </a:schemeClr>
          </a:solidFill>
        </p:grpSpPr>
        <p:sp>
          <p:nvSpPr>
            <p:cNvPr id="18" name="平行四辺形 17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9" name="図形グループ 18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20" name="平行四辺形 19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平行四辺形 21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3" name="図形グループ 22"/>
          <p:cNvGrpSpPr/>
          <p:nvPr/>
        </p:nvGrpSpPr>
        <p:grpSpPr>
          <a:xfrm>
            <a:off x="7820744" y="3801789"/>
            <a:ext cx="908224" cy="792088"/>
            <a:chOff x="1259632" y="3242416"/>
            <a:chExt cx="2808312" cy="2649803"/>
          </a:xfrm>
          <a:solidFill>
            <a:srgbClr val="DEFDB1"/>
          </a:solidFill>
        </p:grpSpPr>
        <p:sp>
          <p:nvSpPr>
            <p:cNvPr id="24" name="平行四辺形 23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5" name="図形グループ 24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26" name="平行四辺形 25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平行四辺形 26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平行四辺形 27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9" name="図形グループ 28"/>
          <p:cNvGrpSpPr/>
          <p:nvPr/>
        </p:nvGrpSpPr>
        <p:grpSpPr>
          <a:xfrm>
            <a:off x="6444208" y="4005064"/>
            <a:ext cx="1800200" cy="674999"/>
            <a:chOff x="3764191" y="5045317"/>
            <a:chExt cx="3184073" cy="1189198"/>
          </a:xfrm>
        </p:grpSpPr>
        <p:grpSp>
          <p:nvGrpSpPr>
            <p:cNvPr id="30" name="図形グループ 29"/>
            <p:cNvGrpSpPr/>
            <p:nvPr/>
          </p:nvGrpSpPr>
          <p:grpSpPr>
            <a:xfrm>
              <a:off x="3764191" y="5045317"/>
              <a:ext cx="1211811" cy="1040381"/>
              <a:chOff x="3908215" y="4877474"/>
              <a:chExt cx="1211811" cy="1040381"/>
            </a:xfrm>
          </p:grpSpPr>
          <p:sp>
            <p:nvSpPr>
              <p:cNvPr id="36" name="平行四辺形 35"/>
              <p:cNvSpPr/>
              <p:nvPr/>
            </p:nvSpPr>
            <p:spPr>
              <a:xfrm rot="20534817">
                <a:off x="3908215" y="4904244"/>
                <a:ext cx="1055497" cy="821064"/>
              </a:xfrm>
              <a:prstGeom prst="parallelogram">
                <a:avLst>
                  <a:gd name="adj" fmla="val 313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7" name="図形グループ 36"/>
              <p:cNvGrpSpPr/>
              <p:nvPr/>
            </p:nvGrpSpPr>
            <p:grpSpPr>
              <a:xfrm>
                <a:off x="4047627" y="4877474"/>
                <a:ext cx="1072399" cy="1040381"/>
                <a:chOff x="1432254" y="3259238"/>
                <a:chExt cx="2613971" cy="2918835"/>
              </a:xfrm>
            </p:grpSpPr>
            <p:sp>
              <p:nvSpPr>
                <p:cNvPr id="38" name="平行四辺形 37"/>
                <p:cNvSpPr/>
                <p:nvPr/>
              </p:nvSpPr>
              <p:spPr>
                <a:xfrm rot="9819272" flipV="1">
                  <a:off x="1572773" y="3259238"/>
                  <a:ext cx="2130617" cy="65494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/>
                <p:cNvSpPr/>
                <p:nvPr/>
              </p:nvSpPr>
              <p:spPr>
                <a:xfrm rot="9819272" flipV="1">
                  <a:off x="1432254" y="5705173"/>
                  <a:ext cx="2260926" cy="47290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0" name="平行四辺形 39"/>
                <p:cNvSpPr/>
                <p:nvPr/>
              </p:nvSpPr>
              <p:spPr>
                <a:xfrm rot="20534817">
                  <a:off x="1473453" y="3834551"/>
                  <a:ext cx="2572772" cy="2303532"/>
                </a:xfrm>
                <a:prstGeom prst="parallelogram">
                  <a:avLst>
                    <a:gd name="adj" fmla="val 313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31" name="円/楕円 30"/>
            <p:cNvSpPr/>
            <p:nvPr/>
          </p:nvSpPr>
          <p:spPr>
            <a:xfrm>
              <a:off x="6551695" y="5757397"/>
              <a:ext cx="396569" cy="335899"/>
            </a:xfrm>
            <a:prstGeom prst="ellipse">
              <a:avLst/>
            </a:prstGeom>
            <a:solidFill>
              <a:srgbClr val="D1FF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>
              <a:off x="4758884" y="5133510"/>
              <a:ext cx="1792811" cy="791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4106744" y="5340754"/>
              <a:ext cx="2444951" cy="5845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106744" y="5925347"/>
              <a:ext cx="2444951" cy="309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V="1">
              <a:off x="4836137" y="5925347"/>
              <a:ext cx="1715558" cy="18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869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57" y="0"/>
            <a:ext cx="8132885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93571" y="6229003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smtClean="0"/>
              <a:t>二</a:t>
            </a:r>
            <a:r>
              <a:rPr kumimoji="1" lang="ja-JP" altLang="en-US" sz="2400" smtClean="0"/>
              <a:t>つ目</a:t>
            </a:r>
            <a:r>
              <a:rPr kumimoji="1" lang="ja-JP" altLang="en-US" sz="2400" dirty="0" smtClean="0"/>
              <a:t>のフィルター</a:t>
            </a:r>
            <a:endParaRPr kumimoji="1" lang="ja-JP" altLang="en-US" sz="2400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889500" y="2298700"/>
            <a:ext cx="1930400" cy="39878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4711457" y="1111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725506" y="1352060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/>
              <a:t>二</a:t>
            </a:r>
            <a:r>
              <a:rPr kumimoji="1" lang="ja-JP" altLang="en-US" smtClean="0"/>
              <a:t>つ目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フィルター</a:t>
            </a:r>
            <a:endParaRPr kumimoji="1" lang="en-US" altLang="ja-JP" dirty="0" smtClean="0"/>
          </a:p>
          <a:p>
            <a:r>
              <a:rPr lang="ja-JP" altLang="en-US" dirty="0" smtClean="0"/>
              <a:t>に対応</a:t>
            </a:r>
            <a:endParaRPr kumimoji="1" lang="ja-JP" altLang="en-US" dirty="0"/>
          </a:p>
        </p:txBody>
      </p:sp>
      <p:grpSp>
        <p:nvGrpSpPr>
          <p:cNvPr id="9" name="図形グループ 8"/>
          <p:cNvGrpSpPr/>
          <p:nvPr/>
        </p:nvGrpSpPr>
        <p:grpSpPr>
          <a:xfrm>
            <a:off x="6343182" y="3433365"/>
            <a:ext cx="1427996" cy="1219771"/>
            <a:chOff x="1259632" y="3242416"/>
            <a:chExt cx="2822904" cy="2649803"/>
          </a:xfrm>
          <a:solidFill>
            <a:schemeClr val="bg2"/>
          </a:solidFill>
        </p:grpSpPr>
        <p:sp>
          <p:nvSpPr>
            <p:cNvPr id="10" name="平行四辺形 9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図形グループ 10"/>
            <p:cNvGrpSpPr/>
            <p:nvPr/>
          </p:nvGrpSpPr>
          <p:grpSpPr>
            <a:xfrm>
              <a:off x="1509763" y="3242416"/>
              <a:ext cx="2572773" cy="2649803"/>
              <a:chOff x="1509763" y="3242416"/>
              <a:chExt cx="2572773" cy="2649803"/>
            </a:xfrm>
            <a:grpFill/>
          </p:grpSpPr>
          <p:sp>
            <p:nvSpPr>
              <p:cNvPr id="12" name="平行四辺形 11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平行四辺形 13"/>
              <p:cNvSpPr/>
              <p:nvPr/>
            </p:nvSpPr>
            <p:spPr>
              <a:xfrm rot="20534817">
                <a:off x="1509763" y="345779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15" name="直線コネクタ 14"/>
          <p:cNvCxnSpPr/>
          <p:nvPr/>
        </p:nvCxnSpPr>
        <p:spPr>
          <a:xfrm flipV="1">
            <a:off x="7027272" y="3865425"/>
            <a:ext cx="414999" cy="19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図形グループ 15"/>
          <p:cNvGrpSpPr/>
          <p:nvPr/>
        </p:nvGrpSpPr>
        <p:grpSpPr>
          <a:xfrm>
            <a:off x="7668344" y="3649389"/>
            <a:ext cx="908224" cy="792088"/>
            <a:chOff x="1259632" y="3242416"/>
            <a:chExt cx="2808312" cy="2649803"/>
          </a:xfrm>
          <a:solidFill>
            <a:schemeClr val="bg1">
              <a:lumMod val="95000"/>
            </a:schemeClr>
          </a:solidFill>
        </p:grpSpPr>
        <p:sp>
          <p:nvSpPr>
            <p:cNvPr id="17" name="平行四辺形 16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図形グループ 17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19" name="平行四辺形 18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平行四辺形 19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" name="図形グループ 21"/>
          <p:cNvGrpSpPr/>
          <p:nvPr/>
        </p:nvGrpSpPr>
        <p:grpSpPr>
          <a:xfrm>
            <a:off x="7820744" y="3801789"/>
            <a:ext cx="908224" cy="792088"/>
            <a:chOff x="1259632" y="3242416"/>
            <a:chExt cx="2808312" cy="2649803"/>
          </a:xfrm>
          <a:solidFill>
            <a:srgbClr val="DEFDB1"/>
          </a:solidFill>
        </p:grpSpPr>
        <p:sp>
          <p:nvSpPr>
            <p:cNvPr id="23" name="平行四辺形 22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4" name="図形グループ 23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25" name="平行四辺形 24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平行四辺形 25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平行四辺形 26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" name="図形グループ 27"/>
          <p:cNvGrpSpPr/>
          <p:nvPr/>
        </p:nvGrpSpPr>
        <p:grpSpPr>
          <a:xfrm>
            <a:off x="6660232" y="3978137"/>
            <a:ext cx="1800200" cy="674999"/>
            <a:chOff x="3764191" y="5045317"/>
            <a:chExt cx="3184073" cy="1189198"/>
          </a:xfrm>
        </p:grpSpPr>
        <p:grpSp>
          <p:nvGrpSpPr>
            <p:cNvPr id="29" name="図形グループ 28"/>
            <p:cNvGrpSpPr/>
            <p:nvPr/>
          </p:nvGrpSpPr>
          <p:grpSpPr>
            <a:xfrm>
              <a:off x="3764191" y="5045317"/>
              <a:ext cx="1211811" cy="1040381"/>
              <a:chOff x="3908215" y="4877474"/>
              <a:chExt cx="1211811" cy="1040381"/>
            </a:xfrm>
          </p:grpSpPr>
          <p:sp>
            <p:nvSpPr>
              <p:cNvPr id="35" name="平行四辺形 34"/>
              <p:cNvSpPr/>
              <p:nvPr/>
            </p:nvSpPr>
            <p:spPr>
              <a:xfrm rot="20534817">
                <a:off x="3908215" y="4904244"/>
                <a:ext cx="1055497" cy="821064"/>
              </a:xfrm>
              <a:prstGeom prst="parallelogram">
                <a:avLst>
                  <a:gd name="adj" fmla="val 313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6" name="図形グループ 35"/>
              <p:cNvGrpSpPr/>
              <p:nvPr/>
            </p:nvGrpSpPr>
            <p:grpSpPr>
              <a:xfrm>
                <a:off x="4047627" y="4877474"/>
                <a:ext cx="1072399" cy="1040381"/>
                <a:chOff x="1432254" y="3259238"/>
                <a:chExt cx="2613971" cy="2918835"/>
              </a:xfrm>
            </p:grpSpPr>
            <p:sp>
              <p:nvSpPr>
                <p:cNvPr id="37" name="平行四辺形 36"/>
                <p:cNvSpPr/>
                <p:nvPr/>
              </p:nvSpPr>
              <p:spPr>
                <a:xfrm rot="9819272" flipV="1">
                  <a:off x="1572773" y="3259238"/>
                  <a:ext cx="2130617" cy="65494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/>
                <p:cNvSpPr/>
                <p:nvPr/>
              </p:nvSpPr>
              <p:spPr>
                <a:xfrm rot="9819272" flipV="1">
                  <a:off x="1432254" y="5705173"/>
                  <a:ext cx="2260926" cy="47290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/>
                <p:cNvSpPr/>
                <p:nvPr/>
              </p:nvSpPr>
              <p:spPr>
                <a:xfrm rot="20534817">
                  <a:off x="1473453" y="3834551"/>
                  <a:ext cx="2572772" cy="2303532"/>
                </a:xfrm>
                <a:prstGeom prst="parallelogram">
                  <a:avLst>
                    <a:gd name="adj" fmla="val 313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30" name="円/楕円 29"/>
            <p:cNvSpPr/>
            <p:nvPr/>
          </p:nvSpPr>
          <p:spPr>
            <a:xfrm>
              <a:off x="6551695" y="5757397"/>
              <a:ext cx="396569" cy="335899"/>
            </a:xfrm>
            <a:prstGeom prst="ellipse">
              <a:avLst/>
            </a:prstGeom>
            <a:solidFill>
              <a:srgbClr val="D1FF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>
              <a:off x="4758884" y="5133510"/>
              <a:ext cx="1792811" cy="791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>
              <a:off x="4106744" y="5340754"/>
              <a:ext cx="2444951" cy="5845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106744" y="5925347"/>
              <a:ext cx="2444951" cy="309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836137" y="5925347"/>
              <a:ext cx="1715558" cy="18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885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1270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4" y="-27384"/>
            <a:ext cx="8287212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5397500" y="4445000"/>
            <a:ext cx="1765300" cy="495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93571" y="6229003"/>
            <a:ext cx="2672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smtClean="0"/>
              <a:t>二</a:t>
            </a:r>
            <a:r>
              <a:rPr kumimoji="1" lang="ja-JP" altLang="en-US" sz="2400" smtClean="0"/>
              <a:t>つ目</a:t>
            </a:r>
            <a:r>
              <a:rPr kumimoji="1" lang="ja-JP" altLang="en-US" sz="2400" dirty="0" smtClean="0"/>
              <a:t>のフィルター</a:t>
            </a:r>
            <a:endParaRPr kumimoji="1" lang="ja-JP" altLang="en-US" sz="2400" dirty="0"/>
          </a:p>
        </p:txBody>
      </p:sp>
      <p:cxnSp>
        <p:nvCxnSpPr>
          <p:cNvPr id="6" name="直線矢印コネクタ 5"/>
          <p:cNvCxnSpPr/>
          <p:nvPr/>
        </p:nvCxnSpPr>
        <p:spPr>
          <a:xfrm flipV="1">
            <a:off x="4889500" y="2349500"/>
            <a:ext cx="2273300" cy="3937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/>
          <p:cNvSpPr/>
          <p:nvPr/>
        </p:nvSpPr>
        <p:spPr>
          <a:xfrm>
            <a:off x="4711457" y="73055"/>
            <a:ext cx="1244843" cy="4587845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725506" y="1352060"/>
            <a:ext cx="1149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mtClean="0"/>
              <a:t>二</a:t>
            </a:r>
            <a:r>
              <a:rPr kumimoji="1" lang="ja-JP" altLang="en-US" smtClean="0"/>
              <a:t>つ目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フィルター</a:t>
            </a:r>
            <a:endParaRPr kumimoji="1" lang="en-US" altLang="ja-JP" dirty="0" smtClean="0"/>
          </a:p>
          <a:p>
            <a:r>
              <a:rPr lang="ja-JP" altLang="en-US" dirty="0" smtClean="0"/>
              <a:t>に対応</a:t>
            </a:r>
            <a:endParaRPr kumimoji="1" lang="ja-JP" altLang="en-US" dirty="0"/>
          </a:p>
        </p:txBody>
      </p:sp>
      <p:grpSp>
        <p:nvGrpSpPr>
          <p:cNvPr id="9" name="図形グループ 8"/>
          <p:cNvGrpSpPr/>
          <p:nvPr/>
        </p:nvGrpSpPr>
        <p:grpSpPr>
          <a:xfrm>
            <a:off x="6343182" y="3433365"/>
            <a:ext cx="1427996" cy="1219771"/>
            <a:chOff x="1259632" y="3242416"/>
            <a:chExt cx="2822904" cy="2649803"/>
          </a:xfrm>
          <a:solidFill>
            <a:schemeClr val="bg2"/>
          </a:solidFill>
        </p:grpSpPr>
        <p:sp>
          <p:nvSpPr>
            <p:cNvPr id="10" name="平行四辺形 9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図形グループ 10"/>
            <p:cNvGrpSpPr/>
            <p:nvPr/>
          </p:nvGrpSpPr>
          <p:grpSpPr>
            <a:xfrm>
              <a:off x="1509763" y="3242416"/>
              <a:ext cx="2572773" cy="2649803"/>
              <a:chOff x="1509763" y="3242416"/>
              <a:chExt cx="2572773" cy="2649803"/>
            </a:xfrm>
            <a:grpFill/>
          </p:grpSpPr>
          <p:sp>
            <p:nvSpPr>
              <p:cNvPr id="12" name="平行四辺形 11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平行四辺形 12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平行四辺形 13"/>
              <p:cNvSpPr/>
              <p:nvPr/>
            </p:nvSpPr>
            <p:spPr>
              <a:xfrm rot="20534817">
                <a:off x="1509763" y="345779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15" name="直線コネクタ 14"/>
          <p:cNvCxnSpPr/>
          <p:nvPr/>
        </p:nvCxnSpPr>
        <p:spPr>
          <a:xfrm flipV="1">
            <a:off x="7027272" y="3865425"/>
            <a:ext cx="414999" cy="19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図形グループ 15"/>
          <p:cNvGrpSpPr/>
          <p:nvPr/>
        </p:nvGrpSpPr>
        <p:grpSpPr>
          <a:xfrm>
            <a:off x="7668344" y="3649389"/>
            <a:ext cx="908224" cy="792088"/>
            <a:chOff x="1259632" y="3242416"/>
            <a:chExt cx="2808312" cy="2649803"/>
          </a:xfrm>
          <a:solidFill>
            <a:schemeClr val="bg1">
              <a:lumMod val="95000"/>
            </a:schemeClr>
          </a:solidFill>
        </p:grpSpPr>
        <p:sp>
          <p:nvSpPr>
            <p:cNvPr id="17" name="平行四辺形 16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図形グループ 17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19" name="平行四辺形 18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平行四辺形 19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平行四辺形 20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2" name="図形グループ 21"/>
          <p:cNvGrpSpPr/>
          <p:nvPr/>
        </p:nvGrpSpPr>
        <p:grpSpPr>
          <a:xfrm>
            <a:off x="7820744" y="3801789"/>
            <a:ext cx="908224" cy="792088"/>
            <a:chOff x="1259632" y="3242416"/>
            <a:chExt cx="2808312" cy="2649803"/>
          </a:xfrm>
          <a:solidFill>
            <a:srgbClr val="DEFDB1"/>
          </a:solidFill>
        </p:grpSpPr>
        <p:sp>
          <p:nvSpPr>
            <p:cNvPr id="23" name="平行四辺形 22"/>
            <p:cNvSpPr/>
            <p:nvPr/>
          </p:nvSpPr>
          <p:spPr>
            <a:xfrm rot="20534817">
              <a:off x="1259632" y="3334342"/>
              <a:ext cx="2572773" cy="2303532"/>
            </a:xfrm>
            <a:prstGeom prst="parallelogram">
              <a:avLst>
                <a:gd name="adj" fmla="val 31329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4" name="図形グループ 23"/>
            <p:cNvGrpSpPr/>
            <p:nvPr/>
          </p:nvGrpSpPr>
          <p:grpSpPr>
            <a:xfrm>
              <a:off x="1495171" y="3242416"/>
              <a:ext cx="2572773" cy="2649803"/>
              <a:chOff x="1495171" y="3242416"/>
              <a:chExt cx="2572773" cy="2649803"/>
            </a:xfrm>
            <a:grpFill/>
          </p:grpSpPr>
          <p:sp>
            <p:nvSpPr>
              <p:cNvPr id="25" name="平行四辺形 24"/>
              <p:cNvSpPr/>
              <p:nvPr/>
            </p:nvSpPr>
            <p:spPr>
              <a:xfrm rot="9819272" flipV="1">
                <a:off x="1674563" y="324241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平行四辺形 25"/>
              <p:cNvSpPr/>
              <p:nvPr/>
            </p:nvSpPr>
            <p:spPr>
              <a:xfrm rot="20534817">
                <a:off x="1495171" y="3501733"/>
                <a:ext cx="2572773" cy="2303532"/>
              </a:xfrm>
              <a:prstGeom prst="parallelogram">
                <a:avLst>
                  <a:gd name="adj" fmla="val 31329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平行四辺形 26"/>
              <p:cNvSpPr/>
              <p:nvPr/>
            </p:nvSpPr>
            <p:spPr>
              <a:xfrm rot="9819272" flipV="1">
                <a:off x="1683972" y="5663566"/>
                <a:ext cx="1973543" cy="228653"/>
              </a:xfrm>
              <a:prstGeom prst="parallelogram">
                <a:avLst>
                  <a:gd name="adj" fmla="val 43534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8" name="図形グループ 27"/>
          <p:cNvGrpSpPr/>
          <p:nvPr/>
        </p:nvGrpSpPr>
        <p:grpSpPr>
          <a:xfrm>
            <a:off x="6876256" y="3933056"/>
            <a:ext cx="1800200" cy="674999"/>
            <a:chOff x="3764191" y="5045317"/>
            <a:chExt cx="3184073" cy="1189198"/>
          </a:xfrm>
        </p:grpSpPr>
        <p:grpSp>
          <p:nvGrpSpPr>
            <p:cNvPr id="29" name="図形グループ 28"/>
            <p:cNvGrpSpPr/>
            <p:nvPr/>
          </p:nvGrpSpPr>
          <p:grpSpPr>
            <a:xfrm>
              <a:off x="3764191" y="5045317"/>
              <a:ext cx="1211811" cy="1040381"/>
              <a:chOff x="3908215" y="4877474"/>
              <a:chExt cx="1211811" cy="1040381"/>
            </a:xfrm>
          </p:grpSpPr>
          <p:sp>
            <p:nvSpPr>
              <p:cNvPr id="35" name="平行四辺形 34"/>
              <p:cNvSpPr/>
              <p:nvPr/>
            </p:nvSpPr>
            <p:spPr>
              <a:xfrm rot="20534817">
                <a:off x="3908215" y="4904244"/>
                <a:ext cx="1055497" cy="821064"/>
              </a:xfrm>
              <a:prstGeom prst="parallelogram">
                <a:avLst>
                  <a:gd name="adj" fmla="val 3132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6" name="図形グループ 35"/>
              <p:cNvGrpSpPr/>
              <p:nvPr/>
            </p:nvGrpSpPr>
            <p:grpSpPr>
              <a:xfrm>
                <a:off x="4047627" y="4877474"/>
                <a:ext cx="1072399" cy="1040381"/>
                <a:chOff x="1432254" y="3259238"/>
                <a:chExt cx="2613971" cy="2918835"/>
              </a:xfrm>
            </p:grpSpPr>
            <p:sp>
              <p:nvSpPr>
                <p:cNvPr id="37" name="平行四辺形 36"/>
                <p:cNvSpPr/>
                <p:nvPr/>
              </p:nvSpPr>
              <p:spPr>
                <a:xfrm rot="9819272" flipV="1">
                  <a:off x="1572773" y="3259238"/>
                  <a:ext cx="2130617" cy="65494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8" name="平行四辺形 37"/>
                <p:cNvSpPr/>
                <p:nvPr/>
              </p:nvSpPr>
              <p:spPr>
                <a:xfrm rot="9819272" flipV="1">
                  <a:off x="1432254" y="5705173"/>
                  <a:ext cx="2260926" cy="472900"/>
                </a:xfrm>
                <a:prstGeom prst="parallelogram">
                  <a:avLst>
                    <a:gd name="adj" fmla="val 43534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9" name="平行四辺形 38"/>
                <p:cNvSpPr/>
                <p:nvPr/>
              </p:nvSpPr>
              <p:spPr>
                <a:xfrm rot="20534817">
                  <a:off x="1473453" y="3834551"/>
                  <a:ext cx="2572772" cy="2303532"/>
                </a:xfrm>
                <a:prstGeom prst="parallelogram">
                  <a:avLst>
                    <a:gd name="adj" fmla="val 31329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  <p:sp>
          <p:nvSpPr>
            <p:cNvPr id="30" name="円/楕円 29"/>
            <p:cNvSpPr/>
            <p:nvPr/>
          </p:nvSpPr>
          <p:spPr>
            <a:xfrm>
              <a:off x="6551695" y="5757397"/>
              <a:ext cx="396569" cy="335899"/>
            </a:xfrm>
            <a:prstGeom prst="ellipse">
              <a:avLst/>
            </a:prstGeom>
            <a:solidFill>
              <a:srgbClr val="D1FFF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1" name="直線コネクタ 30"/>
            <p:cNvCxnSpPr/>
            <p:nvPr/>
          </p:nvCxnSpPr>
          <p:spPr>
            <a:xfrm>
              <a:off x="4758884" y="5133510"/>
              <a:ext cx="1792811" cy="7918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>
              <a:off x="4106744" y="5340754"/>
              <a:ext cx="2444951" cy="5845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106744" y="5925347"/>
              <a:ext cx="2444951" cy="3091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836137" y="5914613"/>
              <a:ext cx="1715558" cy="18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251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787400" y="4876800"/>
            <a:ext cx="7772400" cy="1371600"/>
          </a:xfrm>
          <a:noFill/>
        </p:spPr>
        <p:txBody>
          <a:bodyPr/>
          <a:lstStyle/>
          <a:p>
            <a:r>
              <a:rPr lang="en-US" altLang="ja-JP" dirty="0" err="1" smtClean="0">
                <a:solidFill>
                  <a:schemeClr val="bg1"/>
                </a:solidFill>
              </a:rPr>
              <a:t>TensorFlow</a:t>
            </a:r>
            <a:r>
              <a:rPr lang="ja-JP" altLang="en-US" dirty="0" smtClean="0">
                <a:solidFill>
                  <a:schemeClr val="bg1"/>
                </a:solidFill>
              </a:rPr>
              <a:t>の</a:t>
            </a:r>
            <a:r>
              <a:rPr lang="en-US" altLang="ja-JP" dirty="0">
                <a:solidFill>
                  <a:schemeClr val="bg1"/>
                </a:solidFill>
              </a:rPr>
              <a:t>C</a:t>
            </a:r>
            <a:r>
              <a:rPr lang="en-US" altLang="ja-JP" dirty="0" smtClean="0">
                <a:solidFill>
                  <a:schemeClr val="bg1"/>
                </a:solidFill>
              </a:rPr>
              <a:t>NN</a:t>
            </a:r>
            <a:r>
              <a:rPr lang="ja-JP" altLang="en-US" dirty="0" smtClean="0">
                <a:solidFill>
                  <a:schemeClr val="bg1"/>
                </a:solidFill>
              </a:rPr>
              <a:t>プログラムで、</a:t>
            </a:r>
            <a:r>
              <a:rPr lang="en-US" altLang="ja-JP" dirty="0" smtClean="0">
                <a:solidFill>
                  <a:schemeClr val="bg1"/>
                </a:solidFill>
              </a:rPr>
              <a:t>weights, biases, </a:t>
            </a:r>
            <a:r>
              <a:rPr lang="en-US" altLang="ja-JP" i="1" dirty="0" err="1" smtClean="0">
                <a:solidFill>
                  <a:srgbClr val="FFFF00"/>
                </a:solidFill>
              </a:rPr>
              <a:t>φ</a:t>
            </a:r>
            <a:r>
              <a:rPr lang="en-US" altLang="ja-JP" i="1" dirty="0" smtClean="0">
                <a:solidFill>
                  <a:srgbClr val="FFFF00"/>
                </a:solidFill>
              </a:rPr>
              <a:t>(X</a:t>
            </a:r>
            <a:r>
              <a:rPr lang="ja-JP" altLang="en-US" i="1" dirty="0">
                <a:solidFill>
                  <a:srgbClr val="FFFF00"/>
                </a:solidFill>
              </a:rPr>
              <a:t>・</a:t>
            </a:r>
            <a:r>
              <a:rPr lang="en-US" altLang="ja-JP" i="1" dirty="0" err="1">
                <a:solidFill>
                  <a:srgbClr val="FFFF00"/>
                </a:solidFill>
              </a:rPr>
              <a:t>W+b</a:t>
            </a:r>
            <a:r>
              <a:rPr lang="en-US" altLang="ja-JP" i="1" dirty="0" smtClean="0">
                <a:solidFill>
                  <a:srgbClr val="FFFF00"/>
                </a:solidFill>
              </a:rPr>
              <a:t>) </a:t>
            </a:r>
            <a:r>
              <a:rPr lang="ja-JP" altLang="en-US" dirty="0" smtClean="0">
                <a:solidFill>
                  <a:schemeClr val="bg1"/>
                </a:solidFill>
              </a:rPr>
              <a:t>を探す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74800" y="342900"/>
            <a:ext cx="52719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smtClean="0">
                <a:solidFill>
                  <a:schemeClr val="bg1"/>
                </a:solidFill>
              </a:rPr>
              <a:t>サンプルの実行だけでなく、</a:t>
            </a:r>
            <a:endParaRPr kumimoji="1" lang="en-US" altLang="ja-JP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ja-JP" sz="3200" dirty="0" err="1" smtClean="0">
                <a:solidFill>
                  <a:schemeClr val="bg1"/>
                </a:solidFill>
              </a:rPr>
              <a:t>TensorFlow</a:t>
            </a:r>
            <a:r>
              <a:rPr lang="ja-JP" altLang="en-US" sz="3200" dirty="0" smtClean="0">
                <a:solidFill>
                  <a:schemeClr val="bg1"/>
                </a:solidFill>
              </a:rPr>
              <a:t>のコードを読もう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38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図形グループ 3"/>
          <p:cNvGrpSpPr/>
          <p:nvPr/>
        </p:nvGrpSpPr>
        <p:grpSpPr>
          <a:xfrm>
            <a:off x="1302705" y="2265038"/>
            <a:ext cx="789140" cy="726510"/>
            <a:chOff x="864296" y="989556"/>
            <a:chExt cx="789140" cy="726510"/>
          </a:xfrm>
        </p:grpSpPr>
        <p:sp>
          <p:nvSpPr>
            <p:cNvPr id="5" name="円/楕円 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1318501" y="3244239"/>
            <a:ext cx="789140" cy="726510"/>
            <a:chOff x="864296" y="989556"/>
            <a:chExt cx="789140" cy="726510"/>
          </a:xfrm>
        </p:grpSpPr>
        <p:sp>
          <p:nvSpPr>
            <p:cNvPr id="8" name="円/楕円 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1302706" y="4228166"/>
            <a:ext cx="781971" cy="726510"/>
            <a:chOff x="864296" y="989556"/>
            <a:chExt cx="789140" cy="726510"/>
          </a:xfrm>
        </p:grpSpPr>
        <p:sp>
          <p:nvSpPr>
            <p:cNvPr id="11" name="円/楕円 1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1302705" y="5212093"/>
            <a:ext cx="781971" cy="726510"/>
            <a:chOff x="864296" y="989556"/>
            <a:chExt cx="789140" cy="726510"/>
          </a:xfrm>
        </p:grpSpPr>
        <p:sp>
          <p:nvSpPr>
            <p:cNvPr id="23" name="円/楕円 2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3070963" y="2685293"/>
            <a:ext cx="789140" cy="726510"/>
            <a:chOff x="864296" y="989556"/>
            <a:chExt cx="789140" cy="726510"/>
          </a:xfrm>
        </p:grpSpPr>
        <p:sp>
          <p:nvSpPr>
            <p:cNvPr id="26" name="円/楕円 25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039661" y="1139869"/>
              <a:ext cx="48603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H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28" name="図形グループ 27"/>
          <p:cNvGrpSpPr/>
          <p:nvPr/>
        </p:nvGrpSpPr>
        <p:grpSpPr>
          <a:xfrm>
            <a:off x="3086759" y="3664494"/>
            <a:ext cx="789140" cy="726510"/>
            <a:chOff x="864296" y="989556"/>
            <a:chExt cx="789140" cy="726510"/>
          </a:xfrm>
        </p:grpSpPr>
        <p:sp>
          <p:nvSpPr>
            <p:cNvPr id="29" name="円/楕円 28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1039661" y="1139869"/>
              <a:ext cx="486030" cy="40011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schemeClr val="bg1">
                      <a:lumMod val="75000"/>
                    </a:schemeClr>
                  </a:solidFill>
                </a:rPr>
                <a:t>H</a:t>
              </a:r>
              <a:r>
                <a:rPr lang="en-US" altLang="ja-JP" sz="2000" baseline="-25000" dirty="0" smtClean="0">
                  <a:solidFill>
                    <a:schemeClr val="bg1">
                      <a:lumMod val="75000"/>
                    </a:schemeClr>
                  </a:solidFill>
                </a:rPr>
                <a:t>2</a:t>
              </a:r>
              <a:endParaRPr kumimoji="1" lang="ja-JP" altLang="en-US" sz="2000" baseline="-25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3070964" y="4648421"/>
            <a:ext cx="781971" cy="726510"/>
            <a:chOff x="864296" y="989556"/>
            <a:chExt cx="789140" cy="726510"/>
          </a:xfrm>
        </p:grpSpPr>
        <p:sp>
          <p:nvSpPr>
            <p:cNvPr id="32" name="円/楕円 31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1039661" y="1139869"/>
              <a:ext cx="490486" cy="40011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schemeClr val="bg1">
                      <a:lumMod val="75000"/>
                    </a:schemeClr>
                  </a:solidFill>
                </a:rPr>
                <a:t>H</a:t>
              </a:r>
              <a:r>
                <a:rPr lang="en-US" altLang="ja-JP" sz="2000" baseline="-25000" dirty="0" smtClean="0">
                  <a:solidFill>
                    <a:schemeClr val="bg1">
                      <a:lumMod val="75000"/>
                    </a:schemeClr>
                  </a:solidFill>
                </a:rPr>
                <a:t>3</a:t>
              </a:r>
              <a:endParaRPr kumimoji="1" lang="ja-JP" altLang="en-US" sz="2000" baseline="-25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7" name="図形グループ 36"/>
          <p:cNvGrpSpPr/>
          <p:nvPr/>
        </p:nvGrpSpPr>
        <p:grpSpPr>
          <a:xfrm>
            <a:off x="4837125" y="2217022"/>
            <a:ext cx="789140" cy="726510"/>
            <a:chOff x="864296" y="989556"/>
            <a:chExt cx="789140" cy="726510"/>
          </a:xfrm>
        </p:grpSpPr>
        <p:sp>
          <p:nvSpPr>
            <p:cNvPr id="38" name="円/楕円 3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1039661" y="1139869"/>
              <a:ext cx="510076" cy="40011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r>
                <a:rPr kumimoji="1" lang="en-US" altLang="ja-JP" sz="2000" baseline="-25000" dirty="0" smtClean="0">
                  <a:solidFill>
                    <a:schemeClr val="bg1">
                      <a:lumMod val="75000"/>
                    </a:schemeClr>
                  </a:solidFill>
                </a:rPr>
                <a:t>1</a:t>
              </a:r>
              <a:endParaRPr kumimoji="1" lang="ja-JP" altLang="en-US" sz="2000" baseline="-25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4852921" y="3196223"/>
            <a:ext cx="789140" cy="726510"/>
            <a:chOff x="864296" y="989556"/>
            <a:chExt cx="789140" cy="726510"/>
          </a:xfrm>
        </p:grpSpPr>
        <p:sp>
          <p:nvSpPr>
            <p:cNvPr id="41" name="円/楕円 4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1039661" y="1139869"/>
              <a:ext cx="510076" cy="40011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r>
                <a:rPr lang="en-US" altLang="ja-JP" sz="2000" baseline="-25000" dirty="0" smtClean="0">
                  <a:solidFill>
                    <a:schemeClr val="bg1">
                      <a:lumMod val="75000"/>
                    </a:schemeClr>
                  </a:solidFill>
                </a:rPr>
                <a:t>2</a:t>
              </a:r>
              <a:endParaRPr kumimoji="1" lang="ja-JP" altLang="en-US" sz="2000" baseline="-25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3" name="図形グループ 42"/>
          <p:cNvGrpSpPr/>
          <p:nvPr/>
        </p:nvGrpSpPr>
        <p:grpSpPr>
          <a:xfrm>
            <a:off x="4837126" y="4180150"/>
            <a:ext cx="781971" cy="726510"/>
            <a:chOff x="864296" y="989556"/>
            <a:chExt cx="789140" cy="726510"/>
          </a:xfrm>
        </p:grpSpPr>
        <p:sp>
          <p:nvSpPr>
            <p:cNvPr id="44" name="円/楕円 43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1039661" y="1139869"/>
              <a:ext cx="514752" cy="40011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r>
                <a:rPr lang="en-US" altLang="ja-JP" sz="2000" baseline="-25000" dirty="0" smtClean="0">
                  <a:solidFill>
                    <a:schemeClr val="bg1">
                      <a:lumMod val="75000"/>
                    </a:schemeClr>
                  </a:solidFill>
                </a:rPr>
                <a:t>3</a:t>
              </a:r>
              <a:endParaRPr kumimoji="1" lang="ja-JP" altLang="en-US" sz="2000" baseline="-25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6" name="図形グループ 45"/>
          <p:cNvGrpSpPr/>
          <p:nvPr/>
        </p:nvGrpSpPr>
        <p:grpSpPr>
          <a:xfrm>
            <a:off x="4837125" y="5164077"/>
            <a:ext cx="781971" cy="726510"/>
            <a:chOff x="864296" y="989556"/>
            <a:chExt cx="789140" cy="726510"/>
          </a:xfrm>
        </p:grpSpPr>
        <p:sp>
          <p:nvSpPr>
            <p:cNvPr id="47" name="円/楕円 46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1039661" y="1139869"/>
              <a:ext cx="514752" cy="40011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schemeClr val="bg1">
                      <a:lumMod val="75000"/>
                    </a:schemeClr>
                  </a:solidFill>
                </a:rPr>
                <a:t>M</a:t>
              </a:r>
              <a:r>
                <a:rPr lang="en-US" altLang="ja-JP" sz="2000" baseline="-25000" dirty="0" smtClean="0">
                  <a:solidFill>
                    <a:schemeClr val="bg1">
                      <a:lumMod val="75000"/>
                    </a:schemeClr>
                  </a:solidFill>
                </a:rPr>
                <a:t>4</a:t>
              </a:r>
              <a:endParaRPr kumimoji="1" lang="ja-JP" altLang="en-US" sz="2000" baseline="-25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49" name="図形グループ 48"/>
          <p:cNvGrpSpPr/>
          <p:nvPr/>
        </p:nvGrpSpPr>
        <p:grpSpPr>
          <a:xfrm>
            <a:off x="6465505" y="3093842"/>
            <a:ext cx="789140" cy="726510"/>
            <a:chOff x="864296" y="989556"/>
            <a:chExt cx="789140" cy="726510"/>
          </a:xfrm>
        </p:grpSpPr>
        <p:sp>
          <p:nvSpPr>
            <p:cNvPr id="50" name="円/楕円 49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1039661" y="1139869"/>
              <a:ext cx="450764" cy="40011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schemeClr val="bg1">
                      <a:lumMod val="75000"/>
                    </a:schemeClr>
                  </a:solidFill>
                </a:rPr>
                <a:t>Y</a:t>
              </a:r>
              <a:r>
                <a:rPr kumimoji="1" lang="en-US" altLang="ja-JP" sz="2000" baseline="-25000" dirty="0" smtClean="0">
                  <a:solidFill>
                    <a:schemeClr val="bg1">
                      <a:lumMod val="75000"/>
                    </a:schemeClr>
                  </a:solidFill>
                </a:rPr>
                <a:t>1</a:t>
              </a:r>
              <a:endParaRPr kumimoji="1" lang="ja-JP" altLang="en-US" sz="2000" baseline="-25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52" name="図形グループ 51"/>
          <p:cNvGrpSpPr/>
          <p:nvPr/>
        </p:nvGrpSpPr>
        <p:grpSpPr>
          <a:xfrm>
            <a:off x="6481301" y="4073043"/>
            <a:ext cx="789140" cy="726510"/>
            <a:chOff x="864296" y="989556"/>
            <a:chExt cx="789140" cy="726510"/>
          </a:xfrm>
        </p:grpSpPr>
        <p:sp>
          <p:nvSpPr>
            <p:cNvPr id="53" name="円/楕円 5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1039661" y="1139869"/>
              <a:ext cx="450764" cy="40011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schemeClr val="bg1">
                      <a:lumMod val="75000"/>
                    </a:schemeClr>
                  </a:solidFill>
                </a:rPr>
                <a:t>Y</a:t>
              </a:r>
              <a:r>
                <a:rPr lang="en-US" altLang="ja-JP" sz="2000" baseline="-25000" dirty="0" smtClean="0">
                  <a:solidFill>
                    <a:schemeClr val="bg1">
                      <a:lumMod val="75000"/>
                    </a:schemeClr>
                  </a:solidFill>
                </a:rPr>
                <a:t>2</a:t>
              </a:r>
              <a:endParaRPr kumimoji="1" lang="ja-JP" altLang="en-US" sz="2000" baseline="-250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61" name="タイトル 6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入力を受け取る一つのニューロンを見る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cxnSp>
        <p:nvCxnSpPr>
          <p:cNvPr id="64" name="直線矢印コネクタ 63"/>
          <p:cNvCxnSpPr/>
          <p:nvPr/>
        </p:nvCxnSpPr>
        <p:spPr>
          <a:xfrm>
            <a:off x="2106459" y="3657513"/>
            <a:ext cx="979118" cy="38267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>
            <a:off x="2132402" y="4697171"/>
            <a:ext cx="864759" cy="41835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/>
          <p:nvPr/>
        </p:nvCxnSpPr>
        <p:spPr>
          <a:xfrm>
            <a:off x="3835047" y="3118895"/>
            <a:ext cx="979118" cy="38267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>
            <a:off x="3860103" y="4212127"/>
            <a:ext cx="977026" cy="22680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>
            <a:off x="3858011" y="5120967"/>
            <a:ext cx="979118" cy="38267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/>
          <p:cNvCxnSpPr>
            <a:stCxn id="8" idx="6"/>
            <a:endCxn id="26" idx="2"/>
          </p:cNvCxnSpPr>
          <p:nvPr/>
        </p:nvCxnSpPr>
        <p:spPr>
          <a:xfrm flipV="1">
            <a:off x="2107641" y="3048548"/>
            <a:ext cx="963322" cy="5589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/>
          <p:cNvCxnSpPr>
            <a:stCxn id="5" idx="6"/>
          </p:cNvCxnSpPr>
          <p:nvPr/>
        </p:nvCxnSpPr>
        <p:spPr>
          <a:xfrm>
            <a:off x="2091845" y="2628293"/>
            <a:ext cx="977022" cy="127406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>
            <a:stCxn id="5" idx="6"/>
          </p:cNvCxnSpPr>
          <p:nvPr/>
        </p:nvCxnSpPr>
        <p:spPr>
          <a:xfrm>
            <a:off x="2091845" y="2628293"/>
            <a:ext cx="975823" cy="227836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>
            <a:stCxn id="8" idx="6"/>
          </p:cNvCxnSpPr>
          <p:nvPr/>
        </p:nvCxnSpPr>
        <p:spPr>
          <a:xfrm>
            <a:off x="2107641" y="3607494"/>
            <a:ext cx="863700" cy="134718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/>
          <p:cNvCxnSpPr>
            <a:stCxn id="11" idx="6"/>
          </p:cNvCxnSpPr>
          <p:nvPr/>
        </p:nvCxnSpPr>
        <p:spPr>
          <a:xfrm flipV="1">
            <a:off x="2084677" y="3176067"/>
            <a:ext cx="928580" cy="14153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/>
          <p:cNvCxnSpPr>
            <a:stCxn id="11" idx="6"/>
          </p:cNvCxnSpPr>
          <p:nvPr/>
        </p:nvCxnSpPr>
        <p:spPr>
          <a:xfrm flipV="1">
            <a:off x="2084677" y="4156016"/>
            <a:ext cx="908668" cy="43540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/>
          <p:cNvCxnSpPr>
            <a:stCxn id="23" idx="6"/>
          </p:cNvCxnSpPr>
          <p:nvPr/>
        </p:nvCxnSpPr>
        <p:spPr>
          <a:xfrm flipV="1">
            <a:off x="2084676" y="3336917"/>
            <a:ext cx="961228" cy="2238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>
            <a:stCxn id="23" idx="6"/>
          </p:cNvCxnSpPr>
          <p:nvPr/>
        </p:nvCxnSpPr>
        <p:spPr>
          <a:xfrm flipV="1">
            <a:off x="2084676" y="4223356"/>
            <a:ext cx="968403" cy="135199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/>
          <p:cNvCxnSpPr/>
          <p:nvPr/>
        </p:nvCxnSpPr>
        <p:spPr>
          <a:xfrm flipV="1">
            <a:off x="2098853" y="5237789"/>
            <a:ext cx="892023" cy="4028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/>
          <p:cNvCxnSpPr>
            <a:stCxn id="26" idx="6"/>
          </p:cNvCxnSpPr>
          <p:nvPr/>
        </p:nvCxnSpPr>
        <p:spPr>
          <a:xfrm flipV="1">
            <a:off x="3860103" y="2636008"/>
            <a:ext cx="878899" cy="41254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/>
          <p:cNvCxnSpPr/>
          <p:nvPr/>
        </p:nvCxnSpPr>
        <p:spPr>
          <a:xfrm>
            <a:off x="3856519" y="3273901"/>
            <a:ext cx="957646" cy="103954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>
            <a:stCxn id="26" idx="5"/>
          </p:cNvCxnSpPr>
          <p:nvPr/>
        </p:nvCxnSpPr>
        <p:spPr>
          <a:xfrm>
            <a:off x="3744536" y="3305408"/>
            <a:ext cx="1131349" cy="206952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/>
          <p:cNvCxnSpPr>
            <a:stCxn id="29" idx="6"/>
          </p:cNvCxnSpPr>
          <p:nvPr/>
        </p:nvCxnSpPr>
        <p:spPr>
          <a:xfrm flipV="1">
            <a:off x="3875899" y="2803111"/>
            <a:ext cx="863103" cy="122463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矢印コネクタ 104"/>
          <p:cNvCxnSpPr>
            <a:endCxn id="41" idx="3"/>
          </p:cNvCxnSpPr>
          <p:nvPr/>
        </p:nvCxnSpPr>
        <p:spPr>
          <a:xfrm flipV="1">
            <a:off x="3842490" y="3816338"/>
            <a:ext cx="1125998" cy="33967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矢印コネクタ 108"/>
          <p:cNvCxnSpPr>
            <a:stCxn id="29" idx="5"/>
            <a:endCxn id="47" idx="2"/>
          </p:cNvCxnSpPr>
          <p:nvPr/>
        </p:nvCxnSpPr>
        <p:spPr>
          <a:xfrm>
            <a:off x="3760332" y="4284609"/>
            <a:ext cx="1076793" cy="124272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/>
          <p:cNvCxnSpPr/>
          <p:nvPr/>
        </p:nvCxnSpPr>
        <p:spPr>
          <a:xfrm flipV="1">
            <a:off x="3807952" y="2934532"/>
            <a:ext cx="1067933" cy="189859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矢印コネクタ 112"/>
          <p:cNvCxnSpPr/>
          <p:nvPr/>
        </p:nvCxnSpPr>
        <p:spPr>
          <a:xfrm flipV="1">
            <a:off x="3834321" y="3944568"/>
            <a:ext cx="1072878" cy="95478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>
            <a:stCxn id="32" idx="6"/>
            <a:endCxn id="44" idx="2"/>
          </p:cNvCxnSpPr>
          <p:nvPr/>
        </p:nvCxnSpPr>
        <p:spPr>
          <a:xfrm flipV="1">
            <a:off x="3852935" y="4543405"/>
            <a:ext cx="984191" cy="46827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/>
          <p:cNvCxnSpPr>
            <a:stCxn id="38" idx="6"/>
          </p:cNvCxnSpPr>
          <p:nvPr/>
        </p:nvCxnSpPr>
        <p:spPr>
          <a:xfrm>
            <a:off x="5626265" y="2580277"/>
            <a:ext cx="839240" cy="68504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矢印コネクタ 118"/>
          <p:cNvCxnSpPr>
            <a:endCxn id="53" idx="1"/>
          </p:cNvCxnSpPr>
          <p:nvPr/>
        </p:nvCxnSpPr>
        <p:spPr>
          <a:xfrm>
            <a:off x="5618367" y="2717651"/>
            <a:ext cx="978501" cy="146178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矢印コネクタ 120"/>
          <p:cNvCxnSpPr>
            <a:stCxn id="41" idx="6"/>
            <a:endCxn id="50" idx="2"/>
          </p:cNvCxnSpPr>
          <p:nvPr/>
        </p:nvCxnSpPr>
        <p:spPr>
          <a:xfrm flipV="1">
            <a:off x="5642061" y="3457097"/>
            <a:ext cx="823444" cy="10238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矢印コネクタ 122"/>
          <p:cNvCxnSpPr/>
          <p:nvPr/>
        </p:nvCxnSpPr>
        <p:spPr>
          <a:xfrm>
            <a:off x="5595407" y="3706452"/>
            <a:ext cx="918628" cy="53843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矢印コネクタ 124"/>
          <p:cNvCxnSpPr>
            <a:stCxn id="44" idx="6"/>
          </p:cNvCxnSpPr>
          <p:nvPr/>
        </p:nvCxnSpPr>
        <p:spPr>
          <a:xfrm flipV="1">
            <a:off x="5619097" y="3639729"/>
            <a:ext cx="855244" cy="90367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/>
          <p:cNvCxnSpPr>
            <a:endCxn id="53" idx="2"/>
          </p:cNvCxnSpPr>
          <p:nvPr/>
        </p:nvCxnSpPr>
        <p:spPr>
          <a:xfrm flipV="1">
            <a:off x="5634059" y="4436298"/>
            <a:ext cx="847242" cy="2437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矢印コネクタ 128"/>
          <p:cNvCxnSpPr>
            <a:stCxn id="47" idx="7"/>
            <a:endCxn id="50" idx="3"/>
          </p:cNvCxnSpPr>
          <p:nvPr/>
        </p:nvCxnSpPr>
        <p:spPr>
          <a:xfrm flipV="1">
            <a:off x="5504579" y="3713957"/>
            <a:ext cx="1076493" cy="155651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/>
          <p:cNvCxnSpPr/>
          <p:nvPr/>
        </p:nvCxnSpPr>
        <p:spPr>
          <a:xfrm flipV="1">
            <a:off x="5624673" y="4658010"/>
            <a:ext cx="798630" cy="73535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/>
          <p:cNvCxnSpPr>
            <a:stCxn id="50" idx="6"/>
          </p:cNvCxnSpPr>
          <p:nvPr/>
        </p:nvCxnSpPr>
        <p:spPr>
          <a:xfrm>
            <a:off x="7254645" y="3457097"/>
            <a:ext cx="82344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/>
          <p:cNvCxnSpPr/>
          <p:nvPr/>
        </p:nvCxnSpPr>
        <p:spPr>
          <a:xfrm>
            <a:off x="7231681" y="4386109"/>
            <a:ext cx="82344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>
            <a:stCxn id="5" idx="6"/>
          </p:cNvCxnSpPr>
          <p:nvPr/>
        </p:nvCxnSpPr>
        <p:spPr>
          <a:xfrm>
            <a:off x="2091845" y="2628293"/>
            <a:ext cx="899031" cy="306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38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51354" y="145268"/>
            <a:ext cx="6521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 smtClean="0">
                <a:solidFill>
                  <a:schemeClr val="accent2"/>
                </a:solidFill>
              </a:rPr>
              <a:t>tensorflow</a:t>
            </a:r>
            <a:r>
              <a:rPr lang="en-US" altLang="ja-JP" sz="2000" dirty="0" smtClean="0">
                <a:solidFill>
                  <a:schemeClr val="accent2"/>
                </a:solidFill>
              </a:rPr>
              <a:t>/models/image/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mnist</a:t>
            </a:r>
            <a:r>
              <a:rPr lang="en-US" altLang="ja-JP" sz="2000" dirty="0" smtClean="0">
                <a:solidFill>
                  <a:schemeClr val="accent2"/>
                </a:solidFill>
              </a:rPr>
              <a:t>/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convolutional.py</a:t>
            </a:r>
            <a:endParaRPr lang="en-US" altLang="ja-JP" sz="2000" dirty="0" smtClean="0">
              <a:solidFill>
                <a:schemeClr val="accent2"/>
              </a:solidFill>
            </a:endParaRPr>
          </a:p>
          <a:p>
            <a:r>
              <a:rPr kumimoji="1" lang="ja-JP" altLang="en-US" sz="2000" dirty="0" smtClean="0"/>
              <a:t>のプログラム中に、</a:t>
            </a:r>
            <a:r>
              <a:rPr kumimoji="1" lang="en-US" altLang="ja-JP" sz="2000" b="1" i="1" dirty="0" err="1" smtClean="0">
                <a:solidFill>
                  <a:srgbClr val="0070C0"/>
                </a:solidFill>
              </a:rPr>
              <a:t>φ</a:t>
            </a:r>
            <a:r>
              <a:rPr kumimoji="1" lang="en-US" altLang="ja-JP" sz="2000" b="1" i="1" dirty="0" smtClean="0">
                <a:solidFill>
                  <a:srgbClr val="0070C0"/>
                </a:solidFill>
              </a:rPr>
              <a:t>(X</a:t>
            </a:r>
            <a:r>
              <a:rPr kumimoji="1" lang="ja-JP" altLang="en-US" sz="2000" b="1" i="1" dirty="0" smtClean="0">
                <a:solidFill>
                  <a:srgbClr val="0070C0"/>
                </a:solidFill>
              </a:rPr>
              <a:t>・</a:t>
            </a:r>
            <a:r>
              <a:rPr kumimoji="1" lang="en-US" altLang="ja-JP" sz="2000" b="1" i="1" dirty="0" smtClean="0">
                <a:solidFill>
                  <a:srgbClr val="0070C0"/>
                </a:solidFill>
              </a:rPr>
              <a:t>W</a:t>
            </a:r>
            <a:r>
              <a:rPr kumimoji="1" lang="ja-JP" altLang="en-US" sz="2000" b="1" i="1" dirty="0" smtClean="0">
                <a:solidFill>
                  <a:srgbClr val="0070C0"/>
                </a:solidFill>
              </a:rPr>
              <a:t>＋</a:t>
            </a:r>
            <a:r>
              <a:rPr kumimoji="1" lang="en-US" altLang="ja-JP" sz="2000" b="1" i="1" dirty="0" smtClean="0">
                <a:solidFill>
                  <a:srgbClr val="0070C0"/>
                </a:solidFill>
              </a:rPr>
              <a:t>b</a:t>
            </a:r>
            <a:r>
              <a:rPr kumimoji="1" lang="ja-JP" altLang="en-US" sz="2000" b="1" i="1" dirty="0" smtClean="0">
                <a:solidFill>
                  <a:srgbClr val="0070C0"/>
                </a:solidFill>
              </a:rPr>
              <a:t>）</a:t>
            </a:r>
            <a:r>
              <a:rPr kumimoji="1" lang="ja-JP" altLang="en-US" sz="2000" dirty="0" smtClean="0"/>
              <a:t>の形を探す。</a:t>
            </a:r>
            <a:endParaRPr kumimoji="1" lang="ja-JP" altLang="en-US" sz="20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3423" y="1290181"/>
            <a:ext cx="9194953" cy="3477875"/>
          </a:xfrm>
          <a:prstGeom prst="rect">
            <a:avLst/>
          </a:prstGeom>
          <a:solidFill>
            <a:srgbClr val="D1FFFD"/>
          </a:solidFill>
        </p:spPr>
        <p:txBody>
          <a:bodyPr wrap="none" rtlCol="0">
            <a:spAutoFit/>
          </a:bodyPr>
          <a:lstStyle/>
          <a:p>
            <a:r>
              <a:rPr lang="nl-NL" altLang="ja-JP" sz="2000" dirty="0" smtClean="0"/>
              <a:t>180: </a:t>
            </a:r>
            <a:r>
              <a:rPr lang="nl-NL" altLang="ja-JP" sz="2000" dirty="0" err="1" smtClean="0"/>
              <a:t>def</a:t>
            </a:r>
            <a:r>
              <a:rPr lang="nl-NL" altLang="ja-JP" sz="2000" dirty="0" smtClean="0"/>
              <a:t> </a:t>
            </a:r>
            <a:r>
              <a:rPr lang="nl-NL" altLang="ja-JP" sz="2000" dirty="0"/>
              <a:t>model(data, train=</a:t>
            </a:r>
            <a:r>
              <a:rPr lang="nl-NL" altLang="ja-JP" sz="2000" dirty="0" err="1"/>
              <a:t>False</a:t>
            </a:r>
            <a:r>
              <a:rPr lang="nl-NL" altLang="ja-JP" sz="2000" dirty="0" smtClean="0"/>
              <a:t>):</a:t>
            </a:r>
          </a:p>
          <a:p>
            <a:r>
              <a:rPr lang="nl-NL" altLang="ja-JP" sz="2000" dirty="0" smtClean="0"/>
              <a:t>181:     </a:t>
            </a:r>
            <a:r>
              <a:rPr lang="nl-NL" altLang="ja-JP" sz="2000" dirty="0"/>
              <a:t>"""The Model </a:t>
            </a:r>
            <a:r>
              <a:rPr lang="nl-NL" altLang="ja-JP" sz="2000" dirty="0" err="1"/>
              <a:t>definition</a:t>
            </a:r>
            <a:r>
              <a:rPr lang="nl-NL" altLang="ja-JP" sz="2000" dirty="0" smtClean="0"/>
              <a:t>.""”</a:t>
            </a:r>
          </a:p>
          <a:p>
            <a:r>
              <a:rPr lang="nl-NL" altLang="ja-JP" sz="2000" dirty="0" smtClean="0"/>
              <a:t>182:     </a:t>
            </a:r>
            <a:r>
              <a:rPr lang="nl-NL" altLang="ja-JP" sz="2000" dirty="0"/>
              <a:t># 2D </a:t>
            </a:r>
            <a:r>
              <a:rPr lang="nl-NL" altLang="ja-JP" sz="2000" dirty="0" err="1"/>
              <a:t>convolution</a:t>
            </a:r>
            <a:r>
              <a:rPr lang="nl-NL" altLang="ja-JP" sz="2000" dirty="0"/>
              <a:t>, </a:t>
            </a:r>
            <a:r>
              <a:rPr lang="nl-NL" altLang="ja-JP" sz="2000" dirty="0" err="1"/>
              <a:t>with</a:t>
            </a:r>
            <a:r>
              <a:rPr lang="nl-NL" altLang="ja-JP" sz="2000" dirty="0"/>
              <a:t> 'SAME' padding (i.e. </a:t>
            </a:r>
            <a:r>
              <a:rPr lang="nl-NL" altLang="ja-JP" sz="2000" dirty="0" err="1"/>
              <a:t>the</a:t>
            </a:r>
            <a:r>
              <a:rPr lang="nl-NL" altLang="ja-JP" sz="2000" dirty="0"/>
              <a:t> </a:t>
            </a:r>
            <a:r>
              <a:rPr lang="nl-NL" altLang="ja-JP" sz="2000" dirty="0" smtClean="0"/>
              <a:t>output ... </a:t>
            </a:r>
          </a:p>
          <a:p>
            <a:r>
              <a:rPr lang="nl-NL" altLang="ja-JP" sz="2000" dirty="0" smtClean="0"/>
              <a:t>183:     </a:t>
            </a:r>
            <a:r>
              <a:rPr lang="nl-NL" altLang="ja-JP" sz="2000" dirty="0"/>
              <a:t># </a:t>
            </a:r>
            <a:r>
              <a:rPr lang="nl-NL" altLang="ja-JP" sz="2000" dirty="0" err="1"/>
              <a:t>the</a:t>
            </a:r>
            <a:r>
              <a:rPr lang="nl-NL" altLang="ja-JP" sz="2000" dirty="0"/>
              <a:t> </a:t>
            </a:r>
            <a:r>
              <a:rPr lang="nl-NL" altLang="ja-JP" sz="2000" dirty="0" err="1"/>
              <a:t>same</a:t>
            </a:r>
            <a:r>
              <a:rPr lang="nl-NL" altLang="ja-JP" sz="2000" dirty="0"/>
              <a:t> </a:t>
            </a:r>
            <a:r>
              <a:rPr lang="nl-NL" altLang="ja-JP" sz="2000" dirty="0" err="1"/>
              <a:t>size</a:t>
            </a:r>
            <a:r>
              <a:rPr lang="nl-NL" altLang="ja-JP" sz="2000" dirty="0"/>
              <a:t> as </a:t>
            </a:r>
            <a:r>
              <a:rPr lang="nl-NL" altLang="ja-JP" sz="2000" dirty="0" err="1"/>
              <a:t>the</a:t>
            </a:r>
            <a:r>
              <a:rPr lang="nl-NL" altLang="ja-JP" sz="2000" dirty="0"/>
              <a:t> input). </a:t>
            </a:r>
            <a:r>
              <a:rPr lang="nl-NL" altLang="ja-JP" sz="2000" dirty="0" err="1"/>
              <a:t>Note</a:t>
            </a:r>
            <a:r>
              <a:rPr lang="nl-NL" altLang="ja-JP" sz="2000" dirty="0"/>
              <a:t> </a:t>
            </a:r>
            <a:r>
              <a:rPr lang="nl-NL" altLang="ja-JP" sz="2000" dirty="0" err="1"/>
              <a:t>that</a:t>
            </a:r>
            <a:r>
              <a:rPr lang="nl-NL" altLang="ja-JP" sz="2000" dirty="0"/>
              <a:t> {</a:t>
            </a:r>
            <a:r>
              <a:rPr lang="nl-NL" altLang="ja-JP" sz="2000" dirty="0" err="1"/>
              <a:t>strides</a:t>
            </a:r>
            <a:r>
              <a:rPr lang="nl-NL" altLang="ja-JP" sz="2000" dirty="0"/>
              <a:t>} is a 4D </a:t>
            </a:r>
            <a:r>
              <a:rPr lang="nl-NL" altLang="ja-JP" sz="2000" dirty="0" smtClean="0"/>
              <a:t>...</a:t>
            </a:r>
          </a:p>
          <a:p>
            <a:r>
              <a:rPr lang="nl-NL" altLang="ja-JP" sz="2000" dirty="0" smtClean="0"/>
              <a:t>184:     </a:t>
            </a:r>
            <a:r>
              <a:rPr lang="nl-NL" altLang="ja-JP" sz="2000" dirty="0"/>
              <a:t># </a:t>
            </a:r>
            <a:r>
              <a:rPr lang="nl-NL" altLang="ja-JP" sz="2000" dirty="0" err="1"/>
              <a:t>shape</a:t>
            </a:r>
            <a:r>
              <a:rPr lang="nl-NL" altLang="ja-JP" sz="2000" dirty="0"/>
              <a:t> matches </a:t>
            </a:r>
            <a:r>
              <a:rPr lang="nl-NL" altLang="ja-JP" sz="2000" dirty="0" err="1"/>
              <a:t>the</a:t>
            </a:r>
            <a:r>
              <a:rPr lang="nl-NL" altLang="ja-JP" sz="2000" dirty="0"/>
              <a:t> data </a:t>
            </a:r>
            <a:r>
              <a:rPr lang="nl-NL" altLang="ja-JP" sz="2000" dirty="0" err="1"/>
              <a:t>layout</a:t>
            </a:r>
            <a:r>
              <a:rPr lang="nl-NL" altLang="ja-JP" sz="2000" dirty="0"/>
              <a:t>: [image index, y, x, </a:t>
            </a:r>
            <a:r>
              <a:rPr lang="nl-NL" altLang="ja-JP" sz="2000" dirty="0" err="1"/>
              <a:t>depth</a:t>
            </a:r>
            <a:r>
              <a:rPr lang="nl-NL" altLang="ja-JP" sz="2000" dirty="0" smtClean="0"/>
              <a:t>].</a:t>
            </a:r>
          </a:p>
          <a:p>
            <a:r>
              <a:rPr lang="nl-NL" altLang="ja-JP" sz="2000" dirty="0" smtClean="0"/>
              <a:t>185:     </a:t>
            </a:r>
            <a:r>
              <a:rPr lang="nl-NL" altLang="ja-JP" sz="2000" b="1" dirty="0" err="1">
                <a:solidFill>
                  <a:srgbClr val="0070C0"/>
                </a:solidFill>
              </a:rPr>
              <a:t>conv</a:t>
            </a:r>
            <a:r>
              <a:rPr lang="nl-NL" altLang="ja-JP" sz="2000" dirty="0">
                <a:solidFill>
                  <a:srgbClr val="0070C0"/>
                </a:solidFill>
              </a:rPr>
              <a:t> </a:t>
            </a:r>
            <a:r>
              <a:rPr lang="nl-NL" altLang="ja-JP" sz="2000" dirty="0"/>
              <a:t>= tf.nn.conv2d(data</a:t>
            </a:r>
            <a:r>
              <a:rPr lang="nl-NL" altLang="ja-JP" sz="2000" dirty="0" smtClean="0"/>
              <a:t>,</a:t>
            </a:r>
          </a:p>
          <a:p>
            <a:r>
              <a:rPr lang="nl-NL" altLang="ja-JP" sz="2000" dirty="0" smtClean="0"/>
              <a:t>186:                         </a:t>
            </a:r>
            <a:r>
              <a:rPr lang="nl-NL" altLang="ja-JP" sz="2000" dirty="0"/>
              <a:t>conv1_weights</a:t>
            </a:r>
            <a:r>
              <a:rPr lang="nl-NL" altLang="ja-JP" sz="2000" dirty="0" smtClean="0"/>
              <a:t>,</a:t>
            </a:r>
          </a:p>
          <a:p>
            <a:r>
              <a:rPr lang="nl-NL" altLang="ja-JP" sz="2000" dirty="0" smtClean="0"/>
              <a:t>187:                         </a:t>
            </a:r>
            <a:r>
              <a:rPr lang="nl-NL" altLang="ja-JP" sz="2000" dirty="0" err="1"/>
              <a:t>strides</a:t>
            </a:r>
            <a:r>
              <a:rPr lang="nl-NL" altLang="ja-JP" sz="2000" dirty="0"/>
              <a:t>=[1, 1, 1, 1</a:t>
            </a:r>
            <a:r>
              <a:rPr lang="nl-NL" altLang="ja-JP" sz="2000" dirty="0" smtClean="0"/>
              <a:t>],</a:t>
            </a:r>
          </a:p>
          <a:p>
            <a:r>
              <a:rPr lang="nl-NL" altLang="ja-JP" sz="2000" dirty="0" smtClean="0"/>
              <a:t>188:                         </a:t>
            </a:r>
            <a:r>
              <a:rPr lang="nl-NL" altLang="ja-JP" sz="2000" dirty="0"/>
              <a:t>padding='SAME</a:t>
            </a:r>
            <a:r>
              <a:rPr lang="nl-NL" altLang="ja-JP" sz="2000" dirty="0" smtClean="0"/>
              <a:t>')</a:t>
            </a:r>
          </a:p>
          <a:p>
            <a:r>
              <a:rPr lang="nl-NL" altLang="ja-JP" sz="2000" dirty="0" smtClean="0"/>
              <a:t>189:     </a:t>
            </a:r>
            <a:r>
              <a:rPr lang="nl-NL" altLang="ja-JP" sz="2000" dirty="0"/>
              <a:t># Bias </a:t>
            </a:r>
            <a:r>
              <a:rPr lang="nl-NL" altLang="ja-JP" sz="2000" dirty="0" err="1"/>
              <a:t>and</a:t>
            </a:r>
            <a:r>
              <a:rPr lang="nl-NL" altLang="ja-JP" sz="2000" dirty="0"/>
              <a:t> </a:t>
            </a:r>
            <a:r>
              <a:rPr lang="nl-NL" altLang="ja-JP" sz="2000" dirty="0" err="1"/>
              <a:t>rectified</a:t>
            </a:r>
            <a:r>
              <a:rPr lang="nl-NL" altLang="ja-JP" sz="2000" dirty="0"/>
              <a:t> </a:t>
            </a:r>
            <a:r>
              <a:rPr lang="nl-NL" altLang="ja-JP" sz="2000" dirty="0" err="1"/>
              <a:t>linear</a:t>
            </a:r>
            <a:r>
              <a:rPr lang="nl-NL" altLang="ja-JP" sz="2000" dirty="0"/>
              <a:t> non-</a:t>
            </a:r>
            <a:r>
              <a:rPr lang="nl-NL" altLang="ja-JP" sz="2000" dirty="0" err="1"/>
              <a:t>linearity</a:t>
            </a:r>
            <a:r>
              <a:rPr lang="nl-NL" altLang="ja-JP" sz="2000" dirty="0" smtClean="0"/>
              <a:t>.</a:t>
            </a:r>
          </a:p>
          <a:p>
            <a:r>
              <a:rPr lang="nl-NL" altLang="ja-JP" sz="2000" dirty="0" smtClean="0"/>
              <a:t>190:     </a:t>
            </a:r>
            <a:r>
              <a:rPr lang="nl-NL" altLang="ja-JP" sz="2000" dirty="0" err="1">
                <a:solidFill>
                  <a:schemeClr val="accent2"/>
                </a:solidFill>
              </a:rPr>
              <a:t>relu</a:t>
            </a:r>
            <a:r>
              <a:rPr lang="nl-NL" altLang="ja-JP" sz="2000" dirty="0">
                <a:solidFill>
                  <a:schemeClr val="accent2"/>
                </a:solidFill>
              </a:rPr>
              <a:t> = </a:t>
            </a:r>
            <a:r>
              <a:rPr lang="nl-NL" altLang="ja-JP" sz="2000" dirty="0" err="1">
                <a:solidFill>
                  <a:schemeClr val="accent2"/>
                </a:solidFill>
              </a:rPr>
              <a:t>tf.nn.relu</a:t>
            </a:r>
            <a:r>
              <a:rPr lang="nl-NL" altLang="ja-JP" sz="2000" dirty="0">
                <a:solidFill>
                  <a:schemeClr val="accent2"/>
                </a:solidFill>
              </a:rPr>
              <a:t>(</a:t>
            </a:r>
            <a:r>
              <a:rPr lang="nl-NL" altLang="ja-JP" sz="2000" dirty="0" err="1">
                <a:solidFill>
                  <a:schemeClr val="accent2"/>
                </a:solidFill>
              </a:rPr>
              <a:t>tf.nn.bias_add</a:t>
            </a:r>
            <a:r>
              <a:rPr lang="nl-NL" altLang="ja-JP" sz="2000" dirty="0">
                <a:solidFill>
                  <a:schemeClr val="accent2"/>
                </a:solidFill>
              </a:rPr>
              <a:t>(</a:t>
            </a:r>
            <a:r>
              <a:rPr lang="nl-NL" altLang="ja-JP" sz="2000" dirty="0" err="1">
                <a:solidFill>
                  <a:schemeClr val="accent2"/>
                </a:solidFill>
              </a:rPr>
              <a:t>conv</a:t>
            </a:r>
            <a:r>
              <a:rPr lang="nl-NL" altLang="ja-JP" sz="2000" dirty="0">
                <a:solidFill>
                  <a:schemeClr val="accent2"/>
                </a:solidFill>
              </a:rPr>
              <a:t>, conv1_biases))</a:t>
            </a:r>
            <a:endParaRPr lang="en-US" altLang="ja-JP" sz="2000" dirty="0">
              <a:solidFill>
                <a:schemeClr val="accent2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220746" y="5505537"/>
            <a:ext cx="2510254" cy="523220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800" b="1" i="1" dirty="0" err="1">
                <a:solidFill>
                  <a:srgbClr val="0070C0"/>
                </a:solidFill>
              </a:rPr>
              <a:t>φ</a:t>
            </a:r>
            <a:r>
              <a:rPr lang="ja-JP" altLang="en-US" sz="2800" b="1" i="1" dirty="0" smtClean="0">
                <a:solidFill>
                  <a:srgbClr val="0070C0"/>
                </a:solidFill>
              </a:rPr>
              <a:t>（</a:t>
            </a:r>
            <a:r>
              <a:rPr lang="en-US" altLang="ja-JP" sz="2800" b="1" i="1" dirty="0" err="1" smtClean="0">
                <a:solidFill>
                  <a:srgbClr val="0070C0"/>
                </a:solidFill>
              </a:rPr>
              <a:t>conv</a:t>
            </a:r>
            <a:r>
              <a:rPr lang="en-US" altLang="ja-JP" sz="2800" b="1" i="1" dirty="0" err="1" smtClean="0">
                <a:solidFill>
                  <a:srgbClr val="0070C0"/>
                </a:solidFill>
              </a:rPr>
              <a:t>+b</a:t>
            </a:r>
            <a:r>
              <a:rPr lang="ja-JP" altLang="en-US" sz="2800" b="1" i="1" dirty="0">
                <a:solidFill>
                  <a:srgbClr val="0070C0"/>
                </a:solidFill>
              </a:rPr>
              <a:t>）</a:t>
            </a:r>
            <a:endParaRPr kumimoji="1" lang="ja-JP" altLang="en-US" sz="2800" b="1" i="1" dirty="0">
              <a:solidFill>
                <a:srgbClr val="0070C0"/>
              </a:solidFill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3187700" y="4800997"/>
            <a:ext cx="1120733" cy="867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V="1">
            <a:off x="5485878" y="4800997"/>
            <a:ext cx="178322" cy="867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 flipV="1">
            <a:off x="4584700" y="4768056"/>
            <a:ext cx="1201803" cy="9003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 flipV="1">
            <a:off x="6112179" y="4800997"/>
            <a:ext cx="1060447" cy="8673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4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51354" y="145268"/>
            <a:ext cx="6521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 smtClean="0">
                <a:solidFill>
                  <a:schemeClr val="accent2"/>
                </a:solidFill>
              </a:rPr>
              <a:t>tensorflow</a:t>
            </a:r>
            <a:r>
              <a:rPr lang="en-US" altLang="ja-JP" sz="2000" dirty="0" smtClean="0">
                <a:solidFill>
                  <a:schemeClr val="accent2"/>
                </a:solidFill>
              </a:rPr>
              <a:t>/models/image/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mnist</a:t>
            </a:r>
            <a:r>
              <a:rPr lang="en-US" altLang="ja-JP" sz="2000" dirty="0" smtClean="0">
                <a:solidFill>
                  <a:schemeClr val="accent2"/>
                </a:solidFill>
              </a:rPr>
              <a:t>/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convolutional.py</a:t>
            </a:r>
            <a:endParaRPr lang="en-US" altLang="ja-JP" sz="2000" dirty="0" smtClean="0">
              <a:solidFill>
                <a:schemeClr val="accent2"/>
              </a:solidFill>
            </a:endParaRPr>
          </a:p>
          <a:p>
            <a:r>
              <a:rPr kumimoji="1" lang="ja-JP" altLang="en-US" sz="2000" dirty="0" smtClean="0"/>
              <a:t>のプログラム中に、</a:t>
            </a:r>
            <a:r>
              <a:rPr kumimoji="1" lang="en-US" altLang="ja-JP" sz="2000" b="1" i="1" dirty="0" err="1" smtClean="0">
                <a:solidFill>
                  <a:srgbClr val="0070C0"/>
                </a:solidFill>
              </a:rPr>
              <a:t>φ</a:t>
            </a:r>
            <a:r>
              <a:rPr kumimoji="1" lang="en-US" altLang="ja-JP" sz="2000" b="1" i="1" dirty="0" smtClean="0">
                <a:solidFill>
                  <a:srgbClr val="0070C0"/>
                </a:solidFill>
              </a:rPr>
              <a:t>(X</a:t>
            </a:r>
            <a:r>
              <a:rPr kumimoji="1" lang="ja-JP" altLang="en-US" sz="2000" b="1" i="1" dirty="0" smtClean="0">
                <a:solidFill>
                  <a:srgbClr val="0070C0"/>
                </a:solidFill>
              </a:rPr>
              <a:t>・</a:t>
            </a:r>
            <a:r>
              <a:rPr kumimoji="1" lang="en-US" altLang="ja-JP" sz="2000" b="1" i="1" dirty="0" smtClean="0">
                <a:solidFill>
                  <a:srgbClr val="0070C0"/>
                </a:solidFill>
              </a:rPr>
              <a:t>W</a:t>
            </a:r>
            <a:r>
              <a:rPr kumimoji="1" lang="ja-JP" altLang="en-US" sz="2000" b="1" i="1" dirty="0" smtClean="0">
                <a:solidFill>
                  <a:srgbClr val="0070C0"/>
                </a:solidFill>
              </a:rPr>
              <a:t>＋</a:t>
            </a:r>
            <a:r>
              <a:rPr kumimoji="1" lang="en-US" altLang="ja-JP" sz="2000" b="1" i="1" dirty="0" smtClean="0">
                <a:solidFill>
                  <a:srgbClr val="0070C0"/>
                </a:solidFill>
              </a:rPr>
              <a:t>b</a:t>
            </a:r>
            <a:r>
              <a:rPr kumimoji="1" lang="ja-JP" altLang="en-US" sz="2000" b="1" i="1" dirty="0" smtClean="0">
                <a:solidFill>
                  <a:srgbClr val="0070C0"/>
                </a:solidFill>
              </a:rPr>
              <a:t>）</a:t>
            </a:r>
            <a:r>
              <a:rPr kumimoji="1" lang="ja-JP" altLang="en-US" sz="2000" dirty="0" smtClean="0"/>
              <a:t>の形を探す。</a:t>
            </a:r>
            <a:endParaRPr kumimoji="1" lang="ja-JP" altLang="en-US" sz="20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3423" y="1290181"/>
            <a:ext cx="9194953" cy="3477875"/>
          </a:xfrm>
          <a:prstGeom prst="rect">
            <a:avLst/>
          </a:prstGeom>
          <a:solidFill>
            <a:srgbClr val="D1FFFD"/>
          </a:solidFill>
        </p:spPr>
        <p:txBody>
          <a:bodyPr wrap="none" rtlCol="0">
            <a:spAutoFit/>
          </a:bodyPr>
          <a:lstStyle/>
          <a:p>
            <a:r>
              <a:rPr lang="nl-NL" altLang="ja-JP" sz="2000" dirty="0" smtClean="0"/>
              <a:t>180: </a:t>
            </a:r>
            <a:r>
              <a:rPr lang="nl-NL" altLang="ja-JP" sz="2000" dirty="0" err="1" smtClean="0"/>
              <a:t>def</a:t>
            </a:r>
            <a:r>
              <a:rPr lang="nl-NL" altLang="ja-JP" sz="2000" dirty="0" smtClean="0"/>
              <a:t> </a:t>
            </a:r>
            <a:r>
              <a:rPr lang="nl-NL" altLang="ja-JP" sz="2000" dirty="0"/>
              <a:t>model(data, train=</a:t>
            </a:r>
            <a:r>
              <a:rPr lang="nl-NL" altLang="ja-JP" sz="2000" dirty="0" err="1"/>
              <a:t>False</a:t>
            </a:r>
            <a:r>
              <a:rPr lang="nl-NL" altLang="ja-JP" sz="2000" dirty="0" smtClean="0"/>
              <a:t>):</a:t>
            </a:r>
          </a:p>
          <a:p>
            <a:r>
              <a:rPr lang="nl-NL" altLang="ja-JP" sz="2000" dirty="0" smtClean="0"/>
              <a:t>181:     </a:t>
            </a:r>
            <a:r>
              <a:rPr lang="nl-NL" altLang="ja-JP" sz="2000" dirty="0"/>
              <a:t>"""The Model </a:t>
            </a:r>
            <a:r>
              <a:rPr lang="nl-NL" altLang="ja-JP" sz="2000" dirty="0" err="1"/>
              <a:t>definition</a:t>
            </a:r>
            <a:r>
              <a:rPr lang="nl-NL" altLang="ja-JP" sz="2000" dirty="0" smtClean="0"/>
              <a:t>.""”</a:t>
            </a:r>
          </a:p>
          <a:p>
            <a:r>
              <a:rPr lang="nl-NL" altLang="ja-JP" sz="2000" dirty="0" smtClean="0"/>
              <a:t>182:     </a:t>
            </a:r>
            <a:r>
              <a:rPr lang="nl-NL" altLang="ja-JP" sz="2000" dirty="0"/>
              <a:t># 2D </a:t>
            </a:r>
            <a:r>
              <a:rPr lang="nl-NL" altLang="ja-JP" sz="2000" dirty="0" err="1"/>
              <a:t>convolution</a:t>
            </a:r>
            <a:r>
              <a:rPr lang="nl-NL" altLang="ja-JP" sz="2000" dirty="0"/>
              <a:t>, </a:t>
            </a:r>
            <a:r>
              <a:rPr lang="nl-NL" altLang="ja-JP" sz="2000" dirty="0" err="1"/>
              <a:t>with</a:t>
            </a:r>
            <a:r>
              <a:rPr lang="nl-NL" altLang="ja-JP" sz="2000" dirty="0"/>
              <a:t> 'SAME' padding (i.e. </a:t>
            </a:r>
            <a:r>
              <a:rPr lang="nl-NL" altLang="ja-JP" sz="2000" dirty="0" err="1"/>
              <a:t>the</a:t>
            </a:r>
            <a:r>
              <a:rPr lang="nl-NL" altLang="ja-JP" sz="2000" dirty="0"/>
              <a:t> </a:t>
            </a:r>
            <a:r>
              <a:rPr lang="nl-NL" altLang="ja-JP" sz="2000" dirty="0" smtClean="0"/>
              <a:t>output ... </a:t>
            </a:r>
          </a:p>
          <a:p>
            <a:r>
              <a:rPr lang="nl-NL" altLang="ja-JP" sz="2000" dirty="0" smtClean="0"/>
              <a:t>183:     </a:t>
            </a:r>
            <a:r>
              <a:rPr lang="nl-NL" altLang="ja-JP" sz="2000" dirty="0"/>
              <a:t># </a:t>
            </a:r>
            <a:r>
              <a:rPr lang="nl-NL" altLang="ja-JP" sz="2000" dirty="0" err="1"/>
              <a:t>the</a:t>
            </a:r>
            <a:r>
              <a:rPr lang="nl-NL" altLang="ja-JP" sz="2000" dirty="0"/>
              <a:t> </a:t>
            </a:r>
            <a:r>
              <a:rPr lang="nl-NL" altLang="ja-JP" sz="2000" dirty="0" err="1"/>
              <a:t>same</a:t>
            </a:r>
            <a:r>
              <a:rPr lang="nl-NL" altLang="ja-JP" sz="2000" dirty="0"/>
              <a:t> </a:t>
            </a:r>
            <a:r>
              <a:rPr lang="nl-NL" altLang="ja-JP" sz="2000" dirty="0" err="1"/>
              <a:t>size</a:t>
            </a:r>
            <a:r>
              <a:rPr lang="nl-NL" altLang="ja-JP" sz="2000" dirty="0"/>
              <a:t> as </a:t>
            </a:r>
            <a:r>
              <a:rPr lang="nl-NL" altLang="ja-JP" sz="2000" dirty="0" err="1"/>
              <a:t>the</a:t>
            </a:r>
            <a:r>
              <a:rPr lang="nl-NL" altLang="ja-JP" sz="2000" dirty="0"/>
              <a:t> input). </a:t>
            </a:r>
            <a:r>
              <a:rPr lang="nl-NL" altLang="ja-JP" sz="2000" dirty="0" err="1"/>
              <a:t>Note</a:t>
            </a:r>
            <a:r>
              <a:rPr lang="nl-NL" altLang="ja-JP" sz="2000" dirty="0"/>
              <a:t> </a:t>
            </a:r>
            <a:r>
              <a:rPr lang="nl-NL" altLang="ja-JP" sz="2000" dirty="0" err="1"/>
              <a:t>that</a:t>
            </a:r>
            <a:r>
              <a:rPr lang="nl-NL" altLang="ja-JP" sz="2000" dirty="0"/>
              <a:t> {</a:t>
            </a:r>
            <a:r>
              <a:rPr lang="nl-NL" altLang="ja-JP" sz="2000" dirty="0" err="1"/>
              <a:t>strides</a:t>
            </a:r>
            <a:r>
              <a:rPr lang="nl-NL" altLang="ja-JP" sz="2000" dirty="0"/>
              <a:t>} is a 4D </a:t>
            </a:r>
            <a:r>
              <a:rPr lang="nl-NL" altLang="ja-JP" sz="2000" dirty="0" smtClean="0"/>
              <a:t>...</a:t>
            </a:r>
          </a:p>
          <a:p>
            <a:r>
              <a:rPr lang="nl-NL" altLang="ja-JP" sz="2000" dirty="0" smtClean="0"/>
              <a:t>184:     </a:t>
            </a:r>
            <a:r>
              <a:rPr lang="nl-NL" altLang="ja-JP" sz="2000" dirty="0"/>
              <a:t># </a:t>
            </a:r>
            <a:r>
              <a:rPr lang="nl-NL" altLang="ja-JP" sz="2000" dirty="0" err="1"/>
              <a:t>shape</a:t>
            </a:r>
            <a:r>
              <a:rPr lang="nl-NL" altLang="ja-JP" sz="2000" dirty="0"/>
              <a:t> matches </a:t>
            </a:r>
            <a:r>
              <a:rPr lang="nl-NL" altLang="ja-JP" sz="2000" dirty="0" err="1"/>
              <a:t>the</a:t>
            </a:r>
            <a:r>
              <a:rPr lang="nl-NL" altLang="ja-JP" sz="2000" dirty="0"/>
              <a:t> data </a:t>
            </a:r>
            <a:r>
              <a:rPr lang="nl-NL" altLang="ja-JP" sz="2000" dirty="0" err="1"/>
              <a:t>layout</a:t>
            </a:r>
            <a:r>
              <a:rPr lang="nl-NL" altLang="ja-JP" sz="2000" dirty="0"/>
              <a:t>: [image index, y, x, </a:t>
            </a:r>
            <a:r>
              <a:rPr lang="nl-NL" altLang="ja-JP" sz="2000" dirty="0" err="1"/>
              <a:t>depth</a:t>
            </a:r>
            <a:r>
              <a:rPr lang="nl-NL" altLang="ja-JP" sz="2000" dirty="0" smtClean="0"/>
              <a:t>].</a:t>
            </a:r>
          </a:p>
          <a:p>
            <a:r>
              <a:rPr lang="nl-NL" altLang="ja-JP" sz="2000" dirty="0" smtClean="0"/>
              <a:t>185:     </a:t>
            </a:r>
            <a:r>
              <a:rPr lang="nl-NL" altLang="ja-JP" sz="2000" b="1" dirty="0" err="1">
                <a:solidFill>
                  <a:srgbClr val="0070C0"/>
                </a:solidFill>
              </a:rPr>
              <a:t>conv</a:t>
            </a:r>
            <a:r>
              <a:rPr lang="nl-NL" altLang="ja-JP" sz="2000" dirty="0">
                <a:solidFill>
                  <a:srgbClr val="0070C0"/>
                </a:solidFill>
              </a:rPr>
              <a:t> </a:t>
            </a:r>
            <a:r>
              <a:rPr lang="nl-NL" altLang="ja-JP" sz="2000" dirty="0"/>
              <a:t>= tf.nn.conv2d(data</a:t>
            </a:r>
            <a:r>
              <a:rPr lang="nl-NL" altLang="ja-JP" sz="2000" dirty="0" smtClean="0"/>
              <a:t>,</a:t>
            </a:r>
          </a:p>
          <a:p>
            <a:r>
              <a:rPr lang="nl-NL" altLang="ja-JP" sz="2000" dirty="0" smtClean="0"/>
              <a:t>186:                         </a:t>
            </a:r>
            <a:r>
              <a:rPr lang="nl-NL" altLang="ja-JP" sz="2000" dirty="0"/>
              <a:t>conv1_weights</a:t>
            </a:r>
            <a:r>
              <a:rPr lang="nl-NL" altLang="ja-JP" sz="2000" dirty="0" smtClean="0"/>
              <a:t>,</a:t>
            </a:r>
          </a:p>
          <a:p>
            <a:r>
              <a:rPr lang="nl-NL" altLang="ja-JP" sz="2000" dirty="0" smtClean="0"/>
              <a:t>187:                         </a:t>
            </a:r>
            <a:r>
              <a:rPr lang="nl-NL" altLang="ja-JP" sz="2000" dirty="0" err="1"/>
              <a:t>strides</a:t>
            </a:r>
            <a:r>
              <a:rPr lang="nl-NL" altLang="ja-JP" sz="2000" dirty="0"/>
              <a:t>=[1, 1, 1, 1</a:t>
            </a:r>
            <a:r>
              <a:rPr lang="nl-NL" altLang="ja-JP" sz="2000" dirty="0" smtClean="0"/>
              <a:t>],</a:t>
            </a:r>
          </a:p>
          <a:p>
            <a:r>
              <a:rPr lang="nl-NL" altLang="ja-JP" sz="2000" dirty="0" smtClean="0"/>
              <a:t>188:                         </a:t>
            </a:r>
            <a:r>
              <a:rPr lang="nl-NL" altLang="ja-JP" sz="2000" dirty="0"/>
              <a:t>padding='SAME</a:t>
            </a:r>
            <a:r>
              <a:rPr lang="nl-NL" altLang="ja-JP" sz="2000" dirty="0" smtClean="0"/>
              <a:t>')</a:t>
            </a:r>
          </a:p>
          <a:p>
            <a:r>
              <a:rPr lang="nl-NL" altLang="ja-JP" sz="2000" dirty="0" smtClean="0"/>
              <a:t>189:     </a:t>
            </a:r>
            <a:r>
              <a:rPr lang="nl-NL" altLang="ja-JP" sz="2000" dirty="0"/>
              <a:t># Bias </a:t>
            </a:r>
            <a:r>
              <a:rPr lang="nl-NL" altLang="ja-JP" sz="2000" dirty="0" err="1"/>
              <a:t>and</a:t>
            </a:r>
            <a:r>
              <a:rPr lang="nl-NL" altLang="ja-JP" sz="2000" dirty="0"/>
              <a:t> </a:t>
            </a:r>
            <a:r>
              <a:rPr lang="nl-NL" altLang="ja-JP" sz="2000" dirty="0" err="1"/>
              <a:t>rectified</a:t>
            </a:r>
            <a:r>
              <a:rPr lang="nl-NL" altLang="ja-JP" sz="2000" dirty="0"/>
              <a:t> </a:t>
            </a:r>
            <a:r>
              <a:rPr lang="nl-NL" altLang="ja-JP" sz="2000" dirty="0" err="1"/>
              <a:t>linear</a:t>
            </a:r>
            <a:r>
              <a:rPr lang="nl-NL" altLang="ja-JP" sz="2000" dirty="0"/>
              <a:t> non-</a:t>
            </a:r>
            <a:r>
              <a:rPr lang="nl-NL" altLang="ja-JP" sz="2000" dirty="0" err="1"/>
              <a:t>linearity</a:t>
            </a:r>
            <a:r>
              <a:rPr lang="nl-NL" altLang="ja-JP" sz="2000" dirty="0" smtClean="0"/>
              <a:t>.</a:t>
            </a:r>
          </a:p>
          <a:p>
            <a:r>
              <a:rPr lang="nl-NL" altLang="ja-JP" sz="2000" dirty="0" smtClean="0"/>
              <a:t>190:     </a:t>
            </a:r>
            <a:r>
              <a:rPr lang="nl-NL" altLang="ja-JP" sz="2000" dirty="0" err="1">
                <a:solidFill>
                  <a:schemeClr val="accent2"/>
                </a:solidFill>
              </a:rPr>
              <a:t>relu</a:t>
            </a:r>
            <a:r>
              <a:rPr lang="nl-NL" altLang="ja-JP" sz="2000" dirty="0">
                <a:solidFill>
                  <a:schemeClr val="accent2"/>
                </a:solidFill>
              </a:rPr>
              <a:t> = </a:t>
            </a:r>
            <a:r>
              <a:rPr lang="nl-NL" altLang="ja-JP" sz="2000" dirty="0" err="1">
                <a:solidFill>
                  <a:schemeClr val="accent2"/>
                </a:solidFill>
              </a:rPr>
              <a:t>tf.nn.relu</a:t>
            </a:r>
            <a:r>
              <a:rPr lang="nl-NL" altLang="ja-JP" sz="2000" dirty="0">
                <a:solidFill>
                  <a:schemeClr val="accent2"/>
                </a:solidFill>
              </a:rPr>
              <a:t>(</a:t>
            </a:r>
            <a:r>
              <a:rPr lang="nl-NL" altLang="ja-JP" sz="2000" dirty="0" err="1">
                <a:solidFill>
                  <a:schemeClr val="accent2"/>
                </a:solidFill>
              </a:rPr>
              <a:t>tf.nn.bias_add</a:t>
            </a:r>
            <a:r>
              <a:rPr lang="nl-NL" altLang="ja-JP" sz="2000" dirty="0">
                <a:solidFill>
                  <a:schemeClr val="accent2"/>
                </a:solidFill>
              </a:rPr>
              <a:t>(</a:t>
            </a:r>
            <a:r>
              <a:rPr lang="nl-NL" altLang="ja-JP" sz="2000" dirty="0" err="1">
                <a:solidFill>
                  <a:schemeClr val="accent2"/>
                </a:solidFill>
              </a:rPr>
              <a:t>conv</a:t>
            </a:r>
            <a:r>
              <a:rPr lang="nl-NL" altLang="ja-JP" sz="2000" dirty="0">
                <a:solidFill>
                  <a:schemeClr val="accent2"/>
                </a:solidFill>
              </a:rPr>
              <a:t>, conv1_biases))</a:t>
            </a:r>
            <a:endParaRPr lang="en-US" altLang="ja-JP" sz="2000" dirty="0">
              <a:solidFill>
                <a:schemeClr val="accent2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220746" y="5505537"/>
            <a:ext cx="2510254" cy="523220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800" b="1" i="1" dirty="0" err="1">
                <a:solidFill>
                  <a:srgbClr val="0070C0"/>
                </a:solidFill>
              </a:rPr>
              <a:t>φ</a:t>
            </a:r>
            <a:r>
              <a:rPr lang="ja-JP" altLang="en-US" sz="2800" b="1" i="1" dirty="0" smtClean="0">
                <a:solidFill>
                  <a:srgbClr val="0070C0"/>
                </a:solidFill>
              </a:rPr>
              <a:t>（</a:t>
            </a:r>
            <a:r>
              <a:rPr lang="en-US" altLang="ja-JP" sz="2800" b="1" i="1" dirty="0" err="1" smtClean="0">
                <a:solidFill>
                  <a:srgbClr val="0070C0"/>
                </a:solidFill>
              </a:rPr>
              <a:t>conv</a:t>
            </a:r>
            <a:r>
              <a:rPr lang="en-US" altLang="ja-JP" sz="2800" b="1" i="1" dirty="0" err="1" smtClean="0">
                <a:solidFill>
                  <a:srgbClr val="0070C0"/>
                </a:solidFill>
              </a:rPr>
              <a:t>+b</a:t>
            </a:r>
            <a:r>
              <a:rPr lang="ja-JP" altLang="en-US" sz="2800" b="1" i="1" dirty="0">
                <a:solidFill>
                  <a:srgbClr val="0070C0"/>
                </a:solidFill>
              </a:rPr>
              <a:t>）</a:t>
            </a:r>
            <a:endParaRPr kumimoji="1" lang="ja-JP" altLang="en-US" sz="2800" b="1" i="1" dirty="0">
              <a:solidFill>
                <a:srgbClr val="0070C0"/>
              </a:solidFill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3187700" y="4800997"/>
            <a:ext cx="1120733" cy="867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V="1">
            <a:off x="5485878" y="4800997"/>
            <a:ext cx="178322" cy="867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 flipV="1">
            <a:off x="4584700" y="4768056"/>
            <a:ext cx="1201803" cy="9003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 flipV="1">
            <a:off x="6112179" y="4800997"/>
            <a:ext cx="1060447" cy="8673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56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51354" y="145268"/>
            <a:ext cx="6521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 smtClean="0">
                <a:solidFill>
                  <a:schemeClr val="accent2"/>
                </a:solidFill>
              </a:rPr>
              <a:t>tensorflow</a:t>
            </a:r>
            <a:r>
              <a:rPr lang="en-US" altLang="ja-JP" sz="2000" dirty="0" smtClean="0">
                <a:solidFill>
                  <a:schemeClr val="accent2"/>
                </a:solidFill>
              </a:rPr>
              <a:t>/models/image/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mnist</a:t>
            </a:r>
            <a:r>
              <a:rPr lang="en-US" altLang="ja-JP" sz="2000" dirty="0" smtClean="0">
                <a:solidFill>
                  <a:schemeClr val="accent2"/>
                </a:solidFill>
              </a:rPr>
              <a:t>/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convolutional.py</a:t>
            </a:r>
            <a:endParaRPr lang="en-US" altLang="ja-JP" sz="2000" dirty="0" smtClean="0">
              <a:solidFill>
                <a:schemeClr val="accent2"/>
              </a:solidFill>
            </a:endParaRPr>
          </a:p>
          <a:p>
            <a:r>
              <a:rPr kumimoji="1" lang="ja-JP" altLang="en-US" sz="2000" dirty="0" smtClean="0"/>
              <a:t>のプログラム中に、</a:t>
            </a:r>
            <a:r>
              <a:rPr kumimoji="1" lang="en-US" altLang="ja-JP" sz="2000" b="1" i="1" dirty="0" err="1" smtClean="0">
                <a:solidFill>
                  <a:srgbClr val="0070C0"/>
                </a:solidFill>
              </a:rPr>
              <a:t>φ</a:t>
            </a:r>
            <a:r>
              <a:rPr kumimoji="1" lang="en-US" altLang="ja-JP" sz="2000" b="1" i="1" dirty="0" smtClean="0">
                <a:solidFill>
                  <a:srgbClr val="0070C0"/>
                </a:solidFill>
              </a:rPr>
              <a:t>(X</a:t>
            </a:r>
            <a:r>
              <a:rPr kumimoji="1" lang="ja-JP" altLang="en-US" sz="2000" b="1" i="1" dirty="0" smtClean="0">
                <a:solidFill>
                  <a:srgbClr val="0070C0"/>
                </a:solidFill>
              </a:rPr>
              <a:t>・</a:t>
            </a:r>
            <a:r>
              <a:rPr kumimoji="1" lang="en-US" altLang="ja-JP" sz="2000" b="1" i="1" dirty="0" smtClean="0">
                <a:solidFill>
                  <a:srgbClr val="0070C0"/>
                </a:solidFill>
              </a:rPr>
              <a:t>W</a:t>
            </a:r>
            <a:r>
              <a:rPr kumimoji="1" lang="ja-JP" altLang="en-US" sz="2000" b="1" i="1" dirty="0" smtClean="0">
                <a:solidFill>
                  <a:srgbClr val="0070C0"/>
                </a:solidFill>
              </a:rPr>
              <a:t>＋</a:t>
            </a:r>
            <a:r>
              <a:rPr kumimoji="1" lang="en-US" altLang="ja-JP" sz="2000" b="1" i="1" dirty="0" smtClean="0">
                <a:solidFill>
                  <a:srgbClr val="0070C0"/>
                </a:solidFill>
              </a:rPr>
              <a:t>b</a:t>
            </a:r>
            <a:r>
              <a:rPr kumimoji="1" lang="ja-JP" altLang="en-US" sz="2000" b="1" i="1" dirty="0" smtClean="0">
                <a:solidFill>
                  <a:srgbClr val="0070C0"/>
                </a:solidFill>
              </a:rPr>
              <a:t>）</a:t>
            </a:r>
            <a:r>
              <a:rPr kumimoji="1" lang="ja-JP" altLang="en-US" sz="2000" dirty="0" smtClean="0"/>
              <a:t>の形を探す。</a:t>
            </a:r>
            <a:endParaRPr kumimoji="1" lang="ja-JP" altLang="en-US" sz="20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3423" y="1290181"/>
            <a:ext cx="7774308" cy="2862322"/>
          </a:xfrm>
          <a:prstGeom prst="rect">
            <a:avLst/>
          </a:prstGeom>
          <a:solidFill>
            <a:srgbClr val="D1FFFD"/>
          </a:solidFill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193:    </a:t>
            </a:r>
            <a:r>
              <a:rPr lang="mr-IN" altLang="ja-JP" sz="2000" dirty="0" err="1" smtClean="0"/>
              <a:t>pool</a:t>
            </a:r>
            <a:r>
              <a:rPr lang="mr-IN" altLang="ja-JP" sz="2000" dirty="0" smtClean="0"/>
              <a:t> </a:t>
            </a:r>
            <a:r>
              <a:rPr lang="mr-IN" altLang="ja-JP" sz="2000" dirty="0"/>
              <a:t>= </a:t>
            </a:r>
            <a:r>
              <a:rPr lang="mr-IN" altLang="ja-JP" sz="2000" dirty="0" err="1"/>
              <a:t>tf.nn.max_pool</a:t>
            </a:r>
            <a:r>
              <a:rPr lang="mr-IN" altLang="ja-JP" sz="2000" dirty="0"/>
              <a:t>(</a:t>
            </a:r>
            <a:r>
              <a:rPr lang="mr-IN" altLang="ja-JP" sz="2000" dirty="0" err="1"/>
              <a:t>relu</a:t>
            </a:r>
            <a:r>
              <a:rPr lang="mr-IN" altLang="ja-JP" sz="2000" dirty="0" smtClean="0"/>
              <a:t>,</a:t>
            </a:r>
            <a:endParaRPr lang="en-US" altLang="ja-JP" sz="2000" dirty="0" smtClean="0"/>
          </a:p>
          <a:p>
            <a:r>
              <a:rPr lang="en-US" altLang="ja-JP" sz="2000" dirty="0" smtClean="0"/>
              <a:t>194:</a:t>
            </a:r>
            <a:r>
              <a:rPr lang="mr-IN" altLang="ja-JP" sz="2000" dirty="0" smtClean="0"/>
              <a:t>                       </a:t>
            </a:r>
            <a:r>
              <a:rPr lang="mr-IN" altLang="ja-JP" sz="2000" dirty="0" err="1"/>
              <a:t>ksize</a:t>
            </a:r>
            <a:r>
              <a:rPr lang="mr-IN" altLang="ja-JP" sz="2000" dirty="0"/>
              <a:t>=[1, 2, 2, 1</a:t>
            </a:r>
            <a:r>
              <a:rPr lang="mr-IN" altLang="ja-JP" sz="2000" dirty="0" smtClean="0"/>
              <a:t>],</a:t>
            </a:r>
            <a:endParaRPr lang="en-US" altLang="ja-JP" sz="2000" dirty="0" smtClean="0"/>
          </a:p>
          <a:p>
            <a:r>
              <a:rPr lang="en-US" altLang="ja-JP" sz="2000" dirty="0" smtClean="0"/>
              <a:t>195:</a:t>
            </a:r>
            <a:r>
              <a:rPr lang="mr-IN" altLang="ja-JP" sz="2000" dirty="0" smtClean="0"/>
              <a:t>                  </a:t>
            </a:r>
            <a:r>
              <a:rPr lang="en-US" altLang="ja-JP" sz="2000" dirty="0" smtClean="0"/>
              <a:t>    </a:t>
            </a:r>
            <a:r>
              <a:rPr lang="mr-IN" altLang="ja-JP" sz="2000" dirty="0" err="1" smtClean="0"/>
              <a:t>strides</a:t>
            </a:r>
            <a:r>
              <a:rPr lang="mr-IN" altLang="ja-JP" sz="2000" dirty="0"/>
              <a:t>=[1, 2, 2, 1</a:t>
            </a:r>
            <a:r>
              <a:rPr lang="mr-IN" altLang="ja-JP" sz="2000" dirty="0" smtClean="0"/>
              <a:t>],</a:t>
            </a:r>
            <a:endParaRPr lang="en-US" altLang="ja-JP" sz="2000" dirty="0" smtClean="0"/>
          </a:p>
          <a:p>
            <a:r>
              <a:rPr lang="en-US" altLang="ja-JP" sz="2000" dirty="0" smtClean="0"/>
              <a:t>196:</a:t>
            </a:r>
            <a:r>
              <a:rPr lang="mr-IN" altLang="ja-JP" sz="2000" dirty="0" smtClean="0"/>
              <a:t>                  </a:t>
            </a:r>
            <a:r>
              <a:rPr lang="en-US" altLang="ja-JP" sz="2000" dirty="0" smtClean="0"/>
              <a:t> </a:t>
            </a:r>
            <a:r>
              <a:rPr lang="mr-IN" altLang="ja-JP" sz="2000" dirty="0" smtClean="0"/>
              <a:t>    </a:t>
            </a:r>
            <a:r>
              <a:rPr lang="mr-IN" altLang="ja-JP" sz="2000" dirty="0" err="1"/>
              <a:t>padding</a:t>
            </a:r>
            <a:r>
              <a:rPr lang="mr-IN" altLang="ja-JP" sz="2000" dirty="0"/>
              <a:t>='SAME</a:t>
            </a:r>
            <a:r>
              <a:rPr lang="mr-IN" altLang="ja-JP" sz="2000" dirty="0" smtClean="0"/>
              <a:t>')</a:t>
            </a:r>
            <a:endParaRPr lang="en-US" altLang="ja-JP" sz="2000" dirty="0" smtClean="0"/>
          </a:p>
          <a:p>
            <a:r>
              <a:rPr lang="en-US" altLang="ja-JP" sz="2000" dirty="0" smtClean="0"/>
              <a:t>197: </a:t>
            </a:r>
            <a:r>
              <a:rPr lang="mr-IN" altLang="ja-JP" sz="2000" dirty="0" smtClean="0"/>
              <a:t>    </a:t>
            </a:r>
            <a:r>
              <a:rPr lang="mr-IN" altLang="ja-JP" sz="2000" dirty="0" err="1"/>
              <a:t>conv</a:t>
            </a:r>
            <a:r>
              <a:rPr lang="mr-IN" altLang="ja-JP" sz="2000" dirty="0"/>
              <a:t> = tf.nn.conv2d(</a:t>
            </a:r>
            <a:r>
              <a:rPr lang="mr-IN" altLang="ja-JP" sz="2000" dirty="0" err="1"/>
              <a:t>pool</a:t>
            </a:r>
            <a:r>
              <a:rPr lang="mr-IN" altLang="ja-JP" sz="2000" dirty="0" smtClean="0"/>
              <a:t>,</a:t>
            </a:r>
            <a:endParaRPr lang="en-US" altLang="ja-JP" sz="2000" dirty="0" smtClean="0"/>
          </a:p>
          <a:p>
            <a:r>
              <a:rPr lang="en-US" altLang="ja-JP" sz="2000" dirty="0" smtClean="0"/>
              <a:t>198: </a:t>
            </a:r>
            <a:r>
              <a:rPr lang="mr-IN" altLang="ja-JP" sz="2000" dirty="0" smtClean="0"/>
              <a:t>                  conv2_weights,</a:t>
            </a:r>
            <a:endParaRPr lang="en-US" altLang="ja-JP" sz="2000" dirty="0" smtClean="0"/>
          </a:p>
          <a:p>
            <a:r>
              <a:rPr lang="en-US" altLang="ja-JP" sz="2000" dirty="0" smtClean="0"/>
              <a:t>199:</a:t>
            </a:r>
            <a:r>
              <a:rPr lang="mr-IN" altLang="ja-JP" sz="2000" dirty="0" smtClean="0"/>
              <a:t>  </a:t>
            </a:r>
            <a:r>
              <a:rPr lang="en-US" altLang="ja-JP" sz="2000" dirty="0" smtClean="0"/>
              <a:t> </a:t>
            </a:r>
            <a:r>
              <a:rPr lang="mr-IN" altLang="ja-JP" sz="2000" dirty="0" smtClean="0"/>
              <a:t>                     </a:t>
            </a:r>
            <a:r>
              <a:rPr lang="mr-IN" altLang="ja-JP" sz="2000" dirty="0" err="1"/>
              <a:t>strides</a:t>
            </a:r>
            <a:r>
              <a:rPr lang="mr-IN" altLang="ja-JP" sz="2000" dirty="0"/>
              <a:t>=[1, 1, 1, 1</a:t>
            </a:r>
            <a:r>
              <a:rPr lang="mr-IN" altLang="ja-JP" sz="2000" dirty="0" smtClean="0"/>
              <a:t>],</a:t>
            </a:r>
            <a:endParaRPr lang="en-US" altLang="ja-JP" sz="2000" dirty="0" smtClean="0"/>
          </a:p>
          <a:p>
            <a:r>
              <a:rPr lang="en-US" altLang="ja-JP" sz="2000" dirty="0" smtClean="0"/>
              <a:t>200:</a:t>
            </a:r>
            <a:r>
              <a:rPr lang="mr-IN" altLang="ja-JP" sz="2000" dirty="0" smtClean="0"/>
              <a:t>                        </a:t>
            </a:r>
            <a:r>
              <a:rPr lang="mr-IN" altLang="ja-JP" sz="2000" dirty="0" err="1"/>
              <a:t>padding</a:t>
            </a:r>
            <a:r>
              <a:rPr lang="mr-IN" altLang="ja-JP" sz="2000" dirty="0"/>
              <a:t>='SAME</a:t>
            </a:r>
            <a:r>
              <a:rPr lang="mr-IN" altLang="ja-JP" sz="2000" dirty="0" smtClean="0"/>
              <a:t>')</a:t>
            </a:r>
            <a:endParaRPr lang="en-US" altLang="ja-JP" sz="2000" dirty="0" smtClean="0"/>
          </a:p>
          <a:p>
            <a:r>
              <a:rPr lang="en-US" altLang="ja-JP" sz="2000" dirty="0" smtClean="0"/>
              <a:t>201:</a:t>
            </a:r>
            <a:r>
              <a:rPr lang="mr-IN" altLang="ja-JP" sz="2000" dirty="0" smtClean="0"/>
              <a:t>    </a:t>
            </a:r>
            <a:r>
              <a:rPr lang="mr-IN" altLang="ja-JP" sz="2000" dirty="0" err="1">
                <a:solidFill>
                  <a:schemeClr val="accent2"/>
                </a:solidFill>
              </a:rPr>
              <a:t>relu</a:t>
            </a:r>
            <a:r>
              <a:rPr lang="mr-IN" altLang="ja-JP" sz="2000" dirty="0">
                <a:solidFill>
                  <a:schemeClr val="accent2"/>
                </a:solidFill>
              </a:rPr>
              <a:t> = </a:t>
            </a:r>
            <a:r>
              <a:rPr lang="mr-IN" altLang="ja-JP" sz="2000" dirty="0" err="1">
                <a:solidFill>
                  <a:schemeClr val="accent2"/>
                </a:solidFill>
              </a:rPr>
              <a:t>tf.nn.relu</a:t>
            </a:r>
            <a:r>
              <a:rPr lang="mr-IN" altLang="ja-JP" sz="2000" dirty="0">
                <a:solidFill>
                  <a:schemeClr val="accent2"/>
                </a:solidFill>
              </a:rPr>
              <a:t>(</a:t>
            </a:r>
            <a:r>
              <a:rPr lang="mr-IN" altLang="ja-JP" sz="2000" dirty="0" err="1">
                <a:solidFill>
                  <a:schemeClr val="accent2"/>
                </a:solidFill>
              </a:rPr>
              <a:t>tf.nn.bias_add</a:t>
            </a:r>
            <a:r>
              <a:rPr lang="mr-IN" altLang="ja-JP" sz="2000" dirty="0">
                <a:solidFill>
                  <a:schemeClr val="accent2"/>
                </a:solidFill>
              </a:rPr>
              <a:t>(</a:t>
            </a:r>
            <a:r>
              <a:rPr lang="mr-IN" altLang="ja-JP" sz="2000" dirty="0" err="1">
                <a:solidFill>
                  <a:schemeClr val="accent2"/>
                </a:solidFill>
              </a:rPr>
              <a:t>conv</a:t>
            </a:r>
            <a:r>
              <a:rPr lang="mr-IN" altLang="ja-JP" sz="2000" dirty="0">
                <a:solidFill>
                  <a:schemeClr val="accent2"/>
                </a:solidFill>
              </a:rPr>
              <a:t>, conv2_biases))</a:t>
            </a:r>
            <a:endParaRPr lang="en-US" altLang="ja-JP" sz="2000" dirty="0">
              <a:solidFill>
                <a:schemeClr val="accent2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865146" y="4934037"/>
            <a:ext cx="2510254" cy="523220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800" b="1" i="1" dirty="0" err="1">
                <a:solidFill>
                  <a:srgbClr val="0070C0"/>
                </a:solidFill>
              </a:rPr>
              <a:t>φ</a:t>
            </a:r>
            <a:r>
              <a:rPr lang="ja-JP" altLang="en-US" sz="2800" b="1" i="1" dirty="0" smtClean="0">
                <a:solidFill>
                  <a:srgbClr val="0070C0"/>
                </a:solidFill>
              </a:rPr>
              <a:t>（</a:t>
            </a:r>
            <a:r>
              <a:rPr lang="en-US" altLang="ja-JP" sz="2800" b="1" i="1" dirty="0" err="1" smtClean="0">
                <a:solidFill>
                  <a:srgbClr val="0070C0"/>
                </a:solidFill>
              </a:rPr>
              <a:t>conv</a:t>
            </a:r>
            <a:r>
              <a:rPr lang="en-US" altLang="ja-JP" sz="2800" b="1" i="1" dirty="0" err="1" smtClean="0">
                <a:solidFill>
                  <a:srgbClr val="0070C0"/>
                </a:solidFill>
              </a:rPr>
              <a:t>+b</a:t>
            </a:r>
            <a:r>
              <a:rPr lang="ja-JP" altLang="en-US" sz="2800" b="1" i="1" dirty="0">
                <a:solidFill>
                  <a:srgbClr val="0070C0"/>
                </a:solidFill>
              </a:rPr>
              <a:t>）</a:t>
            </a:r>
            <a:endParaRPr kumimoji="1" lang="ja-JP" altLang="en-US" sz="2800" b="1" i="1" dirty="0">
              <a:solidFill>
                <a:srgbClr val="0070C0"/>
              </a:solidFill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2832100" y="4229497"/>
            <a:ext cx="1120733" cy="867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V="1">
            <a:off x="5130278" y="4229497"/>
            <a:ext cx="178322" cy="867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H="1" flipV="1">
            <a:off x="4229100" y="4196556"/>
            <a:ext cx="1201803" cy="9003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 flipV="1">
            <a:off x="5756579" y="4229497"/>
            <a:ext cx="1060447" cy="8673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95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51354" y="145268"/>
            <a:ext cx="6521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 smtClean="0">
                <a:solidFill>
                  <a:schemeClr val="accent2"/>
                </a:solidFill>
              </a:rPr>
              <a:t>tensorflow</a:t>
            </a:r>
            <a:r>
              <a:rPr lang="en-US" altLang="ja-JP" sz="2000" dirty="0" smtClean="0">
                <a:solidFill>
                  <a:schemeClr val="accent2"/>
                </a:solidFill>
              </a:rPr>
              <a:t>/models/image/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mnist</a:t>
            </a:r>
            <a:r>
              <a:rPr lang="en-US" altLang="ja-JP" sz="2000" dirty="0" smtClean="0">
                <a:solidFill>
                  <a:schemeClr val="accent2"/>
                </a:solidFill>
              </a:rPr>
              <a:t>/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convolutional.py</a:t>
            </a:r>
            <a:endParaRPr lang="en-US" altLang="ja-JP" sz="2000" dirty="0" smtClean="0">
              <a:solidFill>
                <a:schemeClr val="accent2"/>
              </a:solidFill>
            </a:endParaRPr>
          </a:p>
          <a:p>
            <a:r>
              <a:rPr kumimoji="1" lang="ja-JP" altLang="en-US" sz="2000" dirty="0" smtClean="0"/>
              <a:t>のプログラム中に、</a:t>
            </a:r>
            <a:r>
              <a:rPr kumimoji="1" lang="en-US" altLang="ja-JP" sz="2000" b="1" i="1" dirty="0" err="1" smtClean="0">
                <a:solidFill>
                  <a:srgbClr val="0070C0"/>
                </a:solidFill>
              </a:rPr>
              <a:t>φ</a:t>
            </a:r>
            <a:r>
              <a:rPr kumimoji="1" lang="en-US" altLang="ja-JP" sz="2000" b="1" i="1" dirty="0" smtClean="0">
                <a:solidFill>
                  <a:srgbClr val="0070C0"/>
                </a:solidFill>
              </a:rPr>
              <a:t>(X</a:t>
            </a:r>
            <a:r>
              <a:rPr kumimoji="1" lang="ja-JP" altLang="en-US" sz="2000" b="1" i="1" dirty="0" smtClean="0">
                <a:solidFill>
                  <a:srgbClr val="0070C0"/>
                </a:solidFill>
              </a:rPr>
              <a:t>・</a:t>
            </a:r>
            <a:r>
              <a:rPr kumimoji="1" lang="en-US" altLang="ja-JP" sz="2000" b="1" i="1" dirty="0" smtClean="0">
                <a:solidFill>
                  <a:srgbClr val="0070C0"/>
                </a:solidFill>
              </a:rPr>
              <a:t>W</a:t>
            </a:r>
            <a:r>
              <a:rPr kumimoji="1" lang="ja-JP" altLang="en-US" sz="2000" b="1" i="1" dirty="0" smtClean="0">
                <a:solidFill>
                  <a:srgbClr val="0070C0"/>
                </a:solidFill>
              </a:rPr>
              <a:t>＋</a:t>
            </a:r>
            <a:r>
              <a:rPr kumimoji="1" lang="en-US" altLang="ja-JP" sz="2000" b="1" i="1" dirty="0" smtClean="0">
                <a:solidFill>
                  <a:srgbClr val="0070C0"/>
                </a:solidFill>
              </a:rPr>
              <a:t>b</a:t>
            </a:r>
            <a:r>
              <a:rPr kumimoji="1" lang="ja-JP" altLang="en-US" sz="2000" b="1" i="1" dirty="0" smtClean="0">
                <a:solidFill>
                  <a:srgbClr val="0070C0"/>
                </a:solidFill>
              </a:rPr>
              <a:t>）</a:t>
            </a:r>
            <a:r>
              <a:rPr kumimoji="1" lang="ja-JP" altLang="en-US" sz="2000" dirty="0" smtClean="0"/>
              <a:t>の形を探す。</a:t>
            </a:r>
            <a:endParaRPr kumimoji="1" lang="ja-JP" altLang="en-US" sz="20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523" y="1290181"/>
            <a:ext cx="9101274" cy="707886"/>
          </a:xfrm>
          <a:prstGeom prst="rect">
            <a:avLst/>
          </a:prstGeom>
          <a:solidFill>
            <a:srgbClr val="D1FFFD"/>
          </a:solidFill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214: </a:t>
            </a:r>
          </a:p>
          <a:p>
            <a:r>
              <a:rPr lang="en-US" altLang="ja-JP" sz="2000" dirty="0">
                <a:solidFill>
                  <a:schemeClr val="accent2"/>
                </a:solidFill>
              </a:rPr>
              <a:t> </a:t>
            </a:r>
            <a:r>
              <a:rPr lang="en-US" altLang="ja-JP" sz="2000" dirty="0" smtClean="0">
                <a:solidFill>
                  <a:schemeClr val="accent2"/>
                </a:solidFill>
              </a:rPr>
              <a:t> hidden </a:t>
            </a:r>
            <a:r>
              <a:rPr lang="en-US" altLang="ja-JP" sz="2000" dirty="0">
                <a:solidFill>
                  <a:schemeClr val="accent2"/>
                </a:solidFill>
              </a:rPr>
              <a:t>= </a:t>
            </a:r>
            <a:r>
              <a:rPr lang="en-US" altLang="ja-JP" sz="2000" dirty="0" err="1">
                <a:solidFill>
                  <a:schemeClr val="accent2"/>
                </a:solidFill>
              </a:rPr>
              <a:t>tf.nn.relu</a:t>
            </a:r>
            <a:r>
              <a:rPr lang="en-US" altLang="ja-JP" sz="2000" dirty="0">
                <a:solidFill>
                  <a:schemeClr val="accent2"/>
                </a:solidFill>
              </a:rPr>
              <a:t>(</a:t>
            </a:r>
            <a:r>
              <a:rPr lang="en-US" altLang="ja-JP" sz="2000" dirty="0" err="1">
                <a:solidFill>
                  <a:schemeClr val="accent2"/>
                </a:solidFill>
              </a:rPr>
              <a:t>tf.matmul</a:t>
            </a:r>
            <a:r>
              <a:rPr lang="en-US" altLang="ja-JP" sz="2000" dirty="0">
                <a:solidFill>
                  <a:schemeClr val="accent2"/>
                </a:solidFill>
              </a:rPr>
              <a:t>(reshape, fc1_weights) + fc1_biases) </a:t>
            </a:r>
            <a:endParaRPr lang="en-US" altLang="ja-JP" sz="2000" dirty="0" smtClean="0">
              <a:solidFill>
                <a:schemeClr val="accent2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268246" y="2711537"/>
            <a:ext cx="2294218" cy="523220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800" b="1" i="1" dirty="0" err="1">
                <a:solidFill>
                  <a:srgbClr val="0070C0"/>
                </a:solidFill>
              </a:rPr>
              <a:t>φ</a:t>
            </a:r>
            <a:r>
              <a:rPr lang="ja-JP" altLang="en-US" sz="2800" b="1" i="1" dirty="0">
                <a:solidFill>
                  <a:srgbClr val="0070C0"/>
                </a:solidFill>
              </a:rPr>
              <a:t>（</a:t>
            </a:r>
            <a:r>
              <a:rPr lang="en-US" altLang="ja-JP" sz="2800" b="1" i="1" dirty="0">
                <a:solidFill>
                  <a:srgbClr val="0070C0"/>
                </a:solidFill>
              </a:rPr>
              <a:t>X</a:t>
            </a:r>
            <a:r>
              <a:rPr lang="ja-JP" altLang="en-US" sz="2800" b="1" i="1" dirty="0">
                <a:solidFill>
                  <a:srgbClr val="0070C0"/>
                </a:solidFill>
              </a:rPr>
              <a:t>・</a:t>
            </a:r>
            <a:r>
              <a:rPr lang="en-US" altLang="ja-JP" sz="2800" b="1" i="1" dirty="0" err="1">
                <a:solidFill>
                  <a:srgbClr val="0070C0"/>
                </a:solidFill>
              </a:rPr>
              <a:t>W+b</a:t>
            </a:r>
            <a:r>
              <a:rPr lang="ja-JP" altLang="en-US" sz="2800" b="1" i="1" dirty="0">
                <a:solidFill>
                  <a:srgbClr val="0070C0"/>
                </a:solidFill>
              </a:rPr>
              <a:t>）</a:t>
            </a:r>
            <a:endParaRPr kumimoji="1" lang="ja-JP" altLang="en-US" sz="2800" b="1" i="1" dirty="0">
              <a:solidFill>
                <a:srgbClr val="0070C0"/>
              </a:solidFill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 flipH="1" flipV="1">
            <a:off x="2235200" y="2006997"/>
            <a:ext cx="1120733" cy="867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 flipV="1">
            <a:off x="3251200" y="2057797"/>
            <a:ext cx="969028" cy="9042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V="1">
            <a:off x="4089400" y="2057797"/>
            <a:ext cx="114300" cy="653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4533378" y="2057797"/>
            <a:ext cx="1029086" cy="8165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4834003" y="1998067"/>
            <a:ext cx="2163697" cy="876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V="1">
            <a:off x="5159679" y="2006997"/>
            <a:ext cx="2688921" cy="8673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29923" y="3411081"/>
            <a:ext cx="6980950" cy="707886"/>
          </a:xfrm>
          <a:prstGeom prst="rect">
            <a:avLst/>
          </a:prstGeom>
          <a:solidFill>
            <a:srgbClr val="D1FFFD"/>
          </a:solidFill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219: </a:t>
            </a:r>
          </a:p>
          <a:p>
            <a:r>
              <a:rPr lang="en-US" altLang="ja-JP" sz="2000" dirty="0">
                <a:solidFill>
                  <a:schemeClr val="accent2"/>
                </a:solidFill>
              </a:rPr>
              <a:t> return </a:t>
            </a:r>
            <a:r>
              <a:rPr lang="en-US" altLang="ja-JP" sz="2000" dirty="0" err="1">
                <a:solidFill>
                  <a:schemeClr val="accent2"/>
                </a:solidFill>
              </a:rPr>
              <a:t>tf.matmul</a:t>
            </a:r>
            <a:r>
              <a:rPr lang="en-US" altLang="ja-JP" sz="2000" dirty="0">
                <a:solidFill>
                  <a:schemeClr val="accent2"/>
                </a:solidFill>
              </a:rPr>
              <a:t>(hidden, fc2_weights) + fc2_biases</a:t>
            </a:r>
            <a:endParaRPr lang="en-US" altLang="ja-JP" sz="2000" dirty="0" smtClean="0">
              <a:solidFill>
                <a:schemeClr val="accent2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077746" y="4819737"/>
            <a:ext cx="2294218" cy="523220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800" b="1" i="1" dirty="0" err="1">
                <a:solidFill>
                  <a:schemeClr val="bg1">
                    <a:lumMod val="75000"/>
                  </a:schemeClr>
                </a:solidFill>
              </a:rPr>
              <a:t>φ</a:t>
            </a:r>
            <a:r>
              <a:rPr lang="ja-JP" altLang="en-US" sz="2800" b="1" i="1" dirty="0">
                <a:solidFill>
                  <a:srgbClr val="0070C0"/>
                </a:solidFill>
              </a:rPr>
              <a:t>（</a:t>
            </a:r>
            <a:r>
              <a:rPr lang="en-US" altLang="ja-JP" sz="2800" b="1" i="1" dirty="0">
                <a:solidFill>
                  <a:srgbClr val="0070C0"/>
                </a:solidFill>
              </a:rPr>
              <a:t>X</a:t>
            </a:r>
            <a:r>
              <a:rPr lang="ja-JP" altLang="en-US" sz="2800" b="1" i="1" dirty="0">
                <a:solidFill>
                  <a:srgbClr val="0070C0"/>
                </a:solidFill>
              </a:rPr>
              <a:t>・</a:t>
            </a:r>
            <a:r>
              <a:rPr lang="en-US" altLang="ja-JP" sz="2800" b="1" i="1" dirty="0" err="1">
                <a:solidFill>
                  <a:srgbClr val="0070C0"/>
                </a:solidFill>
              </a:rPr>
              <a:t>W+b</a:t>
            </a:r>
            <a:r>
              <a:rPr lang="ja-JP" altLang="en-US" sz="2800" b="1" i="1" dirty="0">
                <a:solidFill>
                  <a:srgbClr val="0070C0"/>
                </a:solidFill>
              </a:rPr>
              <a:t>）</a:t>
            </a:r>
            <a:endParaRPr kumimoji="1" lang="ja-JP" altLang="en-US" sz="2800" b="1" i="1" dirty="0">
              <a:solidFill>
                <a:srgbClr val="0070C0"/>
              </a:solidFill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 flipH="1" flipV="1">
            <a:off x="1779040" y="4165997"/>
            <a:ext cx="2184356" cy="8165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 flipH="1" flipV="1">
            <a:off x="2831442" y="4165997"/>
            <a:ext cx="831328" cy="653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H="1" flipV="1">
            <a:off x="4102100" y="4097168"/>
            <a:ext cx="240778" cy="8854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V="1">
            <a:off x="4643503" y="4097168"/>
            <a:ext cx="614297" cy="8854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 flipV="1">
            <a:off x="4969179" y="4118967"/>
            <a:ext cx="1012521" cy="8636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2133600" y="6083300"/>
            <a:ext cx="4315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CNN</a:t>
            </a:r>
            <a:r>
              <a:rPr kumimoji="1" lang="ja-JP" altLang="en-US" sz="2000" dirty="0" smtClean="0"/>
              <a:t>は、最終段に</a:t>
            </a:r>
            <a:r>
              <a:rPr kumimoji="1" lang="en-US" altLang="ja-JP" sz="2000" dirty="0" smtClean="0"/>
              <a:t>DNN</a:t>
            </a:r>
            <a:r>
              <a:rPr kumimoji="1" lang="ja-JP" altLang="en-US" sz="2000" dirty="0" smtClean="0"/>
              <a:t>を使っている。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8731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51354" y="145268"/>
            <a:ext cx="6521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 smtClean="0">
                <a:solidFill>
                  <a:schemeClr val="accent2"/>
                </a:solidFill>
              </a:rPr>
              <a:t>tensorflow</a:t>
            </a:r>
            <a:r>
              <a:rPr lang="en-US" altLang="ja-JP" sz="2000" dirty="0" smtClean="0">
                <a:solidFill>
                  <a:schemeClr val="accent2"/>
                </a:solidFill>
              </a:rPr>
              <a:t>/models/image/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mnist</a:t>
            </a:r>
            <a:r>
              <a:rPr lang="en-US" altLang="ja-JP" sz="2000" dirty="0" smtClean="0">
                <a:solidFill>
                  <a:schemeClr val="accent2"/>
                </a:solidFill>
              </a:rPr>
              <a:t>/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convolutional.py</a:t>
            </a:r>
            <a:endParaRPr lang="en-US" altLang="ja-JP" sz="2000" dirty="0" smtClean="0">
              <a:solidFill>
                <a:schemeClr val="accent2"/>
              </a:solidFill>
            </a:endParaRPr>
          </a:p>
          <a:p>
            <a:r>
              <a:rPr kumimoji="1" lang="ja-JP" altLang="en-US" sz="2000" dirty="0" smtClean="0"/>
              <a:t>のプログラム中</a:t>
            </a:r>
            <a:r>
              <a:rPr lang="ja-JP" altLang="en-US" sz="2000" dirty="0" smtClean="0"/>
              <a:t>の</a:t>
            </a:r>
            <a:r>
              <a:rPr lang="en-US" altLang="ja-JP" sz="2000" dirty="0" smtClean="0"/>
              <a:t>convolution</a:t>
            </a:r>
            <a:r>
              <a:rPr lang="ja-JP" altLang="en-US" sz="2000" dirty="0" smtClean="0"/>
              <a:t>のパラメーターを探す</a:t>
            </a:r>
            <a:r>
              <a:rPr kumimoji="1" lang="ja-JP" altLang="en-US" sz="2000" dirty="0" smtClean="0"/>
              <a:t>。</a:t>
            </a:r>
            <a:endParaRPr kumimoji="1" lang="ja-JP" altLang="en-US" sz="20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6823" y="1290181"/>
            <a:ext cx="7866705" cy="3785652"/>
          </a:xfrm>
          <a:prstGeom prst="rect">
            <a:avLst/>
          </a:prstGeom>
          <a:solidFill>
            <a:srgbClr val="D1FFFD"/>
          </a:solidFill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156:  </a:t>
            </a:r>
            <a:r>
              <a:rPr lang="mr-IN" altLang="ja-JP" sz="2000" dirty="0" smtClean="0"/>
              <a:t>conv1_weights </a:t>
            </a:r>
            <a:r>
              <a:rPr lang="mr-IN" altLang="ja-JP" sz="2000" dirty="0"/>
              <a:t>= </a:t>
            </a:r>
            <a:r>
              <a:rPr lang="mr-IN" altLang="ja-JP" sz="2000" dirty="0" err="1"/>
              <a:t>tf.Variable</a:t>
            </a:r>
            <a:r>
              <a:rPr lang="mr-IN" altLang="ja-JP" sz="2000" dirty="0" smtClean="0"/>
              <a:t>(</a:t>
            </a:r>
            <a:endParaRPr lang="en-US" altLang="ja-JP" sz="2000" dirty="0" smtClean="0"/>
          </a:p>
          <a:p>
            <a:r>
              <a:rPr lang="en-US" altLang="ja-JP" sz="2000" dirty="0" smtClean="0"/>
              <a:t>157:</a:t>
            </a:r>
            <a:r>
              <a:rPr lang="mr-IN" altLang="ja-JP" sz="2000" dirty="0" smtClean="0"/>
              <a:t>  </a:t>
            </a:r>
            <a:r>
              <a:rPr lang="en-US" altLang="ja-JP" sz="2000" dirty="0" smtClean="0"/>
              <a:t> </a:t>
            </a:r>
            <a:r>
              <a:rPr lang="mr-IN" altLang="ja-JP" sz="2000" dirty="0" smtClean="0"/>
              <a:t>    </a:t>
            </a:r>
            <a:r>
              <a:rPr lang="mr-IN" altLang="ja-JP" sz="2000" dirty="0" err="1"/>
              <a:t>tf.truncated_normal</a:t>
            </a:r>
            <a:r>
              <a:rPr lang="mr-IN" altLang="ja-JP" sz="2000" dirty="0"/>
              <a:t>([5, 5, NUM_CHANNELS, </a:t>
            </a:r>
            <a:r>
              <a:rPr lang="mr-IN" altLang="ja-JP" sz="2000" b="1" dirty="0">
                <a:solidFill>
                  <a:schemeClr val="accent2"/>
                </a:solidFill>
              </a:rPr>
              <a:t>32</a:t>
            </a:r>
            <a:r>
              <a:rPr lang="mr-IN" altLang="ja-JP" sz="2000" dirty="0"/>
              <a:t>],  </a:t>
            </a:r>
            <a:endParaRPr lang="en-US" altLang="ja-JP" sz="2000" dirty="0" smtClean="0"/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　　</a:t>
            </a:r>
            <a:r>
              <a:rPr lang="en-US" altLang="ja-JP" sz="2000" dirty="0" smtClean="0"/>
              <a:t>        </a:t>
            </a:r>
            <a:r>
              <a:rPr lang="mr-IN" altLang="ja-JP" sz="2000" dirty="0" smtClean="0"/>
              <a:t># </a:t>
            </a:r>
            <a:r>
              <a:rPr lang="mr-IN" altLang="ja-JP" sz="2000" dirty="0"/>
              <a:t>5x5 </a:t>
            </a:r>
            <a:r>
              <a:rPr lang="mr-IN" altLang="ja-JP" sz="2000" dirty="0" err="1"/>
              <a:t>filter</a:t>
            </a:r>
            <a:r>
              <a:rPr lang="mr-IN" altLang="ja-JP" sz="2000" dirty="0"/>
              <a:t>, </a:t>
            </a:r>
            <a:r>
              <a:rPr lang="mr-IN" altLang="ja-JP" sz="2000" dirty="0" err="1"/>
              <a:t>depth</a:t>
            </a:r>
            <a:r>
              <a:rPr lang="mr-IN" altLang="ja-JP" sz="2000" dirty="0"/>
              <a:t> 32</a:t>
            </a:r>
            <a:r>
              <a:rPr lang="mr-IN" altLang="ja-JP" sz="2000" dirty="0" smtClean="0"/>
              <a:t>.</a:t>
            </a:r>
            <a:endParaRPr lang="en-US" altLang="ja-JP" sz="2000" dirty="0" smtClean="0"/>
          </a:p>
          <a:p>
            <a:r>
              <a:rPr lang="en-US" altLang="ja-JP" sz="2000" dirty="0" smtClean="0"/>
              <a:t>158: </a:t>
            </a:r>
            <a:r>
              <a:rPr lang="mr-IN" altLang="ja-JP" sz="2000" dirty="0" smtClean="0"/>
              <a:t> </a:t>
            </a:r>
            <a:r>
              <a:rPr lang="en-US" altLang="ja-JP" sz="2000" dirty="0" smtClean="0"/>
              <a:t> </a:t>
            </a:r>
            <a:r>
              <a:rPr lang="mr-IN" altLang="ja-JP" sz="2000" dirty="0" smtClean="0"/>
              <a:t>                         </a:t>
            </a:r>
            <a:r>
              <a:rPr lang="mr-IN" altLang="ja-JP" sz="2000" dirty="0" err="1"/>
              <a:t>stddev</a:t>
            </a:r>
            <a:r>
              <a:rPr lang="mr-IN" altLang="ja-JP" sz="2000" dirty="0"/>
              <a:t>=0.1</a:t>
            </a:r>
            <a:r>
              <a:rPr lang="mr-IN" altLang="ja-JP" sz="2000" dirty="0" smtClean="0"/>
              <a:t>,</a:t>
            </a:r>
            <a:endParaRPr lang="en-US" altLang="ja-JP" sz="2000" dirty="0" smtClean="0"/>
          </a:p>
          <a:p>
            <a:r>
              <a:rPr lang="en-US" altLang="ja-JP" sz="2000" dirty="0" smtClean="0"/>
              <a:t>159: </a:t>
            </a:r>
            <a:r>
              <a:rPr lang="mr-IN" altLang="ja-JP" sz="2000" dirty="0" smtClean="0"/>
              <a:t>  </a:t>
            </a:r>
            <a:r>
              <a:rPr lang="en-US" altLang="ja-JP" sz="2000" dirty="0" smtClean="0"/>
              <a:t> </a:t>
            </a:r>
            <a:r>
              <a:rPr lang="mr-IN" altLang="ja-JP" sz="2000" dirty="0" smtClean="0"/>
              <a:t>                        </a:t>
            </a:r>
            <a:r>
              <a:rPr lang="mr-IN" altLang="ja-JP" sz="2000" dirty="0" err="1"/>
              <a:t>seed</a:t>
            </a:r>
            <a:r>
              <a:rPr lang="mr-IN" altLang="ja-JP" sz="2000" dirty="0"/>
              <a:t>=SEED</a:t>
            </a:r>
            <a:r>
              <a:rPr lang="mr-IN" altLang="ja-JP" sz="2000" dirty="0" smtClean="0"/>
              <a:t>))</a:t>
            </a:r>
            <a:endParaRPr lang="en-US" altLang="ja-JP" sz="2000" dirty="0" smtClean="0"/>
          </a:p>
          <a:p>
            <a:r>
              <a:rPr lang="en-US" altLang="ja-JP" sz="2000" dirty="0" smtClean="0"/>
              <a:t>160:  </a:t>
            </a:r>
            <a:r>
              <a:rPr lang="mr-IN" altLang="ja-JP" sz="2000" dirty="0" smtClean="0"/>
              <a:t>conv1_biases </a:t>
            </a:r>
            <a:r>
              <a:rPr lang="mr-IN" altLang="ja-JP" sz="2000" dirty="0"/>
              <a:t>= </a:t>
            </a:r>
            <a:r>
              <a:rPr lang="mr-IN" altLang="ja-JP" sz="2000" dirty="0" err="1"/>
              <a:t>tf.Variable</a:t>
            </a:r>
            <a:r>
              <a:rPr lang="mr-IN" altLang="ja-JP" sz="2000" dirty="0"/>
              <a:t>(</a:t>
            </a:r>
            <a:r>
              <a:rPr lang="mr-IN" altLang="ja-JP" sz="2000" dirty="0" err="1"/>
              <a:t>tf.zeros</a:t>
            </a:r>
            <a:r>
              <a:rPr lang="mr-IN" altLang="ja-JP" sz="2000" dirty="0"/>
              <a:t>([32</a:t>
            </a:r>
            <a:r>
              <a:rPr lang="mr-IN" altLang="ja-JP" sz="2000" dirty="0" smtClean="0"/>
              <a:t>]))</a:t>
            </a:r>
            <a:endParaRPr lang="en-US" altLang="ja-JP" sz="2000" dirty="0" smtClean="0"/>
          </a:p>
          <a:p>
            <a:endParaRPr lang="en-US" altLang="ja-JP" sz="2000" dirty="0" smtClean="0"/>
          </a:p>
          <a:p>
            <a:r>
              <a:rPr lang="en-US" altLang="ja-JP" sz="2000" dirty="0" smtClean="0"/>
              <a:t>161:  </a:t>
            </a:r>
            <a:r>
              <a:rPr lang="mr-IN" altLang="ja-JP" sz="2000" dirty="0" smtClean="0"/>
              <a:t>conv2_weights </a:t>
            </a:r>
            <a:r>
              <a:rPr lang="mr-IN" altLang="ja-JP" sz="2000" dirty="0"/>
              <a:t>= </a:t>
            </a:r>
            <a:r>
              <a:rPr lang="mr-IN" altLang="ja-JP" sz="2000" dirty="0" err="1"/>
              <a:t>tf.Variable</a:t>
            </a:r>
            <a:r>
              <a:rPr lang="mr-IN" altLang="ja-JP" sz="2000" dirty="0" smtClean="0"/>
              <a:t>(</a:t>
            </a:r>
            <a:endParaRPr lang="en-US" altLang="ja-JP" sz="2000" dirty="0" smtClean="0"/>
          </a:p>
          <a:p>
            <a:r>
              <a:rPr lang="en-US" altLang="ja-JP" sz="2000" dirty="0" smtClean="0"/>
              <a:t>162: </a:t>
            </a:r>
            <a:r>
              <a:rPr lang="mr-IN" altLang="ja-JP" sz="2000" dirty="0" smtClean="0"/>
              <a:t> </a:t>
            </a:r>
            <a:r>
              <a:rPr lang="en-US" altLang="ja-JP" sz="2000" dirty="0" smtClean="0"/>
              <a:t> </a:t>
            </a:r>
            <a:r>
              <a:rPr lang="mr-IN" altLang="ja-JP" sz="2000" dirty="0" smtClean="0"/>
              <a:t>     </a:t>
            </a:r>
            <a:r>
              <a:rPr lang="mr-IN" altLang="ja-JP" sz="2000" dirty="0" err="1"/>
              <a:t>tf.truncated_normal</a:t>
            </a:r>
            <a:r>
              <a:rPr lang="mr-IN" altLang="ja-JP" sz="2000" dirty="0"/>
              <a:t>([5, 5, 32, </a:t>
            </a:r>
            <a:r>
              <a:rPr lang="mr-IN" altLang="ja-JP" sz="2000" b="1" dirty="0">
                <a:solidFill>
                  <a:schemeClr val="accent2"/>
                </a:solidFill>
              </a:rPr>
              <a:t>64</a:t>
            </a:r>
            <a:r>
              <a:rPr lang="mr-IN" altLang="ja-JP" sz="2000" dirty="0" smtClean="0"/>
              <a:t>],</a:t>
            </a:r>
            <a:endParaRPr lang="en-US" altLang="ja-JP" sz="2000" dirty="0" smtClean="0"/>
          </a:p>
          <a:p>
            <a:r>
              <a:rPr lang="en-US" altLang="ja-JP" sz="2000" dirty="0" smtClean="0"/>
              <a:t>163: </a:t>
            </a:r>
            <a:r>
              <a:rPr lang="mr-IN" altLang="ja-JP" sz="2000" dirty="0" smtClean="0"/>
              <a:t>  </a:t>
            </a:r>
            <a:r>
              <a:rPr lang="en-US" altLang="ja-JP" sz="2000" dirty="0" smtClean="0"/>
              <a:t> </a:t>
            </a:r>
            <a:r>
              <a:rPr lang="mr-IN" altLang="ja-JP" sz="2000" dirty="0" smtClean="0"/>
              <a:t>                        </a:t>
            </a:r>
            <a:r>
              <a:rPr lang="mr-IN" altLang="ja-JP" sz="2000" dirty="0" err="1"/>
              <a:t>stddev</a:t>
            </a:r>
            <a:r>
              <a:rPr lang="mr-IN" altLang="ja-JP" sz="2000" dirty="0"/>
              <a:t>=0.1</a:t>
            </a:r>
            <a:r>
              <a:rPr lang="mr-IN" altLang="ja-JP" sz="2000" dirty="0" smtClean="0"/>
              <a:t>,</a:t>
            </a:r>
            <a:endParaRPr lang="en-US" altLang="ja-JP" sz="2000" dirty="0" smtClean="0"/>
          </a:p>
          <a:p>
            <a:r>
              <a:rPr lang="en-US" altLang="ja-JP" sz="2000" dirty="0" smtClean="0"/>
              <a:t>164: </a:t>
            </a:r>
            <a:r>
              <a:rPr lang="mr-IN" altLang="ja-JP" sz="2000" dirty="0" smtClean="0"/>
              <a:t>   </a:t>
            </a:r>
            <a:r>
              <a:rPr lang="en-US" altLang="ja-JP" sz="2000" dirty="0" smtClean="0"/>
              <a:t> </a:t>
            </a:r>
            <a:r>
              <a:rPr lang="mr-IN" altLang="ja-JP" sz="2000" dirty="0" smtClean="0"/>
              <a:t>                       </a:t>
            </a:r>
            <a:r>
              <a:rPr lang="mr-IN" altLang="ja-JP" sz="2000" dirty="0" err="1"/>
              <a:t>seed</a:t>
            </a:r>
            <a:r>
              <a:rPr lang="mr-IN" altLang="ja-JP" sz="2000" dirty="0"/>
              <a:t>=SEED))  </a:t>
            </a:r>
            <a:endParaRPr lang="en-US" altLang="ja-JP" sz="2000" dirty="0" smtClean="0"/>
          </a:p>
          <a:p>
            <a:r>
              <a:rPr lang="en-US" altLang="ja-JP" sz="2000" dirty="0" smtClean="0"/>
              <a:t>165:  </a:t>
            </a:r>
            <a:r>
              <a:rPr lang="mr-IN" altLang="ja-JP" sz="2000" dirty="0" smtClean="0"/>
              <a:t>conv2_biases </a:t>
            </a:r>
            <a:r>
              <a:rPr lang="mr-IN" altLang="ja-JP" sz="2000" dirty="0"/>
              <a:t>= </a:t>
            </a:r>
            <a:r>
              <a:rPr lang="mr-IN" altLang="ja-JP" sz="2000" dirty="0" err="1"/>
              <a:t>tf.Variable</a:t>
            </a:r>
            <a:r>
              <a:rPr lang="mr-IN" altLang="ja-JP" sz="2000" dirty="0"/>
              <a:t>(</a:t>
            </a:r>
            <a:r>
              <a:rPr lang="mr-IN" altLang="ja-JP" sz="2000" dirty="0" err="1"/>
              <a:t>tf.constant</a:t>
            </a:r>
            <a:r>
              <a:rPr lang="mr-IN" altLang="ja-JP" sz="2000" dirty="0"/>
              <a:t>(0.1, </a:t>
            </a:r>
            <a:r>
              <a:rPr lang="mr-IN" altLang="ja-JP" sz="2000" dirty="0" err="1"/>
              <a:t>shape</a:t>
            </a:r>
            <a:r>
              <a:rPr lang="mr-IN" altLang="ja-JP" sz="2000" dirty="0"/>
              <a:t>=[64]))</a:t>
            </a:r>
            <a:endParaRPr lang="en-US" altLang="ja-JP" sz="2000" dirty="0">
              <a:solidFill>
                <a:schemeClr val="accent2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207000" y="5651500"/>
            <a:ext cx="3575018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適用するフィルターの個数</a:t>
            </a:r>
            <a:endParaRPr kumimoji="1" lang="ja-JP" altLang="en-US" sz="2400" dirty="0"/>
          </a:p>
        </p:txBody>
      </p:sp>
      <p:cxnSp>
        <p:nvCxnSpPr>
          <p:cNvPr id="8" name="直線矢印コネクタ 7"/>
          <p:cNvCxnSpPr/>
          <p:nvPr/>
        </p:nvCxnSpPr>
        <p:spPr>
          <a:xfrm flipH="1" flipV="1">
            <a:off x="5867400" y="4165600"/>
            <a:ext cx="444500" cy="13843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V="1">
            <a:off x="6565900" y="2006600"/>
            <a:ext cx="1168400" cy="35306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9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51354" y="145268"/>
            <a:ext cx="65212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 smtClean="0">
                <a:solidFill>
                  <a:schemeClr val="accent2"/>
                </a:solidFill>
              </a:rPr>
              <a:t>tensorflow</a:t>
            </a:r>
            <a:r>
              <a:rPr lang="en-US" altLang="ja-JP" sz="2000" dirty="0" smtClean="0">
                <a:solidFill>
                  <a:schemeClr val="accent2"/>
                </a:solidFill>
              </a:rPr>
              <a:t>/models/image/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mnist</a:t>
            </a:r>
            <a:r>
              <a:rPr lang="en-US" altLang="ja-JP" sz="2000" dirty="0" smtClean="0">
                <a:solidFill>
                  <a:schemeClr val="accent2"/>
                </a:solidFill>
              </a:rPr>
              <a:t>/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convolutional.py</a:t>
            </a:r>
            <a:endParaRPr lang="en-US" altLang="ja-JP" sz="2000" dirty="0" smtClean="0">
              <a:solidFill>
                <a:schemeClr val="accent2"/>
              </a:solidFill>
            </a:endParaRPr>
          </a:p>
          <a:p>
            <a:r>
              <a:rPr lang="en-US" altLang="ja-JP" sz="2000" dirty="0" smtClean="0"/>
              <a:t>convolution</a:t>
            </a:r>
            <a:r>
              <a:rPr lang="ja-JP" altLang="en-US" sz="2000" dirty="0" smtClean="0"/>
              <a:t>のモデルの主要部分</a:t>
            </a:r>
            <a:r>
              <a:rPr kumimoji="1" lang="ja-JP" altLang="en-US" sz="2000" dirty="0" smtClean="0"/>
              <a:t>。</a:t>
            </a:r>
            <a:endParaRPr kumimoji="1" lang="ja-JP" altLang="en-US" sz="20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26823" y="1290181"/>
            <a:ext cx="7933582" cy="3477875"/>
          </a:xfrm>
          <a:prstGeom prst="rect">
            <a:avLst/>
          </a:prstGeom>
          <a:solidFill>
            <a:srgbClr val="D1FFFD"/>
          </a:solidFill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185:  </a:t>
            </a:r>
            <a:r>
              <a:rPr lang="mr-IN" altLang="ja-JP" sz="2000" b="1" dirty="0" err="1" smtClean="0"/>
              <a:t>conv</a:t>
            </a:r>
            <a:r>
              <a:rPr lang="mr-IN" altLang="ja-JP" sz="2000" dirty="0" smtClean="0"/>
              <a:t> </a:t>
            </a:r>
            <a:r>
              <a:rPr lang="mr-IN" altLang="ja-JP" sz="2000" dirty="0"/>
              <a:t>= </a:t>
            </a:r>
            <a:r>
              <a:rPr lang="mr-IN" altLang="ja-JP" sz="2000" dirty="0" smtClean="0"/>
              <a:t>tf.nn.conv2d(</a:t>
            </a:r>
            <a:r>
              <a:rPr lang="mr-IN" altLang="ja-JP" sz="2000" dirty="0" err="1" smtClean="0"/>
              <a:t>data</a:t>
            </a:r>
            <a:r>
              <a:rPr lang="mr-IN" altLang="ja-JP" sz="2000" dirty="0" smtClean="0"/>
              <a:t>,</a:t>
            </a:r>
            <a:r>
              <a:rPr lang="en-US" altLang="ja-JP" sz="2000" dirty="0" smtClean="0"/>
              <a:t> </a:t>
            </a:r>
            <a:r>
              <a:rPr lang="mr-IN" altLang="ja-JP" sz="2000" dirty="0" smtClean="0"/>
              <a:t>conv1_weights,</a:t>
            </a:r>
            <a:r>
              <a:rPr lang="en-US" altLang="ja-JP" sz="2000" dirty="0" smtClean="0"/>
              <a:t> ... )</a:t>
            </a:r>
          </a:p>
          <a:p>
            <a:r>
              <a:rPr lang="en-US" altLang="ja-JP" sz="2000" dirty="0" smtClean="0"/>
              <a:t>190:  </a:t>
            </a:r>
            <a:r>
              <a:rPr lang="en-US" altLang="ja-JP" sz="2000" b="1" dirty="0" err="1" smtClean="0"/>
              <a:t>relu</a:t>
            </a:r>
            <a:r>
              <a:rPr lang="en-US" altLang="ja-JP" sz="2000" dirty="0" smtClean="0"/>
              <a:t> = </a:t>
            </a:r>
            <a:r>
              <a:rPr lang="en-US" altLang="ja-JP" sz="2000" dirty="0" err="1" smtClean="0"/>
              <a:t>tf.nn.relu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tf.nn.bias_add</a:t>
            </a:r>
            <a:r>
              <a:rPr lang="en-US" altLang="ja-JP" sz="2000" dirty="0" smtClean="0"/>
              <a:t>(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conv</a:t>
            </a:r>
            <a:r>
              <a:rPr lang="en-US" altLang="ja-JP" sz="2000" dirty="0" smtClean="0"/>
              <a:t>, conv1_biases))</a:t>
            </a:r>
          </a:p>
          <a:p>
            <a:r>
              <a:rPr lang="en-US" altLang="ja-JP" sz="2000" dirty="0"/>
              <a:t>193:  </a:t>
            </a:r>
            <a:r>
              <a:rPr lang="en-US" altLang="ja-JP" sz="2000" b="1" dirty="0" smtClean="0"/>
              <a:t>pool</a:t>
            </a:r>
            <a:r>
              <a:rPr lang="en-US" altLang="ja-JP" sz="2000" dirty="0" smtClean="0"/>
              <a:t> </a:t>
            </a:r>
            <a:r>
              <a:rPr lang="en-US" altLang="ja-JP" sz="2000" dirty="0"/>
              <a:t>= </a:t>
            </a:r>
            <a:r>
              <a:rPr lang="en-US" altLang="ja-JP" sz="2000" dirty="0" err="1"/>
              <a:t>tf.nn.max_pool</a:t>
            </a:r>
            <a:r>
              <a:rPr lang="en-US" altLang="ja-JP" sz="2000" dirty="0"/>
              <a:t>(</a:t>
            </a:r>
            <a:r>
              <a:rPr lang="en-US" altLang="ja-JP" sz="2000" b="1" dirty="0" err="1">
                <a:solidFill>
                  <a:srgbClr val="0070C0"/>
                </a:solidFill>
              </a:rPr>
              <a:t>relu</a:t>
            </a:r>
            <a:r>
              <a:rPr lang="en-US" altLang="ja-JP" sz="2000" dirty="0" smtClean="0"/>
              <a:t>, ... )</a:t>
            </a:r>
          </a:p>
          <a:p>
            <a:r>
              <a:rPr lang="en-US" altLang="ja-JP" sz="2000" dirty="0" smtClean="0"/>
              <a:t>197:  </a:t>
            </a:r>
            <a:r>
              <a:rPr lang="mr-IN" altLang="ja-JP" sz="2000" b="1" dirty="0" err="1"/>
              <a:t>conv</a:t>
            </a:r>
            <a:r>
              <a:rPr lang="mr-IN" altLang="ja-JP" sz="2000" dirty="0"/>
              <a:t> = tf.nn.conv2d(</a:t>
            </a:r>
            <a:r>
              <a:rPr lang="mr-IN" altLang="ja-JP" sz="2000" b="1" dirty="0" err="1">
                <a:solidFill>
                  <a:srgbClr val="0070C0"/>
                </a:solidFill>
              </a:rPr>
              <a:t>pool</a:t>
            </a:r>
            <a:r>
              <a:rPr lang="mr-IN" altLang="ja-JP" sz="2000" dirty="0"/>
              <a:t>,  </a:t>
            </a:r>
            <a:r>
              <a:rPr lang="mr-IN" altLang="ja-JP" sz="2000" dirty="0" smtClean="0"/>
              <a:t>conv2_weights,</a:t>
            </a:r>
            <a:r>
              <a:rPr lang="en-US" altLang="ja-JP" sz="2000" dirty="0" smtClean="0"/>
              <a:t> ... )</a:t>
            </a:r>
          </a:p>
          <a:p>
            <a:r>
              <a:rPr lang="en-US" altLang="ja-JP" sz="2000" dirty="0"/>
              <a:t>201:  </a:t>
            </a:r>
            <a:r>
              <a:rPr lang="en-US" altLang="ja-JP" sz="2000" b="1" dirty="0" err="1"/>
              <a:t>relu</a:t>
            </a:r>
            <a:r>
              <a:rPr lang="en-US" altLang="ja-JP" sz="2000" dirty="0"/>
              <a:t> = </a:t>
            </a:r>
            <a:r>
              <a:rPr lang="en-US" altLang="ja-JP" sz="2000" dirty="0" err="1"/>
              <a:t>tf.nn.relu</a:t>
            </a:r>
            <a:r>
              <a:rPr lang="en-US" altLang="ja-JP" sz="2000" dirty="0"/>
              <a:t>(</a:t>
            </a:r>
            <a:r>
              <a:rPr lang="en-US" altLang="ja-JP" sz="2000" dirty="0" err="1"/>
              <a:t>tf.nn.bias_add</a:t>
            </a:r>
            <a:r>
              <a:rPr lang="en-US" altLang="ja-JP" sz="2000" dirty="0"/>
              <a:t>(</a:t>
            </a:r>
            <a:r>
              <a:rPr lang="en-US" altLang="ja-JP" sz="2000" b="1" dirty="0">
                <a:solidFill>
                  <a:srgbClr val="0070C0"/>
                </a:solidFill>
              </a:rPr>
              <a:t>conv</a:t>
            </a:r>
            <a:r>
              <a:rPr lang="en-US" altLang="ja-JP" sz="2000" dirty="0"/>
              <a:t>, conv2_biases</a:t>
            </a:r>
            <a:r>
              <a:rPr lang="en-US" altLang="ja-JP" sz="2000" dirty="0" smtClean="0"/>
              <a:t>))</a:t>
            </a:r>
          </a:p>
          <a:p>
            <a:r>
              <a:rPr lang="en-US" altLang="ja-JP" sz="2000" dirty="0"/>
              <a:t>202:  </a:t>
            </a:r>
            <a:r>
              <a:rPr lang="en-US" altLang="ja-JP" sz="2000" b="1" dirty="0"/>
              <a:t>pool</a:t>
            </a:r>
            <a:r>
              <a:rPr lang="en-US" altLang="ja-JP" sz="2000" dirty="0"/>
              <a:t> = </a:t>
            </a:r>
            <a:r>
              <a:rPr lang="en-US" altLang="ja-JP" sz="2000" dirty="0" err="1"/>
              <a:t>tf.nn.max_pool</a:t>
            </a:r>
            <a:r>
              <a:rPr lang="en-US" altLang="ja-JP" sz="2000" dirty="0"/>
              <a:t>(</a:t>
            </a:r>
            <a:r>
              <a:rPr lang="en-US" altLang="ja-JP" sz="2000" b="1" dirty="0" err="1">
                <a:solidFill>
                  <a:srgbClr val="0070C0"/>
                </a:solidFill>
              </a:rPr>
              <a:t>relu</a:t>
            </a:r>
            <a:r>
              <a:rPr lang="en-US" altLang="ja-JP" sz="2000" dirty="0" smtClean="0"/>
              <a:t>, ... )</a:t>
            </a:r>
          </a:p>
          <a:p>
            <a:r>
              <a:rPr lang="en-US" altLang="ja-JP" sz="2000" dirty="0"/>
              <a:t>209: </a:t>
            </a:r>
            <a:r>
              <a:rPr lang="en-US" altLang="ja-JP" sz="2000" dirty="0" smtClean="0"/>
              <a:t> </a:t>
            </a:r>
            <a:r>
              <a:rPr lang="en-US" altLang="ja-JP" sz="2000" b="1" dirty="0" smtClean="0"/>
              <a:t>reshape</a:t>
            </a:r>
            <a:r>
              <a:rPr lang="en-US" altLang="ja-JP" sz="2000" dirty="0" smtClean="0"/>
              <a:t> </a:t>
            </a:r>
            <a:r>
              <a:rPr lang="en-US" altLang="ja-JP" sz="2000" dirty="0"/>
              <a:t>= </a:t>
            </a:r>
            <a:r>
              <a:rPr lang="en-US" altLang="ja-JP" sz="2000" dirty="0" err="1"/>
              <a:t>tf.reshape</a:t>
            </a:r>
            <a:r>
              <a:rPr lang="en-US" altLang="ja-JP" sz="2000" dirty="0"/>
              <a:t>(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pool</a:t>
            </a:r>
            <a:r>
              <a:rPr lang="en-US" altLang="ja-JP" sz="2000" dirty="0" smtClean="0"/>
              <a:t>, ... )</a:t>
            </a:r>
          </a:p>
          <a:p>
            <a:r>
              <a:rPr lang="en-US" altLang="ja-JP" sz="2000" dirty="0"/>
              <a:t>214:  </a:t>
            </a:r>
            <a:r>
              <a:rPr lang="en-US" altLang="ja-JP" sz="2000" b="1" dirty="0"/>
              <a:t>hidden</a:t>
            </a:r>
            <a:r>
              <a:rPr lang="en-US" altLang="ja-JP" sz="2000" dirty="0"/>
              <a:t> = </a:t>
            </a:r>
            <a:r>
              <a:rPr lang="en-US" altLang="ja-JP" sz="2000" dirty="0" err="1"/>
              <a:t>tf.nn.relu</a:t>
            </a:r>
            <a:r>
              <a:rPr lang="en-US" altLang="ja-JP" sz="2000" dirty="0" smtClean="0"/>
              <a:t>(</a:t>
            </a:r>
          </a:p>
          <a:p>
            <a:r>
              <a:rPr lang="en-US" altLang="ja-JP" sz="2000" dirty="0"/>
              <a:t> </a:t>
            </a:r>
            <a:r>
              <a:rPr lang="en-US" altLang="ja-JP" sz="2000" dirty="0" smtClean="0"/>
              <a:t>          </a:t>
            </a:r>
            <a:r>
              <a:rPr lang="en-US" altLang="ja-JP" sz="2000" dirty="0" err="1" smtClean="0"/>
              <a:t>tf.matmul</a:t>
            </a:r>
            <a:r>
              <a:rPr lang="en-US" altLang="ja-JP" sz="2000" dirty="0" smtClean="0"/>
              <a:t>(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reshape</a:t>
            </a:r>
            <a:r>
              <a:rPr lang="en-US" altLang="ja-JP" sz="2000" dirty="0"/>
              <a:t>, fc1_weights) + fc1_biases</a:t>
            </a:r>
            <a:r>
              <a:rPr lang="en-US" altLang="ja-JP" sz="2000" dirty="0" smtClean="0"/>
              <a:t>)</a:t>
            </a:r>
          </a:p>
          <a:p>
            <a:r>
              <a:rPr lang="en-US" altLang="ja-JP" sz="2000" dirty="0"/>
              <a:t>218:  </a:t>
            </a:r>
            <a:r>
              <a:rPr lang="en-US" altLang="ja-JP" sz="2000" b="1" dirty="0" smtClean="0"/>
              <a:t>hidden</a:t>
            </a:r>
            <a:r>
              <a:rPr lang="en-US" altLang="ja-JP" sz="2000" dirty="0" smtClean="0"/>
              <a:t> </a:t>
            </a:r>
            <a:r>
              <a:rPr lang="en-US" altLang="ja-JP" sz="2000" dirty="0"/>
              <a:t>= </a:t>
            </a:r>
            <a:r>
              <a:rPr lang="en-US" altLang="ja-JP" sz="2000" dirty="0" err="1"/>
              <a:t>tf.nn.dropout</a:t>
            </a:r>
            <a:r>
              <a:rPr lang="en-US" altLang="ja-JP" sz="2000" dirty="0"/>
              <a:t>(</a:t>
            </a:r>
            <a:r>
              <a:rPr lang="en-US" altLang="ja-JP" sz="2000" b="1" dirty="0">
                <a:solidFill>
                  <a:srgbClr val="0070C0"/>
                </a:solidFill>
              </a:rPr>
              <a:t>hidden</a:t>
            </a:r>
            <a:r>
              <a:rPr lang="en-US" altLang="ja-JP" sz="2000" dirty="0"/>
              <a:t>, 0.5, seed=SEED</a:t>
            </a:r>
            <a:r>
              <a:rPr lang="en-US" altLang="ja-JP" sz="2000" dirty="0" smtClean="0"/>
              <a:t>)</a:t>
            </a:r>
          </a:p>
          <a:p>
            <a:r>
              <a:rPr lang="en-US" altLang="ja-JP" sz="2000" dirty="0"/>
              <a:t>219:  return </a:t>
            </a:r>
            <a:r>
              <a:rPr lang="en-US" altLang="ja-JP" sz="2000" dirty="0" err="1"/>
              <a:t>tf.matmul</a:t>
            </a:r>
            <a:r>
              <a:rPr lang="en-US" altLang="ja-JP" sz="2000" dirty="0"/>
              <a:t>(</a:t>
            </a:r>
            <a:r>
              <a:rPr lang="en-US" altLang="ja-JP" sz="2000" b="1" dirty="0">
                <a:solidFill>
                  <a:srgbClr val="0070C0"/>
                </a:solidFill>
              </a:rPr>
              <a:t>hidden</a:t>
            </a:r>
            <a:r>
              <a:rPr lang="en-US" altLang="ja-JP" sz="2000" dirty="0"/>
              <a:t>, fc2_weights) + fc2_biases</a:t>
            </a:r>
            <a:endParaRPr lang="en-US" altLang="ja-JP" sz="2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81100" y="5448300"/>
            <a:ext cx="6803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先行するモジュールの出力を、次のモジュールが受け取って、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モデルのグラフが形成されているのがわかる。</a:t>
            </a:r>
            <a:endParaRPr kumimoji="1" lang="en-US" altLang="ja-JP" sz="2000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133600" y="6235700"/>
            <a:ext cx="4315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CNN</a:t>
            </a:r>
            <a:r>
              <a:rPr kumimoji="1" lang="ja-JP" altLang="en-US" sz="2000" dirty="0" smtClean="0"/>
              <a:t>は、最終段に</a:t>
            </a:r>
            <a:r>
              <a:rPr kumimoji="1" lang="en-US" altLang="ja-JP" sz="2000" dirty="0" smtClean="0"/>
              <a:t>DNN</a:t>
            </a:r>
            <a:r>
              <a:rPr kumimoji="1" lang="ja-JP" altLang="en-US" sz="2000" dirty="0" smtClean="0"/>
              <a:t>を使っている。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521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56819" y="382658"/>
            <a:ext cx="8222828" cy="2031325"/>
          </a:xfrm>
          <a:prstGeom prst="rect">
            <a:avLst/>
          </a:prstGeom>
          <a:solidFill>
            <a:srgbClr val="00EED2"/>
          </a:solidFill>
        </p:spPr>
        <p:txBody>
          <a:bodyPr wrap="none" rtlCol="0">
            <a:spAutoFit/>
          </a:bodyPr>
          <a:lstStyle/>
          <a:p>
            <a:r>
              <a:rPr lang="en-US" altLang="ja-JP" sz="3200" dirty="0" err="1" smtClean="0"/>
              <a:t>TensorFlow</a:t>
            </a:r>
            <a:r>
              <a:rPr lang="ja-JP" altLang="en-US" sz="3200" dirty="0" smtClean="0"/>
              <a:t>の</a:t>
            </a:r>
            <a:r>
              <a:rPr lang="en-US" altLang="ja-JP" sz="3200" dirty="0" smtClean="0"/>
              <a:t>Android </a:t>
            </a:r>
            <a:r>
              <a:rPr lang="ja-JP" altLang="en-US" sz="3200" dirty="0" smtClean="0"/>
              <a:t>アプリ・サンプル</a:t>
            </a:r>
            <a:endParaRPr lang="en-US" altLang="ja-JP" sz="3200" dirty="0"/>
          </a:p>
          <a:p>
            <a:r>
              <a:rPr lang="ja-JP" altLang="en-US" sz="2800" dirty="0" smtClean="0"/>
              <a:t>　</a:t>
            </a:r>
            <a:r>
              <a:rPr lang="en-US" altLang="ja-JP" sz="2400" dirty="0" err="1" smtClean="0"/>
              <a:t>TensorFlow</a:t>
            </a:r>
            <a:r>
              <a:rPr lang="ja-JP" altLang="en-US" sz="2400" dirty="0" smtClean="0"/>
              <a:t>で学習したデータを</a:t>
            </a:r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に移植。</a:t>
            </a:r>
            <a:endParaRPr lang="en-US" altLang="ja-JP" sz="2400" dirty="0" smtClean="0"/>
          </a:p>
          <a:p>
            <a:r>
              <a:rPr lang="ja-JP" altLang="en-US" sz="2400" dirty="0"/>
              <a:t>　</a:t>
            </a:r>
            <a:r>
              <a:rPr lang="ja-JP" altLang="en-US" sz="2400" dirty="0" smtClean="0"/>
              <a:t>その学習済みデータを</a:t>
            </a:r>
            <a:r>
              <a:rPr lang="en-US" altLang="ja-JP" sz="2400" dirty="0" smtClean="0"/>
              <a:t>Android</a:t>
            </a:r>
            <a:r>
              <a:rPr lang="ja-JP" altLang="en-US" sz="2400" dirty="0" smtClean="0"/>
              <a:t>上の</a:t>
            </a:r>
            <a:r>
              <a:rPr lang="en-US" altLang="ja-JP" sz="2400" dirty="0" err="1" smtClean="0"/>
              <a:t>TensorFlow</a:t>
            </a:r>
            <a:r>
              <a:rPr lang="ja-JP" altLang="en-US" sz="2400" dirty="0" smtClean="0"/>
              <a:t>で動かす。</a:t>
            </a:r>
            <a:endParaRPr lang="en-US" altLang="ja-JP" sz="2400" dirty="0" smtClean="0"/>
          </a:p>
          <a:p>
            <a:r>
              <a:rPr lang="ja-JP" altLang="en-US" sz="2400" dirty="0" smtClean="0"/>
              <a:t>　全く新しいスタイルの</a:t>
            </a:r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アプリ。</a:t>
            </a:r>
            <a:endParaRPr lang="en-US" altLang="ja-JP" sz="2400" dirty="0" smtClean="0"/>
          </a:p>
          <a:p>
            <a:endParaRPr lang="en-US" altLang="ja-JP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03200" y="3441700"/>
            <a:ext cx="8728415" cy="101566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ja-JP" sz="6000" dirty="0"/>
              <a:t>https://</a:t>
            </a:r>
            <a:r>
              <a:rPr lang="en-US" altLang="ja-JP" sz="6000" dirty="0" err="1"/>
              <a:t>goo.gl</a:t>
            </a:r>
            <a:r>
              <a:rPr lang="en-US" altLang="ja-JP" sz="6000" dirty="0"/>
              <a:t>/yc83p6</a:t>
            </a:r>
            <a:endParaRPr kumimoji="1" lang="ja-JP" altLang="en-US" sz="6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87500" y="5600700"/>
            <a:ext cx="5271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TF Classify</a:t>
            </a:r>
            <a:r>
              <a:rPr kumimoji="1" lang="ja-JP" altLang="en-US" dirty="0" smtClean="0"/>
              <a:t>（画像認識）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 TF Detect</a:t>
            </a:r>
            <a:r>
              <a:rPr kumimoji="1" lang="ja-JP" altLang="en-US" dirty="0" smtClean="0"/>
              <a:t>（顔検出）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二つの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アプリが、インストールされる。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73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0" y="1435448"/>
            <a:ext cx="9101552" cy="5407242"/>
          </a:xfrm>
          <a:prstGeom prst="rect">
            <a:avLst/>
          </a:prstGeom>
          <a:solidFill>
            <a:srgbClr val="A06F39"/>
          </a:solidFill>
        </p:spPr>
      </p:pic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482600" y="2832100"/>
            <a:ext cx="8280400" cy="1371600"/>
          </a:xfrm>
        </p:spPr>
        <p:txBody>
          <a:bodyPr/>
          <a:lstStyle/>
          <a:p>
            <a:pPr algn="ctr"/>
            <a:r>
              <a:rPr lang="en-US" altLang="ja-JP" sz="4400" b="1" dirty="0" smtClean="0">
                <a:solidFill>
                  <a:srgbClr val="FFFF00"/>
                </a:solidFill>
              </a:rPr>
              <a:t>Appendix</a:t>
            </a:r>
            <a:r>
              <a:rPr lang="en-US" altLang="ja-JP" dirty="0" smtClean="0">
                <a:solidFill>
                  <a:srgbClr val="D1FFFD"/>
                </a:solidFill>
              </a:rPr>
              <a:t/>
            </a:r>
            <a:br>
              <a:rPr lang="en-US" altLang="ja-JP" dirty="0" smtClean="0">
                <a:solidFill>
                  <a:srgbClr val="D1FFFD"/>
                </a:solidFill>
              </a:rPr>
            </a:br>
            <a:r>
              <a:rPr lang="en-US" altLang="ja-JP" dirty="0">
                <a:solidFill>
                  <a:srgbClr val="D1FFFD"/>
                </a:solidFill>
              </a:rPr>
              <a:t/>
            </a:r>
            <a:br>
              <a:rPr lang="en-US" altLang="ja-JP" dirty="0">
                <a:solidFill>
                  <a:srgbClr val="D1FFFD"/>
                </a:solidFill>
              </a:rPr>
            </a:br>
            <a:r>
              <a:rPr lang="ja-JP" altLang="en-US" sz="3200" dirty="0" smtClean="0">
                <a:solidFill>
                  <a:srgbClr val="D1FFFD"/>
                </a:solidFill>
              </a:rPr>
              <a:t>ニューラルネットワーク</a:t>
            </a:r>
            <a:r>
              <a:rPr lang="ja-JP" altLang="en-US" sz="3200" dirty="0" smtClean="0">
                <a:solidFill>
                  <a:srgbClr val="D1FFFD"/>
                </a:solidFill>
              </a:rPr>
              <a:t>は</a:t>
            </a:r>
            <a:r>
              <a:rPr lang="ja-JP" altLang="en-US" sz="3200" dirty="0" smtClean="0">
                <a:solidFill>
                  <a:srgbClr val="D1FFFD"/>
                </a:solidFill>
              </a:rPr>
              <a:t>、</a:t>
            </a:r>
            <a:r>
              <a:rPr lang="en-US" altLang="ja-JP" sz="3200" dirty="0" smtClean="0">
                <a:solidFill>
                  <a:srgbClr val="D1FFFD"/>
                </a:solidFill>
              </a:rPr>
              <a:t/>
            </a:r>
            <a:br>
              <a:rPr lang="en-US" altLang="ja-JP" sz="3200" dirty="0" smtClean="0">
                <a:solidFill>
                  <a:srgbClr val="D1FFFD"/>
                </a:solidFill>
              </a:rPr>
            </a:br>
            <a:r>
              <a:rPr lang="ja-JP" altLang="en-US" sz="3200" dirty="0" smtClean="0">
                <a:solidFill>
                  <a:srgbClr val="D1FFFD"/>
                </a:solidFill>
              </a:rPr>
              <a:t>どのように「</a:t>
            </a:r>
            <a:r>
              <a:rPr lang="ja-JP" altLang="en-US" sz="3200" dirty="0">
                <a:solidFill>
                  <a:srgbClr val="D1FFFD"/>
                </a:solidFill>
              </a:rPr>
              <a:t>学習」するのか？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0" y="0"/>
            <a:ext cx="9118252" cy="1435448"/>
          </a:xfrm>
          <a:prstGeom prst="rect">
            <a:avLst/>
          </a:prstGeom>
          <a:solidFill>
            <a:srgbClr val="2B65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626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DF9EB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0070C0"/>
                </a:solidFill>
              </a:rPr>
              <a:t>ニューラル・</a:t>
            </a:r>
            <a:r>
              <a:rPr lang="ja-JP" altLang="en-US" dirty="0" smtClean="0">
                <a:solidFill>
                  <a:srgbClr val="0070C0"/>
                </a:solidFill>
              </a:rPr>
              <a:t>ネットワークの</a:t>
            </a:r>
            <a:r>
              <a:rPr lang="en-US" altLang="ja-JP" dirty="0" smtClean="0">
                <a:solidFill>
                  <a:srgbClr val="0070C0"/>
                </a:solidFill>
              </a:rPr>
              <a:t/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ja-JP" altLang="en-US" dirty="0" smtClean="0">
                <a:solidFill>
                  <a:srgbClr val="0070C0"/>
                </a:solidFill>
              </a:rPr>
              <a:t>「学習」と技術</a:t>
            </a:r>
            <a:r>
              <a:rPr lang="ja-JP" altLang="en-US" dirty="0">
                <a:solidFill>
                  <a:srgbClr val="0070C0"/>
                </a:solidFill>
              </a:rPr>
              <a:t>の</a:t>
            </a:r>
            <a:r>
              <a:rPr lang="ja-JP" altLang="en-US" dirty="0" smtClean="0">
                <a:solidFill>
                  <a:srgbClr val="0070C0"/>
                </a:solidFill>
              </a:rPr>
              <a:t>特徴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400" dirty="0">
                <a:solidFill>
                  <a:schemeClr val="accent2"/>
                </a:solidFill>
              </a:rPr>
              <a:t>データ依存：</a:t>
            </a:r>
            <a:r>
              <a:rPr lang="ja-JP" altLang="en-US" sz="2400" dirty="0"/>
              <a:t>大量のデータの「学習」で、必要な能力をマシンに伝える。データを与えるのは、当面は、人間の仕事。</a:t>
            </a:r>
            <a:endParaRPr lang="en-US" altLang="ja-JP" sz="2400" dirty="0"/>
          </a:p>
          <a:p>
            <a:r>
              <a:rPr lang="ja-JP" altLang="en-US" sz="2400" dirty="0" smtClean="0">
                <a:solidFill>
                  <a:schemeClr val="accent2"/>
                </a:solidFill>
              </a:rPr>
              <a:t>非言語的コントロール：</a:t>
            </a:r>
            <a:r>
              <a:rPr lang="ja-JP" altLang="en-US" sz="2400" dirty="0" smtClean="0"/>
              <a:t>プログラム</a:t>
            </a:r>
            <a:r>
              <a:rPr lang="ja-JP" altLang="en-US" sz="2400" dirty="0"/>
              <a:t>言語に</a:t>
            </a:r>
            <a:r>
              <a:rPr lang="ja-JP" altLang="en-US" sz="2400" dirty="0" smtClean="0"/>
              <a:t>よらず、マシン</a:t>
            </a:r>
            <a:r>
              <a:rPr lang="ja-JP" altLang="en-US" sz="2400" dirty="0"/>
              <a:t>をコントロール</a:t>
            </a:r>
            <a:r>
              <a:rPr lang="ja-JP" altLang="en-US" sz="2400" dirty="0" smtClean="0"/>
              <a:t>する。</a:t>
            </a:r>
            <a:endParaRPr lang="en-US" altLang="ja-JP" sz="2400" dirty="0" smtClean="0"/>
          </a:p>
          <a:p>
            <a:r>
              <a:rPr lang="ja-JP" altLang="en-US" sz="2400" dirty="0" smtClean="0">
                <a:solidFill>
                  <a:schemeClr val="accent2"/>
                </a:solidFill>
              </a:rPr>
              <a:t>確率論的</a:t>
            </a:r>
            <a:r>
              <a:rPr lang="ja-JP" altLang="en-US" sz="2400" dirty="0">
                <a:solidFill>
                  <a:schemeClr val="accent2"/>
                </a:solidFill>
              </a:rPr>
              <a:t>：</a:t>
            </a:r>
            <a:r>
              <a:rPr lang="ja-JP" altLang="en-US" sz="2400" dirty="0"/>
              <a:t>ふるまいは</a:t>
            </a:r>
            <a:r>
              <a:rPr lang="ja-JP" altLang="en-US" sz="2400" dirty="0" smtClean="0"/>
              <a:t>、非決定論的で確率論的</a:t>
            </a:r>
            <a:r>
              <a:rPr lang="ja-JP" altLang="en-US" sz="2400" dirty="0"/>
              <a:t>である。</a:t>
            </a:r>
            <a:endParaRPr lang="en-US" altLang="ja-JP" sz="2400" dirty="0"/>
          </a:p>
          <a:p>
            <a:r>
              <a:rPr kumimoji="1" lang="ja-JP" altLang="en-US" sz="2400" dirty="0" smtClean="0">
                <a:solidFill>
                  <a:schemeClr val="accent2"/>
                </a:solidFill>
              </a:rPr>
              <a:t>学習・実行の非対称性：</a:t>
            </a:r>
            <a:r>
              <a:rPr kumimoji="1" lang="ja-JP" altLang="en-US" sz="2400" dirty="0" smtClean="0"/>
              <a:t>「学習」には、大規模・高機能なシステム（</a:t>
            </a:r>
            <a:r>
              <a:rPr kumimoji="1" lang="en-US" altLang="ja-JP" sz="2400" dirty="0" smtClean="0"/>
              <a:t>GPU</a:t>
            </a:r>
            <a:r>
              <a:rPr kumimoji="1" lang="ja-JP" altLang="en-US" sz="2400" dirty="0" smtClean="0"/>
              <a:t>・クラウド等）が必要だが、学習された能力は、小規模なモバイルでも、「実行」できる。</a:t>
            </a:r>
            <a:endParaRPr kumimoji="1" lang="en-US" altLang="ja-JP" sz="2400" dirty="0" smtClean="0"/>
          </a:p>
          <a:p>
            <a:r>
              <a:rPr kumimoji="1" lang="ja-JP" altLang="en-US" sz="2400" dirty="0" smtClean="0">
                <a:solidFill>
                  <a:schemeClr val="accent2"/>
                </a:solidFill>
              </a:rPr>
              <a:t>ハードウェア依存：</a:t>
            </a:r>
            <a:r>
              <a:rPr kumimoji="1" lang="ja-JP" altLang="en-US" sz="2400" dirty="0" smtClean="0"/>
              <a:t>学習・実行環境は、ともに、ハードウェアの進化に強く依存する。</a:t>
            </a:r>
            <a:r>
              <a:rPr kumimoji="1" lang="en-US" altLang="ja-JP" sz="2400" dirty="0" smtClean="0"/>
              <a:t>OS</a:t>
            </a:r>
            <a:r>
              <a:rPr kumimoji="1" lang="ja-JP" altLang="en-US" sz="2400" dirty="0" smtClean="0"/>
              <a:t>の進化にも大きな影響が及ぶだろう。</a:t>
            </a:r>
            <a:endParaRPr kumimoji="1" lang="en-US" altLang="ja-JP" sz="2400" dirty="0" smtClean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9999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スクリーンショット 2013-09-19 3.48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865" y="3402150"/>
            <a:ext cx="4356100" cy="3505200"/>
          </a:xfrm>
          <a:prstGeom prst="rect">
            <a:avLst/>
          </a:prstGeom>
        </p:spPr>
      </p:pic>
      <p:pic>
        <p:nvPicPr>
          <p:cNvPr id="5" name="図 4" descr="スクリーンショット 2013-09-19 3.47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6" y="64981"/>
            <a:ext cx="5320875" cy="3911071"/>
          </a:xfrm>
          <a:prstGeom prst="rect">
            <a:avLst/>
          </a:prstGeom>
        </p:spPr>
      </p:pic>
      <p:pic>
        <p:nvPicPr>
          <p:cNvPr id="7" name="図 6" descr="スクリーンショット 2013-09-19 3.52.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35" y="4043214"/>
            <a:ext cx="3238500" cy="27813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940436" y="5370432"/>
            <a:ext cx="875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chemeClr val="accent2"/>
                </a:solidFill>
              </a:rPr>
              <a:t>Face</a:t>
            </a:r>
            <a:endParaRPr kumimoji="1" lang="ja-JP" altLang="en-US" sz="2400" dirty="0">
              <a:solidFill>
                <a:schemeClr val="accent2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55553" y="5204766"/>
            <a:ext cx="136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solidFill>
                  <a:srgbClr val="0000FF"/>
                </a:solidFill>
              </a:rPr>
              <a:t>no Face</a:t>
            </a:r>
            <a:endParaRPr kumimoji="1" lang="ja-JP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453852" y="271205"/>
            <a:ext cx="3477635" cy="2308324"/>
          </a:xfrm>
          <a:prstGeom prst="rect">
            <a:avLst/>
          </a:prstGeom>
          <a:solidFill>
            <a:srgbClr val="FFE3CA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これが、一千万個の画像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データから、</a:t>
            </a:r>
            <a:r>
              <a:rPr kumimoji="1" lang="en-US" altLang="ja-JP" sz="2400" dirty="0" smtClean="0"/>
              <a:t>16,000</a:t>
            </a:r>
            <a:r>
              <a:rPr kumimoji="1" lang="ja-JP" altLang="en-US" sz="2400" dirty="0" smtClean="0"/>
              <a:t>コア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のマシンが三日間かけて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抽出した「人間の顔」のイ</a:t>
            </a:r>
            <a:endParaRPr lang="en-US" altLang="ja-JP" sz="2400" dirty="0" smtClean="0"/>
          </a:p>
          <a:p>
            <a:r>
              <a:rPr lang="ja-JP" altLang="en-US" sz="2400" dirty="0" smtClean="0"/>
              <a:t>メージらしい。子供の絵に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似ているのが面白い。</a:t>
            </a:r>
            <a:endParaRPr kumimoji="1" lang="ja-JP" altLang="en-US" sz="2400" dirty="0"/>
          </a:p>
        </p:txBody>
      </p:sp>
      <p:sp>
        <p:nvSpPr>
          <p:cNvPr id="11" name="下矢印 10"/>
          <p:cNvSpPr/>
          <p:nvPr/>
        </p:nvSpPr>
        <p:spPr>
          <a:xfrm>
            <a:off x="6678720" y="2682557"/>
            <a:ext cx="899058" cy="57075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17912" y="4280454"/>
            <a:ext cx="2856872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ja-JP" altLang="en-US" sz="3600" smtClean="0">
                <a:solidFill>
                  <a:schemeClr val="bg1"/>
                </a:solidFill>
              </a:rPr>
              <a:t>大量のデータ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7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図形グループ 3"/>
          <p:cNvGrpSpPr/>
          <p:nvPr/>
        </p:nvGrpSpPr>
        <p:grpSpPr>
          <a:xfrm>
            <a:off x="1302705" y="2265038"/>
            <a:ext cx="789140" cy="726510"/>
            <a:chOff x="864296" y="989556"/>
            <a:chExt cx="789140" cy="726510"/>
          </a:xfrm>
        </p:grpSpPr>
        <p:sp>
          <p:nvSpPr>
            <p:cNvPr id="5" name="円/楕円 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1318501" y="3244239"/>
            <a:ext cx="789140" cy="726510"/>
            <a:chOff x="864296" y="989556"/>
            <a:chExt cx="789140" cy="726510"/>
          </a:xfrm>
        </p:grpSpPr>
        <p:sp>
          <p:nvSpPr>
            <p:cNvPr id="8" name="円/楕円 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1302706" y="4228166"/>
            <a:ext cx="781971" cy="726510"/>
            <a:chOff x="864296" y="989556"/>
            <a:chExt cx="789140" cy="726510"/>
          </a:xfrm>
        </p:grpSpPr>
        <p:sp>
          <p:nvSpPr>
            <p:cNvPr id="11" name="円/楕円 1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1302705" y="5212093"/>
            <a:ext cx="781971" cy="726510"/>
            <a:chOff x="864296" y="989556"/>
            <a:chExt cx="789140" cy="726510"/>
          </a:xfrm>
        </p:grpSpPr>
        <p:sp>
          <p:nvSpPr>
            <p:cNvPr id="23" name="円/楕円 2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sp>
        <p:nvSpPr>
          <p:cNvPr id="61" name="タイトル 6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入力を受け取る一つの</a:t>
            </a:r>
            <a:r>
              <a:rPr kumimoji="1" lang="ja-JP" altLang="en-US" sz="3200" dirty="0" smtClean="0"/>
              <a:t>ニューロン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2" name="角丸四角形 1"/>
          <p:cNvSpPr/>
          <p:nvPr/>
        </p:nvSpPr>
        <p:spPr>
          <a:xfrm>
            <a:off x="3060700" y="1892300"/>
            <a:ext cx="1435100" cy="4229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5" idx="6"/>
          </p:cNvCxnSpPr>
          <p:nvPr/>
        </p:nvCxnSpPr>
        <p:spPr>
          <a:xfrm flipV="1">
            <a:off x="2091845" y="26162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/>
          <p:cNvCxnSpPr/>
          <p:nvPr/>
        </p:nvCxnSpPr>
        <p:spPr>
          <a:xfrm flipV="1">
            <a:off x="2091845" y="36068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矢印コネクタ 82"/>
          <p:cNvCxnSpPr/>
          <p:nvPr/>
        </p:nvCxnSpPr>
        <p:spPr>
          <a:xfrm flipV="1">
            <a:off x="2079145" y="45974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/>
          <p:nvPr/>
        </p:nvCxnSpPr>
        <p:spPr>
          <a:xfrm flipV="1">
            <a:off x="2091845" y="55626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/>
          <p:cNvSpPr txBox="1"/>
          <p:nvPr/>
        </p:nvSpPr>
        <p:spPr>
          <a:xfrm>
            <a:off x="3225800" y="3869149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ニューロン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39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0" y="869674"/>
            <a:ext cx="7852467" cy="588935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205948" y="225288"/>
            <a:ext cx="7018653" cy="523220"/>
          </a:xfrm>
          <a:prstGeom prst="rect">
            <a:avLst/>
          </a:prstGeom>
          <a:solidFill>
            <a:srgbClr val="00EED2"/>
          </a:solidFill>
        </p:spPr>
        <p:txBody>
          <a:bodyPr wrap="none" rtlCol="0">
            <a:spAutoFit/>
          </a:bodyPr>
          <a:lstStyle/>
          <a:p>
            <a:pPr fontAlgn="t"/>
            <a:r>
              <a:rPr lang="en-US" altLang="ja-JP" sz="2800" dirty="0"/>
              <a:t>Team MIT: Atlas Robot Push </a:t>
            </a:r>
            <a:r>
              <a:rPr lang="en-US" altLang="ja-JP" sz="2800" dirty="0" smtClean="0"/>
              <a:t>Recovery</a:t>
            </a:r>
            <a:endParaRPr lang="en-US" altLang="ja-JP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19201" y="6400799"/>
            <a:ext cx="689419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ja-JP" dirty="0"/>
              <a:t>https://</a:t>
            </a:r>
            <a:r>
              <a:rPr lang="en-US" altLang="ja-JP" dirty="0" err="1"/>
              <a:t>www.youtube.com</a:t>
            </a:r>
            <a:r>
              <a:rPr lang="en-US" altLang="ja-JP" dirty="0"/>
              <a:t>/</a:t>
            </a:r>
            <a:r>
              <a:rPr lang="en-US" altLang="ja-JP" dirty="0" err="1"/>
              <a:t>watch?t</a:t>
            </a:r>
            <a:r>
              <a:rPr lang="en-US" altLang="ja-JP" dirty="0"/>
              <a:t>=193&amp;v=2mhIYetkNIg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969565" y="5181601"/>
            <a:ext cx="2031325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bg1"/>
                </a:solidFill>
              </a:rPr>
              <a:t>非言語的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4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スクリーンショット 2014-09-14 3.28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076"/>
            <a:ext cx="9144000" cy="5497854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65434"/>
            <a:ext cx="2719559" cy="76754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テキスト ボックス 3"/>
          <p:cNvSpPr txBox="1"/>
          <p:nvPr/>
        </p:nvSpPr>
        <p:spPr>
          <a:xfrm>
            <a:off x="609598" y="3962400"/>
            <a:ext cx="2031325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bg1"/>
                </a:solidFill>
              </a:rPr>
              <a:t>確率論的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060700" y="1587500"/>
            <a:ext cx="1765300" cy="3429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714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7" y="1431838"/>
            <a:ext cx="8119148" cy="5419531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716695" y="6400799"/>
            <a:ext cx="285251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ja-JP" altLang="nl-NL" dirty="0"/>
              <a:t>　</a:t>
            </a:r>
            <a:r>
              <a:rPr lang="nl-NL" altLang="ja-JP" dirty="0">
                <a:hlinkClick r:id="rId3"/>
              </a:rPr>
              <a:t>https://goo.gl/b5Pe5j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10819" y="39758"/>
            <a:ext cx="8474821" cy="1354217"/>
          </a:xfrm>
          <a:prstGeom prst="rect">
            <a:avLst/>
          </a:prstGeom>
          <a:solidFill>
            <a:srgbClr val="00EED2"/>
          </a:solidFill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MS Research</a:t>
            </a:r>
            <a:r>
              <a:rPr lang="ja-JP" altLang="en-US" sz="2800" dirty="0"/>
              <a:t>の</a:t>
            </a:r>
            <a:r>
              <a:rPr lang="en-US" altLang="ja-JP" sz="2800" dirty="0"/>
              <a:t>Deep Learning </a:t>
            </a:r>
            <a:r>
              <a:rPr lang="en-US" altLang="ja-JP" sz="2800" dirty="0" smtClean="0">
                <a:hlinkClick r:id="rId4"/>
              </a:rPr>
              <a:t>“</a:t>
            </a:r>
            <a:r>
              <a:rPr lang="en-US" altLang="ja-JP" sz="2800" dirty="0" smtClean="0"/>
              <a:t>Project Adam</a:t>
            </a:r>
            <a:r>
              <a:rPr lang="en-US" altLang="ja-JP" sz="2800" dirty="0" smtClean="0">
                <a:hlinkClick r:id="rId4"/>
              </a:rPr>
              <a:t>”</a:t>
            </a:r>
            <a:r>
              <a:rPr lang="en-US" altLang="ja-JP" sz="2800" dirty="0" smtClean="0"/>
              <a:t> </a:t>
            </a:r>
            <a:endParaRPr lang="ja-JP" altLang="en-US" sz="2800" dirty="0" smtClean="0"/>
          </a:p>
          <a:p>
            <a:pPr algn="ctr"/>
            <a:r>
              <a:rPr lang="en-US" altLang="ja-JP" dirty="0" smtClean="0"/>
              <a:t>1,400</a:t>
            </a:r>
            <a:r>
              <a:rPr lang="ja-JP" altLang="en-US" dirty="0"/>
              <a:t>万枚の画像を学習して、</a:t>
            </a:r>
            <a:r>
              <a:rPr lang="en-US" altLang="ja-JP" dirty="0"/>
              <a:t>22,000</a:t>
            </a:r>
            <a:r>
              <a:rPr lang="ja-JP" altLang="en-US" dirty="0"/>
              <a:t>のカテゴリーに分類できる</a:t>
            </a:r>
            <a:r>
              <a:rPr lang="ja-JP" altLang="en-US" dirty="0" smtClean="0"/>
              <a:t>。</a:t>
            </a:r>
          </a:p>
          <a:p>
            <a:pPr algn="ctr"/>
            <a:r>
              <a:rPr lang="ja-JP" altLang="en-US" dirty="0" smtClean="0"/>
              <a:t>イヌ</a:t>
            </a:r>
            <a:r>
              <a:rPr lang="ja-JP" altLang="en-US" dirty="0"/>
              <a:t>とネコを区別できるだけでなく、イヌの犬種も正しく判別する</a:t>
            </a:r>
            <a:r>
              <a:rPr lang="ja-JP" altLang="en-US" dirty="0" smtClean="0"/>
              <a:t>。</a:t>
            </a:r>
          </a:p>
          <a:p>
            <a:pPr algn="ctr"/>
            <a:r>
              <a:rPr lang="en-US" altLang="ja-JP" dirty="0" smtClean="0">
                <a:hlinkClick r:id="rId4"/>
              </a:rPr>
              <a:t>http</a:t>
            </a:r>
            <a:r>
              <a:rPr lang="en-US" altLang="ja-JP" dirty="0">
                <a:hlinkClick r:id="rId4"/>
              </a:rPr>
              <a:t>://</a:t>
            </a:r>
            <a:r>
              <a:rPr lang="en-US" altLang="ja-JP" dirty="0" smtClean="0">
                <a:hlinkClick r:id="rId4"/>
              </a:rPr>
              <a:t>goo.gl/2EMIkJ</a:t>
            </a:r>
            <a:endParaRPr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228519" y="5724941"/>
            <a:ext cx="2031325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ja-JP" altLang="en-US" sz="3600" dirty="0" smtClean="0">
                <a:solidFill>
                  <a:schemeClr val="bg1"/>
                </a:solidFill>
              </a:rPr>
              <a:t>非対称</a:t>
            </a:r>
            <a:r>
              <a:rPr kumimoji="1" lang="ja-JP" altLang="en-US" sz="3600" dirty="0" smtClean="0">
                <a:solidFill>
                  <a:schemeClr val="bg1"/>
                </a:solidFill>
              </a:rPr>
              <a:t>的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18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56819" y="382658"/>
            <a:ext cx="8222828" cy="2031325"/>
          </a:xfrm>
          <a:prstGeom prst="rect">
            <a:avLst/>
          </a:prstGeom>
          <a:solidFill>
            <a:srgbClr val="00EED2"/>
          </a:solidFill>
        </p:spPr>
        <p:txBody>
          <a:bodyPr wrap="none" rtlCol="0">
            <a:spAutoFit/>
          </a:bodyPr>
          <a:lstStyle/>
          <a:p>
            <a:r>
              <a:rPr lang="en-US" altLang="ja-JP" sz="3200" dirty="0" err="1" smtClean="0"/>
              <a:t>TensorFlow</a:t>
            </a:r>
            <a:r>
              <a:rPr lang="ja-JP" altLang="en-US" sz="3200" dirty="0" smtClean="0"/>
              <a:t>の</a:t>
            </a:r>
            <a:r>
              <a:rPr lang="en-US" altLang="ja-JP" sz="3200" dirty="0" smtClean="0"/>
              <a:t>Android </a:t>
            </a:r>
            <a:r>
              <a:rPr lang="ja-JP" altLang="en-US" sz="3200" dirty="0" smtClean="0"/>
              <a:t>アプリ・サンプル</a:t>
            </a:r>
            <a:endParaRPr lang="en-US" altLang="ja-JP" sz="3200" dirty="0"/>
          </a:p>
          <a:p>
            <a:r>
              <a:rPr lang="ja-JP" altLang="en-US" sz="2800" dirty="0" smtClean="0"/>
              <a:t>　</a:t>
            </a:r>
            <a:r>
              <a:rPr lang="en-US" altLang="ja-JP" sz="2400" dirty="0" err="1" smtClean="0"/>
              <a:t>TensorFlow</a:t>
            </a:r>
            <a:r>
              <a:rPr lang="ja-JP" altLang="en-US" sz="2400" dirty="0" smtClean="0"/>
              <a:t>で学習したデータを</a:t>
            </a:r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に移植。</a:t>
            </a:r>
            <a:endParaRPr lang="en-US" altLang="ja-JP" sz="2400" dirty="0" smtClean="0"/>
          </a:p>
          <a:p>
            <a:r>
              <a:rPr lang="ja-JP" altLang="en-US" sz="2400" dirty="0"/>
              <a:t>　</a:t>
            </a:r>
            <a:r>
              <a:rPr lang="ja-JP" altLang="en-US" sz="2400" dirty="0" smtClean="0"/>
              <a:t>その学習済みデータを</a:t>
            </a:r>
            <a:r>
              <a:rPr lang="en-US" altLang="ja-JP" sz="2400" dirty="0" smtClean="0"/>
              <a:t>Android</a:t>
            </a:r>
            <a:r>
              <a:rPr lang="ja-JP" altLang="en-US" sz="2400" dirty="0" smtClean="0"/>
              <a:t>上の</a:t>
            </a:r>
            <a:r>
              <a:rPr lang="en-US" altLang="ja-JP" sz="2400" dirty="0" err="1" smtClean="0"/>
              <a:t>TensorFlow</a:t>
            </a:r>
            <a:r>
              <a:rPr lang="ja-JP" altLang="en-US" sz="2400" dirty="0" smtClean="0"/>
              <a:t>で動かす。</a:t>
            </a:r>
            <a:endParaRPr lang="en-US" altLang="ja-JP" sz="2400" dirty="0" smtClean="0"/>
          </a:p>
          <a:p>
            <a:r>
              <a:rPr lang="ja-JP" altLang="en-US" sz="2400" dirty="0" smtClean="0"/>
              <a:t>　全く新しいスタイルの</a:t>
            </a:r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アプリ。</a:t>
            </a:r>
            <a:endParaRPr lang="en-US" altLang="ja-JP" sz="2400" dirty="0" smtClean="0"/>
          </a:p>
          <a:p>
            <a:endParaRPr lang="en-US" altLang="ja-JP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03200" y="3441700"/>
            <a:ext cx="8728415" cy="1015663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ja-JP" sz="6000" dirty="0"/>
              <a:t>https://</a:t>
            </a:r>
            <a:r>
              <a:rPr lang="en-US" altLang="ja-JP" sz="6000" dirty="0" err="1"/>
              <a:t>goo.gl</a:t>
            </a:r>
            <a:r>
              <a:rPr lang="en-US" altLang="ja-JP" sz="6000" dirty="0"/>
              <a:t>/yc83p6</a:t>
            </a:r>
            <a:endParaRPr kumimoji="1" lang="ja-JP" altLang="en-US" sz="6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87500" y="5600700"/>
            <a:ext cx="5271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TF Classify</a:t>
            </a:r>
            <a:r>
              <a:rPr kumimoji="1" lang="ja-JP" altLang="en-US" dirty="0" smtClean="0"/>
              <a:t>（画像認識）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 TF Detect</a:t>
            </a:r>
            <a:r>
              <a:rPr kumimoji="1" lang="ja-JP" altLang="en-US" dirty="0" smtClean="0"/>
              <a:t>（顔検出）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二つの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アプリが、インストールされる。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67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39" y="0"/>
            <a:ext cx="6218181" cy="3541605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940" y="0"/>
            <a:ext cx="3425286" cy="347207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758615" y="2809461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NVIDIA M40</a:t>
            </a:r>
            <a:endParaRPr kumimoji="1" lang="ja-JP" altLang="en-US" sz="24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" y="4168321"/>
            <a:ext cx="8445500" cy="25273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8321"/>
            <a:ext cx="3932308" cy="252203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43943" y="3783496"/>
            <a:ext cx="2455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FPGA </a:t>
            </a:r>
            <a:r>
              <a:rPr lang="en-US" altLang="ja-JP" sz="2400" dirty="0" err="1" smtClean="0"/>
              <a:t>Stratix</a:t>
            </a:r>
            <a:r>
              <a:rPr lang="en-US" altLang="ja-JP" sz="2400" dirty="0" smtClean="0"/>
              <a:t> V</a:t>
            </a:r>
            <a:endParaRPr kumimoji="1" lang="ja-JP" altLang="en-US" sz="2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890048" y="3525081"/>
            <a:ext cx="3857146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ja-JP" altLang="en-US" sz="3600" smtClean="0">
                <a:solidFill>
                  <a:schemeClr val="bg1"/>
                </a:solidFill>
              </a:rPr>
              <a:t>新しいハードウェア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9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DF9EB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solidFill>
                  <a:srgbClr val="0070C0"/>
                </a:solidFill>
              </a:rPr>
              <a:t>ニューラル・</a:t>
            </a:r>
            <a:r>
              <a:rPr lang="ja-JP" altLang="en-US" dirty="0" smtClean="0">
                <a:solidFill>
                  <a:srgbClr val="0070C0"/>
                </a:solidFill>
              </a:rPr>
              <a:t>ネットワークの</a:t>
            </a:r>
            <a:r>
              <a:rPr lang="en-US" altLang="ja-JP" dirty="0" smtClean="0">
                <a:solidFill>
                  <a:srgbClr val="0070C0"/>
                </a:solidFill>
              </a:rPr>
              <a:t/>
            </a:r>
            <a:br>
              <a:rPr lang="en-US" altLang="ja-JP" dirty="0" smtClean="0">
                <a:solidFill>
                  <a:srgbClr val="0070C0"/>
                </a:solidFill>
              </a:rPr>
            </a:br>
            <a:r>
              <a:rPr lang="ja-JP" altLang="en-US" dirty="0" smtClean="0">
                <a:solidFill>
                  <a:srgbClr val="0070C0"/>
                </a:solidFill>
              </a:rPr>
              <a:t>「学習」と技術</a:t>
            </a:r>
            <a:r>
              <a:rPr lang="ja-JP" altLang="en-US" dirty="0">
                <a:solidFill>
                  <a:srgbClr val="0070C0"/>
                </a:solidFill>
              </a:rPr>
              <a:t>の</a:t>
            </a:r>
            <a:r>
              <a:rPr lang="ja-JP" altLang="en-US" dirty="0" smtClean="0">
                <a:solidFill>
                  <a:srgbClr val="0070C0"/>
                </a:solidFill>
              </a:rPr>
              <a:t>特徴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400" dirty="0">
                <a:solidFill>
                  <a:schemeClr val="accent2"/>
                </a:solidFill>
              </a:rPr>
              <a:t>データ依存：</a:t>
            </a:r>
            <a:r>
              <a:rPr lang="ja-JP" altLang="en-US" sz="2400" dirty="0"/>
              <a:t>大量のデータの「学習」で、必要な能力をマシンに伝える。データを与えるのは、当面は、人間の仕事。</a:t>
            </a:r>
            <a:endParaRPr lang="en-US" altLang="ja-JP" sz="2400" dirty="0"/>
          </a:p>
          <a:p>
            <a:r>
              <a:rPr lang="ja-JP" altLang="en-US" sz="2400" dirty="0" smtClean="0">
                <a:solidFill>
                  <a:schemeClr val="accent2"/>
                </a:solidFill>
              </a:rPr>
              <a:t>非言語的コントロール：</a:t>
            </a:r>
            <a:r>
              <a:rPr lang="ja-JP" altLang="en-US" sz="2400" dirty="0" smtClean="0"/>
              <a:t>プログラム</a:t>
            </a:r>
            <a:r>
              <a:rPr lang="ja-JP" altLang="en-US" sz="2400" dirty="0"/>
              <a:t>言語に</a:t>
            </a:r>
            <a:r>
              <a:rPr lang="ja-JP" altLang="en-US" sz="2400" dirty="0" smtClean="0"/>
              <a:t>よらず、マシン</a:t>
            </a:r>
            <a:r>
              <a:rPr lang="ja-JP" altLang="en-US" sz="2400" dirty="0"/>
              <a:t>をコントロール</a:t>
            </a:r>
            <a:r>
              <a:rPr lang="ja-JP" altLang="en-US" sz="2400" dirty="0" smtClean="0"/>
              <a:t>する。</a:t>
            </a:r>
            <a:endParaRPr lang="en-US" altLang="ja-JP" sz="2400" dirty="0" smtClean="0"/>
          </a:p>
          <a:p>
            <a:r>
              <a:rPr lang="ja-JP" altLang="en-US" sz="2400" dirty="0" smtClean="0">
                <a:solidFill>
                  <a:schemeClr val="accent2"/>
                </a:solidFill>
              </a:rPr>
              <a:t>確率論的</a:t>
            </a:r>
            <a:r>
              <a:rPr lang="ja-JP" altLang="en-US" sz="2400" dirty="0">
                <a:solidFill>
                  <a:schemeClr val="accent2"/>
                </a:solidFill>
              </a:rPr>
              <a:t>：</a:t>
            </a:r>
            <a:r>
              <a:rPr lang="ja-JP" altLang="en-US" sz="2400" dirty="0"/>
              <a:t>ふるまいは</a:t>
            </a:r>
            <a:r>
              <a:rPr lang="ja-JP" altLang="en-US" sz="2400" dirty="0" smtClean="0"/>
              <a:t>、非決定論的で確率論的</a:t>
            </a:r>
            <a:r>
              <a:rPr lang="ja-JP" altLang="en-US" sz="2400" dirty="0"/>
              <a:t>である。</a:t>
            </a:r>
            <a:endParaRPr lang="en-US" altLang="ja-JP" sz="2400" dirty="0"/>
          </a:p>
          <a:p>
            <a:r>
              <a:rPr kumimoji="1" lang="ja-JP" altLang="en-US" sz="2400" dirty="0" smtClean="0">
                <a:solidFill>
                  <a:schemeClr val="accent2"/>
                </a:solidFill>
              </a:rPr>
              <a:t>学習・実行の非対称性：</a:t>
            </a:r>
            <a:r>
              <a:rPr kumimoji="1" lang="ja-JP" altLang="en-US" sz="2400" dirty="0" smtClean="0"/>
              <a:t>「学習」には、大規模・高機能なシステム（</a:t>
            </a:r>
            <a:r>
              <a:rPr kumimoji="1" lang="en-US" altLang="ja-JP" sz="2400" dirty="0" smtClean="0"/>
              <a:t>GPU</a:t>
            </a:r>
            <a:r>
              <a:rPr kumimoji="1" lang="ja-JP" altLang="en-US" sz="2400" dirty="0" smtClean="0"/>
              <a:t>・クラウド等）が必要だが、学習された能力は、小規模なモバイルでも、「実行」できる。</a:t>
            </a:r>
            <a:endParaRPr kumimoji="1" lang="en-US" altLang="ja-JP" sz="2400" dirty="0" smtClean="0"/>
          </a:p>
          <a:p>
            <a:r>
              <a:rPr kumimoji="1" lang="ja-JP" altLang="en-US" sz="2400" dirty="0" smtClean="0">
                <a:solidFill>
                  <a:schemeClr val="accent2"/>
                </a:solidFill>
              </a:rPr>
              <a:t>ハードウェア依存：</a:t>
            </a:r>
            <a:r>
              <a:rPr kumimoji="1" lang="ja-JP" altLang="en-US" sz="2400" dirty="0" smtClean="0"/>
              <a:t>学習・実行環境は、ともに、ハードウェアの進化に強く依存する。</a:t>
            </a:r>
            <a:r>
              <a:rPr kumimoji="1" lang="en-US" altLang="ja-JP" sz="2400" dirty="0" smtClean="0"/>
              <a:t>OS</a:t>
            </a:r>
            <a:r>
              <a:rPr kumimoji="1" lang="ja-JP" altLang="en-US" sz="2400" dirty="0" smtClean="0"/>
              <a:t>の進化にも大きな影響が及ぶだろう。</a:t>
            </a:r>
            <a:endParaRPr kumimoji="1" lang="en-US" altLang="ja-JP" sz="2400" dirty="0" smtClean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1242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469900" y="1816100"/>
            <a:ext cx="8280400" cy="1371600"/>
          </a:xfrm>
        </p:spPr>
        <p:txBody>
          <a:bodyPr/>
          <a:lstStyle/>
          <a:p>
            <a:pPr algn="ctr"/>
            <a:r>
              <a:rPr lang="ja-JP" altLang="en-US" dirty="0" smtClean="0">
                <a:solidFill>
                  <a:schemeClr val="bg1"/>
                </a:solidFill>
              </a:rPr>
              <a:t>ニューラル・ネットワークは、</a:t>
            </a:r>
            <a:r>
              <a:rPr lang="en-US" altLang="ja-JP" dirty="0" smtClean="0">
                <a:solidFill>
                  <a:schemeClr val="bg1"/>
                </a:solidFill>
              </a:rPr>
              <a:t/>
            </a:r>
            <a:br>
              <a:rPr lang="en-US" altLang="ja-JP" dirty="0" smtClean="0">
                <a:solidFill>
                  <a:schemeClr val="bg1"/>
                </a:solidFill>
              </a:rPr>
            </a:br>
            <a:r>
              <a:rPr lang="ja-JP" altLang="en-US" dirty="0" smtClean="0">
                <a:solidFill>
                  <a:schemeClr val="bg1"/>
                </a:solidFill>
              </a:rPr>
              <a:t>どのようなデータで学習するのか？</a:t>
            </a:r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08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DF9EB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機械学習の基本は、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人間の知識を機械に</a:t>
            </a:r>
            <a:r>
              <a:rPr lang="ja-JP" altLang="en-US" dirty="0" smtClean="0"/>
              <a:t>移転</a:t>
            </a:r>
            <a:r>
              <a:rPr kumimoji="1" lang="ja-JP" altLang="en-US" dirty="0" smtClean="0"/>
              <a:t>すること</a:t>
            </a:r>
            <a:endParaRPr kumimoji="1" lang="ja-JP" altLang="en-US" dirty="0"/>
          </a:p>
        </p:txBody>
      </p:sp>
      <p:sp>
        <p:nvSpPr>
          <p:cNvPr id="4" name="サブタイトル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 smtClean="0"/>
              <a:t>機械学習の基本を確認しよう。ただ、人間</a:t>
            </a:r>
            <a:r>
              <a:rPr lang="ja-JP" altLang="en-US" dirty="0"/>
              <a:t>の知識を機械に移転するためには、</a:t>
            </a:r>
            <a:r>
              <a:rPr kumimoji="1" lang="ja-JP" altLang="en-US" dirty="0" smtClean="0"/>
              <a:t>単にマシンと大量のデータがあればいいというわけではない。正確にラベル付けられたデータの「作成」と「蓄積」が不可欠。それには、人間の根気強い、組織的な取り組みが必要。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683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DF9EB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962900" cy="1371600"/>
          </a:xfrm>
        </p:spPr>
        <p:txBody>
          <a:bodyPr/>
          <a:lstStyle/>
          <a:p>
            <a:r>
              <a:rPr lang="ja-JP" altLang="en-US" sz="3600" dirty="0" smtClean="0"/>
              <a:t>「人間には容易でも機械には難しいこと」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ja-JP" altLang="en-US" sz="3600" dirty="0" smtClean="0"/>
              <a:t>「機械には容易でも人間には難しいこと」</a:t>
            </a:r>
            <a:endParaRPr kumimoji="1" lang="ja-JP" altLang="en-US" sz="3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その境界は、動的に変化するのだが、いつの時点でも、機械に提供する学習データ作りは、前者。その段階を経なければ、機械は賢くならない。現実的には、それぞれに要する経済的なコストが、現実を動かす。その費用を、誰がどう負担するのか？　</a:t>
            </a:r>
            <a:r>
              <a:rPr kumimoji="1" lang="ja-JP" altLang="en-US" dirty="0" smtClean="0">
                <a:solidFill>
                  <a:srgbClr val="0070C0"/>
                </a:solidFill>
              </a:rPr>
              <a:t>以下</a:t>
            </a:r>
            <a:r>
              <a:rPr lang="ja-JP" altLang="en-US" dirty="0" smtClean="0">
                <a:solidFill>
                  <a:srgbClr val="0070C0"/>
                </a:solidFill>
              </a:rPr>
              <a:t>で</a:t>
            </a:r>
            <a:r>
              <a:rPr kumimoji="1" lang="ja-JP" altLang="en-US" dirty="0" smtClean="0">
                <a:solidFill>
                  <a:srgbClr val="0070C0"/>
                </a:solidFill>
              </a:rPr>
              <a:t>、基本的な学習用データセットを見てみよう。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17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-1270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2059"/>
            <a:ext cx="8171532" cy="457914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413000" y="6438900"/>
            <a:ext cx="43167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yann.lecun.com</a:t>
            </a:r>
            <a:r>
              <a:rPr lang="en-US" altLang="ja-JP" dirty="0"/>
              <a:t>/</a:t>
            </a:r>
            <a:r>
              <a:rPr lang="en-US" altLang="ja-JP" dirty="0" err="1"/>
              <a:t>exdb</a:t>
            </a:r>
            <a:r>
              <a:rPr lang="en-US" altLang="ja-JP" dirty="0"/>
              <a:t>/</a:t>
            </a:r>
            <a:r>
              <a:rPr lang="en-US" altLang="ja-JP" dirty="0" err="1"/>
              <a:t>mnist</a:t>
            </a:r>
            <a:r>
              <a:rPr lang="en-US" altLang="ja-JP" dirty="0"/>
              <a:t>/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85900" y="266700"/>
            <a:ext cx="664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smtClean="0">
                <a:solidFill>
                  <a:srgbClr val="0070C0"/>
                </a:solidFill>
              </a:rPr>
              <a:t>MNIST</a:t>
            </a:r>
            <a:r>
              <a:rPr kumimoji="1" lang="ja-JP" altLang="en-US" sz="3200" dirty="0" smtClean="0"/>
              <a:t>　手書き数字のデータベース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55900" y="5956300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>
                <a:solidFill>
                  <a:schemeClr val="accent2"/>
                </a:solidFill>
              </a:rPr>
              <a:t>60,000</a:t>
            </a:r>
            <a:r>
              <a:rPr kumimoji="1" lang="ja-JP" altLang="en-US" sz="2800" b="1" dirty="0" smtClean="0">
                <a:solidFill>
                  <a:schemeClr val="accent2"/>
                </a:solidFill>
              </a:rPr>
              <a:t>サンプル</a:t>
            </a:r>
            <a:endParaRPr kumimoji="1" lang="ja-JP" alt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30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図形グループ 3"/>
          <p:cNvGrpSpPr/>
          <p:nvPr/>
        </p:nvGrpSpPr>
        <p:grpSpPr>
          <a:xfrm>
            <a:off x="1302705" y="2265038"/>
            <a:ext cx="789140" cy="726510"/>
            <a:chOff x="864296" y="989556"/>
            <a:chExt cx="789140" cy="726510"/>
          </a:xfrm>
        </p:grpSpPr>
        <p:sp>
          <p:nvSpPr>
            <p:cNvPr id="5" name="円/楕円 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1318501" y="3244239"/>
            <a:ext cx="789140" cy="726510"/>
            <a:chOff x="864296" y="989556"/>
            <a:chExt cx="789140" cy="726510"/>
          </a:xfrm>
        </p:grpSpPr>
        <p:sp>
          <p:nvSpPr>
            <p:cNvPr id="8" name="円/楕円 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1302706" y="4228166"/>
            <a:ext cx="781971" cy="726510"/>
            <a:chOff x="864296" y="989556"/>
            <a:chExt cx="789140" cy="726510"/>
          </a:xfrm>
        </p:grpSpPr>
        <p:sp>
          <p:nvSpPr>
            <p:cNvPr id="11" name="円/楕円 1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1302705" y="5212093"/>
            <a:ext cx="781971" cy="726510"/>
            <a:chOff x="864296" y="989556"/>
            <a:chExt cx="789140" cy="726510"/>
          </a:xfrm>
        </p:grpSpPr>
        <p:sp>
          <p:nvSpPr>
            <p:cNvPr id="23" name="円/楕円 2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sp>
        <p:nvSpPr>
          <p:cNvPr id="61" name="タイトル 60"/>
          <p:cNvSpPr>
            <a:spLocks noGrp="1"/>
          </p:cNvSpPr>
          <p:nvPr>
            <p:ph type="title"/>
          </p:nvPr>
        </p:nvSpPr>
        <p:spPr>
          <a:xfrm>
            <a:off x="574674" y="304800"/>
            <a:ext cx="8366125" cy="1216025"/>
          </a:xfrm>
        </p:spPr>
        <p:txBody>
          <a:bodyPr/>
          <a:lstStyle/>
          <a:p>
            <a:r>
              <a:rPr kumimoji="1" lang="ja-JP" altLang="en-US" sz="3200" dirty="0" smtClean="0"/>
              <a:t>ニューロンは、シナプスを通じて入力を受け取る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2" name="角丸四角形 1"/>
          <p:cNvSpPr/>
          <p:nvPr/>
        </p:nvSpPr>
        <p:spPr>
          <a:xfrm>
            <a:off x="3126895" y="1856199"/>
            <a:ext cx="1435100" cy="4229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5" idx="6"/>
          </p:cNvCxnSpPr>
          <p:nvPr/>
        </p:nvCxnSpPr>
        <p:spPr>
          <a:xfrm flipV="1">
            <a:off x="2091845" y="2616200"/>
            <a:ext cx="968855" cy="12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/>
          <p:cNvCxnSpPr/>
          <p:nvPr/>
        </p:nvCxnSpPr>
        <p:spPr>
          <a:xfrm flipV="1">
            <a:off x="2091845" y="3606800"/>
            <a:ext cx="968855" cy="12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矢印コネクタ 82"/>
          <p:cNvCxnSpPr/>
          <p:nvPr/>
        </p:nvCxnSpPr>
        <p:spPr>
          <a:xfrm flipV="1">
            <a:off x="2079145" y="4597400"/>
            <a:ext cx="968855" cy="12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/>
          <p:nvPr/>
        </p:nvCxnSpPr>
        <p:spPr>
          <a:xfrm flipV="1">
            <a:off x="2091845" y="5562600"/>
            <a:ext cx="968855" cy="12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/>
        </p:nvSpPr>
        <p:spPr>
          <a:xfrm>
            <a:off x="3055305" y="2252338"/>
            <a:ext cx="789140" cy="72651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/>
        </p:nvSpPr>
        <p:spPr>
          <a:xfrm>
            <a:off x="3071101" y="3231539"/>
            <a:ext cx="789140" cy="72651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/>
        </p:nvSpPr>
        <p:spPr>
          <a:xfrm>
            <a:off x="3055306" y="4215466"/>
            <a:ext cx="781971" cy="72651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/>
        </p:nvSpPr>
        <p:spPr>
          <a:xfrm>
            <a:off x="3055305" y="5199393"/>
            <a:ext cx="781971" cy="72651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975100" y="2425700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50"/>
                </a:solidFill>
              </a:rPr>
              <a:t>シナプス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987800" y="3352800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50"/>
                </a:solidFill>
              </a:rPr>
              <a:t>シナプス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013200" y="4381500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50"/>
                </a:solidFill>
              </a:rPr>
              <a:t>シナプス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025900" y="5308600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50"/>
                </a:solidFill>
              </a:rPr>
              <a:t>シナプス</a:t>
            </a:r>
            <a:endParaRPr kumimoji="1" lang="ja-JP" altLang="en-US" dirty="0">
              <a:solidFill>
                <a:srgbClr val="00B05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791200" y="3136900"/>
            <a:ext cx="2541080" cy="830997"/>
          </a:xfrm>
          <a:prstGeom prst="rect">
            <a:avLst/>
          </a:prstGeom>
          <a:solidFill>
            <a:srgbClr val="D1FFFD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シナプスの数は、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入力の数に</a:t>
            </a:r>
            <a:r>
              <a:rPr lang="ja-JP" altLang="en-US" sz="2400" dirty="0" smtClean="0"/>
              <a:t>等しい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299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00149"/>
            <a:ext cx="6534150" cy="5082117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22300" y="266700"/>
            <a:ext cx="7701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>
                <a:solidFill>
                  <a:srgbClr val="0070C0"/>
                </a:solidFill>
              </a:rPr>
              <a:t>CIFAR-10</a:t>
            </a:r>
            <a:r>
              <a:rPr kumimoji="1" lang="ja-JP" altLang="en-US" sz="3200" dirty="0" smtClean="0"/>
              <a:t>　</a:t>
            </a:r>
            <a:r>
              <a:rPr kumimoji="1" lang="en-US" altLang="ja-JP" sz="3200" dirty="0" smtClean="0"/>
              <a:t>10</a:t>
            </a:r>
            <a:r>
              <a:rPr kumimoji="1" lang="ja-JP" altLang="en-US" sz="3200" dirty="0" smtClean="0"/>
              <a:t>のカテゴリーの画像データ</a:t>
            </a:r>
            <a:endParaRPr kumimoji="1"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09600" y="6235700"/>
            <a:ext cx="8289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 smtClean="0"/>
              <a:t>一つのカテゴリーに</a:t>
            </a:r>
            <a:r>
              <a:rPr kumimoji="1" lang="en-US" altLang="ja-JP" sz="2800" b="1" dirty="0" smtClean="0"/>
              <a:t>6,000</a:t>
            </a:r>
            <a:r>
              <a:rPr kumimoji="1" lang="ja-JP" altLang="en-US" sz="2800" b="1" dirty="0" smtClean="0"/>
              <a:t>枚。</a:t>
            </a:r>
            <a:r>
              <a:rPr kumimoji="1" lang="ja-JP" altLang="en-US" sz="2800" b="1" dirty="0" smtClean="0">
                <a:solidFill>
                  <a:srgbClr val="C00000"/>
                </a:solidFill>
              </a:rPr>
              <a:t>計</a:t>
            </a:r>
            <a:r>
              <a:rPr kumimoji="1" lang="en-US" altLang="ja-JP" sz="2800" b="1" dirty="0" smtClean="0">
                <a:solidFill>
                  <a:srgbClr val="C00000"/>
                </a:solidFill>
              </a:rPr>
              <a:t>60,000</a:t>
            </a:r>
            <a:r>
              <a:rPr kumimoji="1" lang="ja-JP" altLang="en-US" sz="2800" b="1" dirty="0" smtClean="0">
                <a:solidFill>
                  <a:srgbClr val="C00000"/>
                </a:solidFill>
              </a:rPr>
              <a:t>サンプル</a:t>
            </a:r>
            <a:endParaRPr kumimoji="1" lang="ja-JP" alt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451100" y="774700"/>
            <a:ext cx="5307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3"/>
              </a:rPr>
              <a:t>https://www.cs.toronto.edu/~</a:t>
            </a:r>
            <a:r>
              <a:rPr lang="en-US" altLang="ja-JP" dirty="0" smtClean="0">
                <a:hlinkClick r:id="rId3"/>
              </a:rPr>
              <a:t>kriz/cifar.html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670800" y="1054100"/>
            <a:ext cx="1358834" cy="400110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 smtClean="0"/>
              <a:t>Tront</a:t>
            </a:r>
            <a:r>
              <a:rPr kumimoji="1" lang="ja-JP" altLang="en-US" sz="2000" dirty="0" smtClean="0"/>
              <a:t>大学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3492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8354"/>
            <a:ext cx="9144000" cy="3433292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616200" y="266700"/>
            <a:ext cx="2484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smtClean="0">
                <a:solidFill>
                  <a:srgbClr val="0070C0"/>
                </a:solidFill>
              </a:rPr>
              <a:t>ImageNet</a:t>
            </a:r>
            <a:endParaRPr kumimoji="1" lang="ja-JP" altLang="en-US" sz="32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98800" y="6400800"/>
            <a:ext cx="326583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www.image-net.org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49300" y="977900"/>
            <a:ext cx="7829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/>
              <a:t>WordNet</a:t>
            </a:r>
            <a:r>
              <a:rPr kumimoji="1" lang="ja-JP" altLang="en-US" sz="2400" dirty="0" smtClean="0"/>
              <a:t>の名詞（</a:t>
            </a:r>
            <a:r>
              <a:rPr kumimoji="1" lang="en-US" altLang="ja-JP" sz="2400" dirty="0" smtClean="0"/>
              <a:t>80,000+</a:t>
            </a:r>
            <a:r>
              <a:rPr kumimoji="1" lang="ja-JP" altLang="en-US" sz="2400" dirty="0" smtClean="0"/>
              <a:t>）</a:t>
            </a:r>
            <a:r>
              <a:rPr lang="ja-JP" altLang="en-US" sz="2400" dirty="0" smtClean="0"/>
              <a:t>に対応した画像データベース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86200" y="5918200"/>
            <a:ext cx="1803699" cy="400110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Stanford</a:t>
            </a:r>
            <a:r>
              <a:rPr kumimoji="1" lang="ja-JP" altLang="en-US" sz="2000" dirty="0" smtClean="0"/>
              <a:t>大学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771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311395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292100" y="1892300"/>
            <a:ext cx="3517900" cy="3429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765300" y="6375400"/>
            <a:ext cx="566373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ja-JP" dirty="0"/>
              <a:t>http://image-</a:t>
            </a:r>
            <a:r>
              <a:rPr lang="en-US" altLang="ja-JP" dirty="0" err="1"/>
              <a:t>net.org</a:t>
            </a:r>
            <a:r>
              <a:rPr lang="en-US" altLang="ja-JP" dirty="0"/>
              <a:t>/</a:t>
            </a:r>
            <a:r>
              <a:rPr lang="en-US" altLang="ja-JP" dirty="0" err="1"/>
              <a:t>synset?</a:t>
            </a:r>
            <a:r>
              <a:rPr lang="en-US" altLang="ja-JP" dirty="0" err="1">
                <a:solidFill>
                  <a:schemeClr val="accent2"/>
                </a:solidFill>
              </a:rPr>
              <a:t>wnid</a:t>
            </a:r>
            <a:r>
              <a:rPr lang="en-US" altLang="ja-JP" dirty="0">
                <a:solidFill>
                  <a:schemeClr val="accent2"/>
                </a:solidFill>
              </a:rPr>
              <a:t>=n02084071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53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4953000" y="355600"/>
            <a:ext cx="382188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ja-JP" dirty="0"/>
              <a:t>https://</a:t>
            </a:r>
            <a:r>
              <a:rPr lang="en-US" altLang="ja-JP" dirty="0" err="1"/>
              <a:t>wordnet.princeton.edu</a:t>
            </a:r>
            <a:r>
              <a:rPr lang="en-US" altLang="ja-JP" dirty="0"/>
              <a:t>/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282700" y="3073400"/>
            <a:ext cx="3924300" cy="3429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965200" y="4013200"/>
            <a:ext cx="5829300" cy="9271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23100" y="4457700"/>
            <a:ext cx="877163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類義語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7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489857"/>
            <a:ext cx="8877300" cy="5878286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765300" y="6451600"/>
            <a:ext cx="562320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imagenet_fall11_urls.tgz  http</a:t>
            </a:r>
            <a:r>
              <a:rPr lang="en-US" altLang="ja-JP" dirty="0"/>
              <a:t>://</a:t>
            </a:r>
            <a:r>
              <a:rPr lang="en-US" altLang="ja-JP" dirty="0" err="1"/>
              <a:t>goo.gl</a:t>
            </a:r>
            <a:r>
              <a:rPr lang="en-US" altLang="ja-JP" dirty="0"/>
              <a:t>/</a:t>
            </a:r>
            <a:r>
              <a:rPr lang="en-US" altLang="ja-JP" dirty="0" err="1"/>
              <a:t>BldrSR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77800" y="482599"/>
            <a:ext cx="1447800" cy="58855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5900" y="101600"/>
            <a:ext cx="8494633" cy="369332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WordNet ID  </a:t>
            </a:r>
            <a:r>
              <a:rPr kumimoji="1" lang="en-US" altLang="ja-JP" dirty="0" smtClean="0">
                <a:solidFill>
                  <a:schemeClr val="accent2"/>
                </a:solidFill>
              </a:rPr>
              <a:t>n02084071</a:t>
            </a:r>
            <a:r>
              <a:rPr kumimoji="1" lang="en-US" altLang="ja-JP" dirty="0" smtClean="0"/>
              <a:t>   </a:t>
            </a:r>
            <a:r>
              <a:rPr lang="en-US" altLang="ja-JP" dirty="0">
                <a:sym typeface="Wingdings"/>
              </a:rPr>
              <a:t> </a:t>
            </a:r>
            <a:r>
              <a:rPr lang="en-US" altLang="ja-JP" dirty="0" smtClean="0">
                <a:sym typeface="Wingdings"/>
              </a:rPr>
              <a:t> Dog</a:t>
            </a:r>
            <a:r>
              <a:rPr lang="en-US" altLang="ja-JP" dirty="0">
                <a:sym typeface="Wingdings"/>
              </a:rPr>
              <a:t>, domestic dog, </a:t>
            </a:r>
            <a:r>
              <a:rPr lang="en-US" altLang="ja-JP" dirty="0" err="1">
                <a:sym typeface="Wingdings"/>
              </a:rPr>
              <a:t>Canis</a:t>
            </a:r>
            <a:r>
              <a:rPr lang="en-US" altLang="ja-JP" dirty="0">
                <a:sym typeface="Wingdings"/>
              </a:rPr>
              <a:t> </a:t>
            </a:r>
            <a:r>
              <a:rPr lang="en-US" altLang="ja-JP" dirty="0" err="1">
                <a:sym typeface="Wingdings"/>
              </a:rPr>
              <a:t>familiaris</a:t>
            </a:r>
            <a:r>
              <a:rPr lang="en-US" altLang="ja-JP" dirty="0">
                <a:sym typeface="Wingdings"/>
              </a:rPr>
              <a:t>	</a:t>
            </a:r>
            <a:endParaRPr lang="en-US" altLang="ja-JP" b="1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66738" y="3763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1752600" y="495299"/>
            <a:ext cx="7213600" cy="5885543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7442200" y="5867400"/>
            <a:ext cx="1334020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画像の</a:t>
            </a:r>
            <a:r>
              <a:rPr kumimoji="1" lang="en-US" altLang="ja-JP" dirty="0" smtClean="0">
                <a:solidFill>
                  <a:schemeClr val="bg1"/>
                </a:solidFill>
              </a:rPr>
              <a:t>URL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19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-2540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412750"/>
            <a:ext cx="7543800" cy="63627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3124200" y="203200"/>
            <a:ext cx="5646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0070C0"/>
                </a:solidFill>
              </a:rPr>
              <a:t>The Penn Treebank Project</a:t>
            </a:r>
            <a:endParaRPr kumimoji="1" lang="ja-JP" altLang="en-US" sz="2800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911600" y="6451600"/>
            <a:ext cx="477906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ja-JP" dirty="0"/>
              <a:t>https://</a:t>
            </a:r>
            <a:r>
              <a:rPr lang="en-US" altLang="ja-JP" dirty="0" err="1"/>
              <a:t>www.cis.upenn.edu</a:t>
            </a:r>
            <a:r>
              <a:rPr lang="en-US" altLang="ja-JP" dirty="0"/>
              <a:t>/~</a:t>
            </a:r>
            <a:r>
              <a:rPr lang="en-US" altLang="ja-JP" dirty="0" err="1"/>
              <a:t>treebank</a:t>
            </a:r>
            <a:r>
              <a:rPr lang="en-US" altLang="ja-JP" dirty="0"/>
              <a:t>/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26200" y="1854200"/>
            <a:ext cx="2364943" cy="400110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Pennsylvania</a:t>
            </a:r>
            <a:r>
              <a:rPr kumimoji="1" lang="ja-JP" altLang="en-US" sz="2000" dirty="0" smtClean="0"/>
              <a:t>大学</a:t>
            </a:r>
            <a:endParaRPr kumimoji="1" lang="ja-JP" altLang="en-US" sz="2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13400" y="2336800"/>
            <a:ext cx="348063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ja-JP" dirty="0"/>
              <a:t>https://</a:t>
            </a:r>
            <a:r>
              <a:rPr lang="en-US" altLang="ja-JP" dirty="0" err="1"/>
              <a:t>www.ldc.upenn.edu</a:t>
            </a:r>
            <a:r>
              <a:rPr lang="en-US" altLang="ja-JP" dirty="0"/>
              <a:t>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975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6032500" cy="329776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0" y="3167944"/>
            <a:ext cx="5753100" cy="362232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124200" y="203200"/>
            <a:ext cx="5646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>
                <a:solidFill>
                  <a:srgbClr val="0070C0"/>
                </a:solidFill>
              </a:rPr>
              <a:t>The Penn Treebank Project</a:t>
            </a:r>
            <a:endParaRPr kumimoji="1" lang="ja-JP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84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399" y="674244"/>
            <a:ext cx="4971511" cy="6005956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755900" y="203200"/>
            <a:ext cx="3836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solidFill>
                  <a:srgbClr val="0070C0"/>
                </a:solidFill>
              </a:rPr>
              <a:t>MS </a:t>
            </a:r>
            <a:r>
              <a:rPr lang="en-US" altLang="ja-JP" sz="2800" b="1" smtClean="0">
                <a:solidFill>
                  <a:srgbClr val="0070C0"/>
                </a:solidFill>
              </a:rPr>
              <a:t>COCO Data set</a:t>
            </a:r>
            <a:endParaRPr kumimoji="1" lang="ja-JP" altLang="en-US" sz="2800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63900" y="6464300"/>
            <a:ext cx="240117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mscoco.org</a:t>
            </a:r>
            <a:r>
              <a:rPr lang="en-US" altLang="ja-JP" dirty="0"/>
              <a:t>/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81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61" y="952499"/>
            <a:ext cx="8473840" cy="5435601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324100" y="6388100"/>
            <a:ext cx="456644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arxiv.org</a:t>
            </a:r>
            <a:r>
              <a:rPr lang="en-US" altLang="ja-JP" dirty="0"/>
              <a:t>/pdf/1405.0312v3.pdf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25962" y="203200"/>
            <a:ext cx="85956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b="1" dirty="0" smtClean="0">
                <a:solidFill>
                  <a:srgbClr val="0070C0"/>
                </a:solidFill>
              </a:rPr>
              <a:t>MS COCO Data set</a:t>
            </a:r>
          </a:p>
          <a:p>
            <a:pPr algn="ctr"/>
            <a:r>
              <a:rPr lang="en-US" altLang="ja-JP" sz="2400" b="1" dirty="0">
                <a:solidFill>
                  <a:srgbClr val="0070C0"/>
                </a:solidFill>
              </a:rPr>
              <a:t>Microsoft COCO: Common Objects in Context</a:t>
            </a:r>
          </a:p>
          <a:p>
            <a:r>
              <a:rPr lang="en-US" altLang="ja-JP" sz="2800" dirty="0"/>
              <a:t/>
            </a:r>
            <a:br>
              <a:rPr lang="en-US" altLang="ja-JP" sz="2800" dirty="0"/>
            </a:br>
            <a:endParaRPr kumimoji="1" lang="ja-JP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76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584200"/>
            <a:ext cx="4984595" cy="37846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300" y="657260"/>
            <a:ext cx="4737099" cy="354009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755900" y="203200"/>
            <a:ext cx="3836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dirty="0" smtClean="0">
                <a:solidFill>
                  <a:srgbClr val="0070C0"/>
                </a:solidFill>
              </a:rPr>
              <a:t>MS </a:t>
            </a:r>
            <a:r>
              <a:rPr lang="en-US" altLang="ja-JP" sz="2800" b="1" smtClean="0">
                <a:solidFill>
                  <a:srgbClr val="0070C0"/>
                </a:solidFill>
              </a:rPr>
              <a:t>COCO Data set</a:t>
            </a:r>
            <a:endParaRPr kumimoji="1" lang="ja-JP" altLang="en-US" sz="2800" dirty="0">
              <a:solidFill>
                <a:srgbClr val="0070C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5" y="4098412"/>
            <a:ext cx="4424855" cy="275958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5126604"/>
            <a:ext cx="5204742" cy="1045596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232400" y="3797300"/>
            <a:ext cx="218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instance</a:t>
            </a:r>
            <a:r>
              <a:rPr kumimoji="1" lang="ja-JP" altLang="en-US" dirty="0" smtClean="0">
                <a:solidFill>
                  <a:schemeClr val="bg1"/>
                </a:solidFill>
              </a:rPr>
              <a:t>の切り出し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295400" y="6502400"/>
            <a:ext cx="117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 smtClean="0">
                <a:solidFill>
                  <a:schemeClr val="bg1"/>
                </a:solidFill>
              </a:rPr>
              <a:t>keypoint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321300" y="4745605"/>
            <a:ext cx="2451312" cy="369332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画像への</a:t>
            </a:r>
            <a:r>
              <a:rPr kumimoji="1" lang="en-US" altLang="ja-JP" dirty="0" smtClean="0"/>
              <a:t>Caption </a:t>
            </a:r>
            <a:r>
              <a:rPr kumimoji="1" lang="ja-JP" altLang="en-US" dirty="0" smtClean="0"/>
              <a:t>５つ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397500" y="6502400"/>
            <a:ext cx="260154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goo.gl</a:t>
            </a:r>
            <a:r>
              <a:rPr lang="en-US" altLang="ja-JP" dirty="0"/>
              <a:t>/qIadT1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734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はじめに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400" dirty="0" smtClean="0"/>
              <a:t>今回のハンズオンでは、ディープラーニングの</a:t>
            </a:r>
            <a:r>
              <a:rPr kumimoji="1" lang="en-US" altLang="ja-JP" sz="2400" dirty="0" smtClean="0"/>
              <a:t>Hello World </a:t>
            </a:r>
            <a:r>
              <a:rPr kumimoji="1" lang="ja-JP" altLang="en-US" sz="2400" dirty="0" smtClean="0"/>
              <a:t>と言われる、手書き数字の認識を、</a:t>
            </a:r>
            <a:r>
              <a:rPr kumimoji="1" lang="en-US" altLang="ja-JP" sz="2400" dirty="0" smtClean="0"/>
              <a:t>MNIST</a:t>
            </a:r>
            <a:r>
              <a:rPr kumimoji="1" lang="ja-JP" altLang="en-US" sz="2400" dirty="0" smtClean="0"/>
              <a:t>データセットを用いて、</a:t>
            </a:r>
            <a:r>
              <a:rPr kumimoji="1" lang="en-US" altLang="ja-JP" sz="2400" dirty="0" smtClean="0"/>
              <a:t>DNN</a:t>
            </a:r>
            <a:r>
              <a:rPr kumimoji="1" lang="ja-JP" altLang="en-US" sz="2400" dirty="0" smtClean="0"/>
              <a:t>と</a:t>
            </a:r>
            <a:r>
              <a:rPr kumimoji="1" lang="en-US" altLang="ja-JP" sz="2400" dirty="0" smtClean="0"/>
              <a:t>CNN</a:t>
            </a:r>
            <a:r>
              <a:rPr kumimoji="1" lang="ja-JP" altLang="en-US" sz="2400" dirty="0" smtClean="0"/>
              <a:t>の二つのモデルで行う。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この講演では、主要に</a:t>
            </a:r>
            <a:r>
              <a:rPr lang="en-US" altLang="ja-JP" sz="2400" dirty="0" smtClean="0"/>
              <a:t>DNN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>CNN</a:t>
            </a:r>
            <a:r>
              <a:rPr lang="ja-JP" altLang="en-US" sz="2400" dirty="0" smtClean="0"/>
              <a:t>のモデルの違いについて述べる。ディープラーニングにとって重要な、「訓練・学習」については、触れることができなかったので、</a:t>
            </a:r>
            <a:r>
              <a:rPr lang="en-US" altLang="ja-JP" sz="2400" dirty="0" smtClean="0"/>
              <a:t>Appendix</a:t>
            </a:r>
            <a:r>
              <a:rPr lang="ja-JP" altLang="en-US" sz="2400" dirty="0" smtClean="0"/>
              <a:t>にまとめておいた。</a:t>
            </a:r>
            <a:endParaRPr lang="en-US" altLang="ja-JP" sz="2400" dirty="0" smtClean="0"/>
          </a:p>
          <a:p>
            <a:r>
              <a:rPr lang="ja-JP" altLang="en-US" sz="2400" dirty="0" smtClean="0"/>
              <a:t>モデルは違っていても、基本は、一つのニューロンが、受け取った入力を、どのように出力に変えるかということである。入力</a:t>
            </a:r>
            <a:r>
              <a:rPr lang="en-US" altLang="ja-JP" sz="2400" dirty="0" smtClean="0"/>
              <a:t>X</a:t>
            </a:r>
            <a:r>
              <a:rPr lang="ja-JP" altLang="en-US" sz="2400" dirty="0" smtClean="0"/>
              <a:t>が与えられた時、ニューロンの持つ重み</a:t>
            </a:r>
            <a:r>
              <a:rPr lang="en-US" altLang="ja-JP" sz="2400" dirty="0" smtClean="0"/>
              <a:t>W</a:t>
            </a:r>
            <a:r>
              <a:rPr lang="ja-JP" altLang="en-US" sz="2400" dirty="0" smtClean="0"/>
              <a:t>とバイアス</a:t>
            </a:r>
            <a:r>
              <a:rPr lang="en-US" altLang="ja-JP" sz="2400" dirty="0" smtClean="0"/>
              <a:t>b</a:t>
            </a:r>
            <a:r>
              <a:rPr lang="ja-JP" altLang="en-US" sz="2400" dirty="0" smtClean="0"/>
              <a:t>と活性化関数</a:t>
            </a:r>
            <a:r>
              <a:rPr lang="en-US" altLang="ja-JP" sz="2400" dirty="0" err="1" smtClean="0"/>
              <a:t>φ</a:t>
            </a:r>
            <a:r>
              <a:rPr lang="ja-JP" altLang="en-US" sz="2400" dirty="0" smtClean="0"/>
              <a:t>を用いると、ニューロンの出力は、</a:t>
            </a:r>
            <a:r>
              <a:rPr lang="en-US" altLang="ja-JP" sz="2400" b="1" i="1" dirty="0" err="1" smtClean="0">
                <a:solidFill>
                  <a:srgbClr val="0070C0"/>
                </a:solidFill>
              </a:rPr>
              <a:t>φ</a:t>
            </a:r>
            <a:r>
              <a:rPr lang="en-US" altLang="ja-JP" sz="2400" b="1" i="1" dirty="0" smtClean="0">
                <a:solidFill>
                  <a:srgbClr val="0070C0"/>
                </a:solidFill>
              </a:rPr>
              <a:t>(W</a:t>
            </a:r>
            <a:r>
              <a:rPr lang="ja-JP" altLang="en-US" sz="2400" b="1" i="1" dirty="0" smtClean="0">
                <a:solidFill>
                  <a:srgbClr val="0070C0"/>
                </a:solidFill>
              </a:rPr>
              <a:t>・</a:t>
            </a:r>
            <a:r>
              <a:rPr lang="en-US" altLang="ja-JP" sz="2400" b="1" i="1" dirty="0" smtClean="0">
                <a:solidFill>
                  <a:srgbClr val="0070C0"/>
                </a:solidFill>
              </a:rPr>
              <a:t>X + b)</a:t>
            </a:r>
            <a:r>
              <a:rPr lang="en-US" altLang="ja-JP" sz="2400" b="1" i="1" dirty="0">
                <a:solidFill>
                  <a:srgbClr val="0070C0"/>
                </a:solidFill>
              </a:rPr>
              <a:t> </a:t>
            </a:r>
            <a:r>
              <a:rPr lang="ja-JP" altLang="en-US" sz="2400" dirty="0" smtClean="0"/>
              <a:t>で与えられる。これが、すべての基本である。</a:t>
            </a:r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08718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図形グループ 3"/>
          <p:cNvGrpSpPr/>
          <p:nvPr/>
        </p:nvGrpSpPr>
        <p:grpSpPr>
          <a:xfrm>
            <a:off x="1302705" y="2265038"/>
            <a:ext cx="789140" cy="726510"/>
            <a:chOff x="864296" y="989556"/>
            <a:chExt cx="789140" cy="726510"/>
          </a:xfrm>
        </p:grpSpPr>
        <p:sp>
          <p:nvSpPr>
            <p:cNvPr id="5" name="円/楕円 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1318501" y="3244239"/>
            <a:ext cx="789140" cy="726510"/>
            <a:chOff x="864296" y="989556"/>
            <a:chExt cx="789140" cy="726510"/>
          </a:xfrm>
        </p:grpSpPr>
        <p:sp>
          <p:nvSpPr>
            <p:cNvPr id="8" name="円/楕円 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1302706" y="4228166"/>
            <a:ext cx="781971" cy="726510"/>
            <a:chOff x="864296" y="989556"/>
            <a:chExt cx="789140" cy="726510"/>
          </a:xfrm>
        </p:grpSpPr>
        <p:sp>
          <p:nvSpPr>
            <p:cNvPr id="11" name="円/楕円 1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1302705" y="5212093"/>
            <a:ext cx="781971" cy="726510"/>
            <a:chOff x="864296" y="989556"/>
            <a:chExt cx="789140" cy="726510"/>
          </a:xfrm>
        </p:grpSpPr>
        <p:sp>
          <p:nvSpPr>
            <p:cNvPr id="23" name="円/楕円 2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sp>
        <p:nvSpPr>
          <p:cNvPr id="61" name="タイトル 6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シナプスには、「</a:t>
            </a:r>
            <a:r>
              <a:rPr kumimoji="1" lang="ja-JP" altLang="en-US" sz="3200" dirty="0" smtClean="0">
                <a:solidFill>
                  <a:srgbClr val="0070C0"/>
                </a:solidFill>
              </a:rPr>
              <a:t>重み</a:t>
            </a:r>
            <a:r>
              <a:rPr kumimoji="1" lang="ja-JP" altLang="en-US" sz="3200" dirty="0" smtClean="0"/>
              <a:t>」がある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2" name="角丸四角形 1"/>
          <p:cNvSpPr/>
          <p:nvPr/>
        </p:nvSpPr>
        <p:spPr>
          <a:xfrm>
            <a:off x="3060700" y="1892300"/>
            <a:ext cx="1435100" cy="4229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5" idx="6"/>
          </p:cNvCxnSpPr>
          <p:nvPr/>
        </p:nvCxnSpPr>
        <p:spPr>
          <a:xfrm flipV="1">
            <a:off x="2091845" y="26162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/>
          <p:cNvCxnSpPr/>
          <p:nvPr/>
        </p:nvCxnSpPr>
        <p:spPr>
          <a:xfrm flipV="1">
            <a:off x="2091845" y="36068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矢印コネクタ 82"/>
          <p:cNvCxnSpPr/>
          <p:nvPr/>
        </p:nvCxnSpPr>
        <p:spPr>
          <a:xfrm flipV="1">
            <a:off x="2079145" y="45974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/>
          <p:nvPr/>
        </p:nvCxnSpPr>
        <p:spPr>
          <a:xfrm flipV="1">
            <a:off x="2091845" y="55626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図形グループ 20"/>
          <p:cNvGrpSpPr/>
          <p:nvPr/>
        </p:nvGrpSpPr>
        <p:grpSpPr>
          <a:xfrm>
            <a:off x="3055305" y="2252338"/>
            <a:ext cx="789140" cy="726510"/>
            <a:chOff x="864296" y="989556"/>
            <a:chExt cx="789140" cy="726510"/>
          </a:xfrm>
        </p:grpSpPr>
        <p:sp>
          <p:nvSpPr>
            <p:cNvPr id="25" name="円/楕円 2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0070C0"/>
                </a:solidFill>
              </a:endParaRPr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1039661" y="1139869"/>
              <a:ext cx="5469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srgbClr val="0070C0"/>
                  </a:solidFill>
                </a:rPr>
                <a:t>W</a:t>
              </a:r>
              <a:r>
                <a:rPr kumimoji="1" lang="en-US" altLang="ja-JP" sz="2000" baseline="-25000" dirty="0" smtClean="0">
                  <a:solidFill>
                    <a:srgbClr val="0070C0"/>
                  </a:solidFill>
                </a:rPr>
                <a:t>1</a:t>
              </a:r>
              <a:endParaRPr kumimoji="1" lang="ja-JP" altLang="en-US" sz="2000" baseline="-250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7" name="図形グループ 26"/>
          <p:cNvGrpSpPr/>
          <p:nvPr/>
        </p:nvGrpSpPr>
        <p:grpSpPr>
          <a:xfrm>
            <a:off x="3071101" y="3231539"/>
            <a:ext cx="789140" cy="726510"/>
            <a:chOff x="864296" y="989556"/>
            <a:chExt cx="789140" cy="726510"/>
          </a:xfrm>
        </p:grpSpPr>
        <p:sp>
          <p:nvSpPr>
            <p:cNvPr id="28" name="円/楕円 2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0070C0"/>
                </a:solidFill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1039661" y="1139869"/>
              <a:ext cx="5469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srgbClr val="0070C0"/>
                  </a:solidFill>
                </a:rPr>
                <a:t>W</a:t>
              </a:r>
              <a:r>
                <a:rPr lang="en-US" altLang="ja-JP" sz="2000" baseline="-25000" dirty="0" smtClean="0">
                  <a:solidFill>
                    <a:srgbClr val="0070C0"/>
                  </a:solidFill>
                </a:rPr>
                <a:t>2</a:t>
              </a:r>
              <a:endParaRPr kumimoji="1" lang="ja-JP" altLang="en-US" sz="2000" baseline="-250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0" name="図形グループ 29"/>
          <p:cNvGrpSpPr/>
          <p:nvPr/>
        </p:nvGrpSpPr>
        <p:grpSpPr>
          <a:xfrm>
            <a:off x="3055306" y="4215466"/>
            <a:ext cx="781971" cy="726510"/>
            <a:chOff x="864296" y="989556"/>
            <a:chExt cx="789140" cy="726510"/>
          </a:xfrm>
        </p:grpSpPr>
        <p:sp>
          <p:nvSpPr>
            <p:cNvPr id="31" name="円/楕円 3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0070C0"/>
                </a:solidFill>
              </a:endParaRPr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1039661" y="1139869"/>
              <a:ext cx="5519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srgbClr val="0070C0"/>
                  </a:solidFill>
                </a:rPr>
                <a:t>W</a:t>
              </a:r>
              <a:r>
                <a:rPr lang="en-US" altLang="ja-JP" sz="2000" baseline="-25000" dirty="0" smtClean="0">
                  <a:solidFill>
                    <a:srgbClr val="0070C0"/>
                  </a:solidFill>
                </a:rPr>
                <a:t>3</a:t>
              </a:r>
              <a:endParaRPr kumimoji="1" lang="ja-JP" altLang="en-US" sz="2000" baseline="-250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3" name="図形グループ 32"/>
          <p:cNvGrpSpPr/>
          <p:nvPr/>
        </p:nvGrpSpPr>
        <p:grpSpPr>
          <a:xfrm>
            <a:off x="3055305" y="5199393"/>
            <a:ext cx="781971" cy="726510"/>
            <a:chOff x="864296" y="989556"/>
            <a:chExt cx="789140" cy="726510"/>
          </a:xfrm>
        </p:grpSpPr>
        <p:sp>
          <p:nvSpPr>
            <p:cNvPr id="34" name="円/楕円 33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0070C0"/>
                </a:solidFill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1039661" y="1139869"/>
              <a:ext cx="5519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srgbClr val="0070C0"/>
                  </a:solidFill>
                </a:rPr>
                <a:t>W</a:t>
              </a:r>
              <a:r>
                <a:rPr lang="en-US" altLang="ja-JP" sz="2000" baseline="-25000" dirty="0" smtClean="0">
                  <a:solidFill>
                    <a:srgbClr val="0070C0"/>
                  </a:solidFill>
                </a:rPr>
                <a:t>4</a:t>
              </a:r>
              <a:endParaRPr kumimoji="1" lang="ja-JP" altLang="en-US" sz="2000" baseline="-25000" dirty="0">
                <a:solidFill>
                  <a:srgbClr val="0070C0"/>
                </a:solidFill>
              </a:endParaRPr>
            </a:p>
          </p:txBody>
        </p:sp>
      </p:grpSp>
      <p:sp>
        <p:nvSpPr>
          <p:cNvPr id="36" name="テキスト ボックス 35"/>
          <p:cNvSpPr txBox="1"/>
          <p:nvPr/>
        </p:nvSpPr>
        <p:spPr>
          <a:xfrm>
            <a:off x="3975100" y="2425700"/>
            <a:ext cx="1713931" cy="369332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70C0"/>
                </a:solidFill>
              </a:rPr>
              <a:t>シナプスの重み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987800" y="3352800"/>
            <a:ext cx="1713931" cy="369332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70C0"/>
                </a:solidFill>
              </a:rPr>
              <a:t>シナプス</a:t>
            </a:r>
            <a:r>
              <a:rPr lang="ja-JP" altLang="en-US" dirty="0">
                <a:solidFill>
                  <a:srgbClr val="0070C0"/>
                </a:solidFill>
              </a:rPr>
              <a:t>の</a:t>
            </a:r>
            <a:r>
              <a:rPr lang="ja-JP" altLang="en-US" dirty="0" smtClean="0">
                <a:solidFill>
                  <a:srgbClr val="0070C0"/>
                </a:solidFill>
              </a:rPr>
              <a:t>重み</a:t>
            </a:r>
            <a:endParaRPr lang="ja-JP" altLang="en-US" dirty="0">
              <a:solidFill>
                <a:srgbClr val="0070C0"/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013200" y="4381500"/>
            <a:ext cx="1713931" cy="369332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70C0"/>
                </a:solidFill>
              </a:rPr>
              <a:t>シナプス</a:t>
            </a:r>
            <a:r>
              <a:rPr lang="ja-JP" altLang="en-US" dirty="0">
                <a:solidFill>
                  <a:srgbClr val="0070C0"/>
                </a:solidFill>
              </a:rPr>
              <a:t>の</a:t>
            </a:r>
            <a:r>
              <a:rPr lang="ja-JP" altLang="en-US" dirty="0" smtClean="0">
                <a:solidFill>
                  <a:srgbClr val="0070C0"/>
                </a:solidFill>
              </a:rPr>
              <a:t>重み</a:t>
            </a:r>
            <a:endParaRPr lang="ja-JP" altLang="en-US" dirty="0">
              <a:solidFill>
                <a:srgbClr val="0070C0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025900" y="5308600"/>
            <a:ext cx="1713931" cy="369332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70C0"/>
                </a:solidFill>
              </a:rPr>
              <a:t>シナプス</a:t>
            </a:r>
            <a:r>
              <a:rPr lang="ja-JP" altLang="en-US" dirty="0">
                <a:solidFill>
                  <a:srgbClr val="0070C0"/>
                </a:solidFill>
              </a:rPr>
              <a:t>の</a:t>
            </a:r>
            <a:r>
              <a:rPr lang="ja-JP" altLang="en-US" dirty="0" smtClean="0">
                <a:solidFill>
                  <a:srgbClr val="0070C0"/>
                </a:solidFill>
              </a:rPr>
              <a:t>重み</a:t>
            </a:r>
            <a:endParaRPr lang="ja-JP" altLang="en-US" dirty="0">
              <a:solidFill>
                <a:srgbClr val="0070C0"/>
              </a:solidFill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6134100" y="3022600"/>
            <a:ext cx="2541080" cy="1569660"/>
          </a:xfrm>
          <a:prstGeom prst="rect">
            <a:avLst/>
          </a:prstGeom>
          <a:solidFill>
            <a:srgbClr val="D1FFFD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重みの数は、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シナプスの数、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すなわち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入力の数に</a:t>
            </a:r>
            <a:r>
              <a:rPr lang="ja-JP" altLang="en-US" sz="2400" dirty="0" smtClean="0"/>
              <a:t>等しい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2161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DF9EB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基本的な性格をもつオープンなデータの共有が、機械学習のイノベーションをドライブしている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先の「データ作成のコスト」の問題に対する最も有力な回答は、オープンなコミュニティ（大学・学会を含む）が、基本的な性格をもつ学習用データを公開し、それを皆が共有すること。</a:t>
            </a:r>
            <a:endParaRPr kumimoji="1" lang="en-US" altLang="ja-JP" dirty="0" smtClean="0"/>
          </a:p>
          <a:p>
            <a:r>
              <a:rPr lang="ja-JP" altLang="en-US" dirty="0" smtClean="0"/>
              <a:t>（日本は、どうだろう？　少なくとも日本語は、日本がやるしかない。）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2364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685800" y="2146300"/>
            <a:ext cx="7772400" cy="1371600"/>
          </a:xfrm>
        </p:spPr>
        <p:txBody>
          <a:bodyPr/>
          <a:lstStyle/>
          <a:p>
            <a:pPr algn="ctr"/>
            <a:r>
              <a:rPr lang="ja-JP" altLang="en-US" dirty="0" smtClean="0">
                <a:solidFill>
                  <a:schemeClr val="bg1"/>
                </a:solidFill>
              </a:rPr>
              <a:t>ニューラルネットワークは</a:t>
            </a:r>
            <a:r>
              <a:rPr lang="en-US" altLang="ja-JP" dirty="0" smtClean="0">
                <a:solidFill>
                  <a:schemeClr val="bg1"/>
                </a:solidFill>
              </a:rPr>
              <a:t/>
            </a:r>
            <a:br>
              <a:rPr lang="en-US" altLang="ja-JP" dirty="0" smtClean="0">
                <a:solidFill>
                  <a:schemeClr val="bg1"/>
                </a:solidFill>
              </a:rPr>
            </a:br>
            <a:r>
              <a:rPr lang="ja-JP" altLang="en-US" dirty="0" smtClean="0">
                <a:solidFill>
                  <a:schemeClr val="bg1"/>
                </a:solidFill>
              </a:rPr>
              <a:t>どう</a:t>
            </a:r>
            <a:r>
              <a:rPr lang="ja-JP" altLang="en-US" dirty="0">
                <a:solidFill>
                  <a:schemeClr val="bg1"/>
                </a:solidFill>
              </a:rPr>
              <a:t>「学習」するのか</a:t>
            </a:r>
            <a:r>
              <a:rPr lang="ja-JP" altLang="en-US" dirty="0" smtClean="0">
                <a:solidFill>
                  <a:schemeClr val="bg1"/>
                </a:solidFill>
              </a:rPr>
              <a:t>？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32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kumimoji="1" lang="ja-JP" altLang="en-US" sz="3200" dirty="0" smtClean="0">
                <a:solidFill>
                  <a:schemeClr val="tx1"/>
                </a:solidFill>
              </a:rPr>
              <a:t>ニューラル・ネットワークの学習　＝　　</a:t>
            </a:r>
            <a:r>
              <a:rPr kumimoji="1" lang="en-US" altLang="ja-JP" sz="3200" dirty="0" smtClean="0">
                <a:solidFill>
                  <a:schemeClr val="tx1"/>
                </a:solidFill>
              </a:rPr>
              <a:t/>
            </a:r>
            <a:br>
              <a:rPr kumimoji="1" lang="en-US" altLang="ja-JP" sz="3200" dirty="0" smtClean="0">
                <a:solidFill>
                  <a:schemeClr val="tx1"/>
                </a:solidFill>
              </a:rPr>
            </a:br>
            <a:r>
              <a:rPr kumimoji="1" lang="ja-JP" altLang="en-US" sz="3200" dirty="0" smtClean="0">
                <a:solidFill>
                  <a:schemeClr val="tx1"/>
                </a:solidFill>
              </a:rPr>
              <a:t>「パラメーター</a:t>
            </a:r>
            <a:r>
              <a:rPr lang="ja-JP" altLang="en-US" sz="3200" dirty="0" smtClean="0">
                <a:solidFill>
                  <a:schemeClr val="tx1"/>
                </a:solidFill>
              </a:rPr>
              <a:t>を</a:t>
            </a:r>
            <a:r>
              <a:rPr kumimoji="1" lang="ja-JP" altLang="en-US" sz="3200" dirty="0" smtClean="0">
                <a:solidFill>
                  <a:schemeClr val="tx1"/>
                </a:solidFill>
              </a:rPr>
              <a:t>最適なものに修正すること」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sz="2400" dirty="0" smtClean="0"/>
              <a:t>ニューラル</a:t>
            </a:r>
            <a:r>
              <a:rPr lang="ja-JP" altLang="en-US" sz="2400" dirty="0"/>
              <a:t>・</a:t>
            </a:r>
            <a:r>
              <a:rPr lang="ja-JP" altLang="en-US" sz="2400" dirty="0" smtClean="0"/>
              <a:t>ネットワークの学習というのは、大量の訓練用データを読み込んで、その出力が予想されるものに近い値を返すように、ネットワークのパラメーターの値を修正することである。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79635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DF9EB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sz="3600" dirty="0" smtClean="0"/>
              <a:t>パラメーター修正の基本的な道具たち</a:t>
            </a:r>
            <a:endParaRPr kumimoji="1" lang="ja-JP" altLang="en-US" sz="3600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sz="2400" dirty="0" smtClean="0"/>
              <a:t>ニューラル</a:t>
            </a:r>
            <a:r>
              <a:rPr lang="ja-JP" altLang="en-US" sz="2400" dirty="0"/>
              <a:t>・ネットワークでのパラメーター修正を行うのに必要な道具立てを、あらかじめ、簡単に紹介しよう</a:t>
            </a:r>
            <a:r>
              <a:rPr lang="ja-JP" altLang="en-US" sz="2400" dirty="0" smtClean="0"/>
              <a:t>。その詳細に</a:t>
            </a:r>
            <a:r>
              <a:rPr lang="ja-JP" altLang="en-US" sz="2400" dirty="0"/>
              <a:t>ついては、その後に述べることにする。</a:t>
            </a:r>
            <a:endParaRPr lang="en-US" altLang="ja-JP" sz="2400" dirty="0"/>
          </a:p>
          <a:p>
            <a:pPr marL="457200" indent="-457200">
              <a:buFont typeface="Wingdings" charset="2"/>
              <a:buChar char="p"/>
            </a:pPr>
            <a:r>
              <a:rPr kumimoji="1" lang="en-US" altLang="ja-JP" b="1" dirty="0" smtClean="0">
                <a:solidFill>
                  <a:srgbClr val="0070C0"/>
                </a:solidFill>
              </a:rPr>
              <a:t>Backpropagation</a:t>
            </a:r>
          </a:p>
          <a:p>
            <a:pPr marL="457200" indent="-457200">
              <a:buFont typeface="Wingdings" charset="2"/>
              <a:buChar char="p"/>
            </a:pPr>
            <a:r>
              <a:rPr lang="en-US" altLang="ja-JP" b="1" dirty="0" smtClean="0">
                <a:solidFill>
                  <a:srgbClr val="0070C0"/>
                </a:solidFill>
              </a:rPr>
              <a:t>Loss Function</a:t>
            </a:r>
          </a:p>
          <a:p>
            <a:pPr marL="457200" indent="-457200">
              <a:buFont typeface="Wingdings" charset="2"/>
              <a:buChar char="p"/>
            </a:pPr>
            <a:r>
              <a:rPr kumimoji="1" lang="en-US" altLang="ja-JP" b="1" dirty="0" smtClean="0">
                <a:solidFill>
                  <a:srgbClr val="0070C0"/>
                </a:solidFill>
              </a:rPr>
              <a:t>Gradient Descent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64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出力結果を見て、</a:t>
            </a:r>
            <a:r>
              <a:rPr lang="ja-JP" altLang="en-US" sz="3200" dirty="0" smtClean="0"/>
              <a:t>パラメーターを修正する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en-US" altLang="ja-JP" sz="3600" b="1" dirty="0" smtClean="0">
                <a:solidFill>
                  <a:srgbClr val="0070C0"/>
                </a:solidFill>
              </a:rPr>
              <a:t>Backpropagation</a:t>
            </a:r>
            <a:endParaRPr kumimoji="1" lang="ja-JP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400" dirty="0" smtClean="0"/>
              <a:t>ニューラルネットワークには、膨大な数のパラメーターが存在する。望ましい結果を得るために、</a:t>
            </a:r>
            <a:r>
              <a:rPr lang="ja-JP" altLang="en-US" sz="2400" dirty="0"/>
              <a:t>手動の試行錯誤で</a:t>
            </a:r>
            <a:r>
              <a:rPr lang="ja-JP" altLang="en-US" sz="2400" dirty="0" smtClean="0"/>
              <a:t>、パラメーターの修正</a:t>
            </a:r>
            <a:r>
              <a:rPr lang="ja-JP" altLang="en-US" sz="2400" dirty="0"/>
              <a:t>を行っていては、ラチがあかない</a:t>
            </a:r>
            <a:r>
              <a:rPr lang="ja-JP" altLang="en-US" sz="2400" dirty="0" smtClean="0"/>
              <a:t>。</a:t>
            </a:r>
            <a:endParaRPr lang="en-US" altLang="ja-JP" sz="2400" dirty="0" smtClean="0"/>
          </a:p>
          <a:p>
            <a:r>
              <a:rPr lang="en-US" altLang="ja-JP" sz="2400" dirty="0" err="1" smtClean="0"/>
              <a:t>Rumelhart</a:t>
            </a:r>
            <a:r>
              <a:rPr lang="ja-JP" altLang="en-US" sz="2400" dirty="0"/>
              <a:t>らが開発した</a:t>
            </a:r>
            <a:r>
              <a:rPr lang="en-US" altLang="ja-JP" sz="2400" dirty="0"/>
              <a:t>(1986</a:t>
            </a:r>
            <a:r>
              <a:rPr lang="ja-JP" altLang="en-US" sz="2400" dirty="0"/>
              <a:t>年</a:t>
            </a:r>
            <a:r>
              <a:rPr lang="en-US" altLang="ja-JP" sz="2400" dirty="0"/>
              <a:t>) </a:t>
            </a:r>
            <a:r>
              <a:rPr lang="en-US" altLang="ja-JP" sz="2400" dirty="0">
                <a:solidFill>
                  <a:srgbClr val="0070C0"/>
                </a:solidFill>
              </a:rPr>
              <a:t>Backpropagation</a:t>
            </a:r>
            <a:r>
              <a:rPr lang="ja-JP" altLang="en-US" sz="2400" dirty="0"/>
              <a:t>は、こうしたパラメーターの修正を、システマチックに行う方法を提供する。</a:t>
            </a:r>
            <a:endParaRPr lang="en-US" altLang="ja-JP" sz="2400" dirty="0"/>
          </a:p>
          <a:p>
            <a:r>
              <a:rPr kumimoji="1" lang="ja-JP" altLang="en-US" sz="2400" dirty="0" smtClean="0"/>
              <a:t>出力結果が、予期していたものと異なっていたら、まず、その出力を行った</a:t>
            </a:r>
            <a:r>
              <a:rPr kumimoji="1" lang="ja-JP" altLang="en-US" sz="2400" dirty="0" smtClean="0">
                <a:solidFill>
                  <a:srgbClr val="0070C0"/>
                </a:solidFill>
              </a:rPr>
              <a:t>一つ前の層にさかのぼって</a:t>
            </a:r>
            <a:r>
              <a:rPr kumimoji="1" lang="ja-JP" altLang="en-US" sz="2400" dirty="0" smtClean="0"/>
              <a:t>、パラメーター（重み</a:t>
            </a:r>
            <a:r>
              <a:rPr kumimoji="1" lang="en-US" altLang="ja-JP" sz="2400" dirty="0" smtClean="0"/>
              <a:t>W</a:t>
            </a:r>
            <a:r>
              <a:rPr kumimoji="1" lang="ja-JP" altLang="en-US" sz="2400" dirty="0" smtClean="0"/>
              <a:t>と</a:t>
            </a:r>
            <a:r>
              <a:rPr lang="ja-JP" altLang="en-US" sz="2400" dirty="0" smtClean="0"/>
              <a:t>バイアス</a:t>
            </a:r>
            <a:r>
              <a:rPr lang="en-US" altLang="ja-JP" sz="2400" dirty="0" smtClean="0"/>
              <a:t>b</a:t>
            </a:r>
            <a:r>
              <a:rPr kumimoji="1" lang="ja-JP" altLang="en-US" sz="2400" dirty="0" smtClean="0"/>
              <a:t>）</a:t>
            </a:r>
            <a:r>
              <a:rPr lang="ja-JP" altLang="en-US" sz="2400" dirty="0" smtClean="0"/>
              <a:t>を修正すればいい。</a:t>
            </a:r>
            <a:endParaRPr lang="en-US" altLang="ja-JP" sz="2400" dirty="0" smtClean="0"/>
          </a:p>
          <a:p>
            <a:r>
              <a:rPr lang="ja-JP" altLang="en-US" sz="2400" dirty="0" smtClean="0"/>
              <a:t>ニューラルネットワークが、多段の層からなるならば、出力層の一つ前の層から始めて、順次、層をさかのぼってパラメーターの変更を行う。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41281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600" dirty="0"/>
              <a:t>出力</a:t>
            </a:r>
            <a:r>
              <a:rPr lang="ja-JP" altLang="en-US" sz="3600" dirty="0" smtClean="0"/>
              <a:t>結果と「正解」とのずれ</a:t>
            </a:r>
            <a:r>
              <a:rPr lang="en-US" altLang="ja-JP" sz="3600" dirty="0" smtClean="0"/>
              <a:t/>
            </a:r>
            <a:br>
              <a:rPr lang="en-US" altLang="ja-JP" sz="3600" dirty="0" smtClean="0"/>
            </a:br>
            <a:r>
              <a:rPr lang="en-US" altLang="ja-JP" sz="3600" b="1" dirty="0" smtClean="0">
                <a:solidFill>
                  <a:srgbClr val="0070C0"/>
                </a:solidFill>
              </a:rPr>
              <a:t>Loss Function (</a:t>
            </a:r>
            <a:r>
              <a:rPr lang="ja-JP" altLang="en-US" sz="3600" b="1" dirty="0" smtClean="0">
                <a:solidFill>
                  <a:srgbClr val="0070C0"/>
                </a:solidFill>
              </a:rPr>
              <a:t>損失関数</a:t>
            </a:r>
            <a:r>
              <a:rPr lang="en-US" altLang="ja-JP" sz="3600" b="1" dirty="0" smtClean="0">
                <a:solidFill>
                  <a:srgbClr val="0070C0"/>
                </a:solidFill>
              </a:rPr>
              <a:t>)</a:t>
            </a:r>
            <a:endParaRPr kumimoji="1" lang="ja-JP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400" dirty="0" smtClean="0"/>
              <a:t>その為に、出力結果と予期していた「正解」とのズレを、何らかの方法で定式化する必要がある。そのズレを関数の形で表したものを</a:t>
            </a:r>
            <a:r>
              <a:rPr kumimoji="1" lang="en-US" altLang="ja-JP" sz="2400" dirty="0" smtClean="0"/>
              <a:t> </a:t>
            </a:r>
            <a:r>
              <a:rPr kumimoji="1" lang="en-US" altLang="ja-JP" sz="2400" dirty="0" smtClean="0">
                <a:solidFill>
                  <a:srgbClr val="0070C0"/>
                </a:solidFill>
              </a:rPr>
              <a:t>Loss Function </a:t>
            </a:r>
            <a:r>
              <a:rPr kumimoji="1" lang="ja-JP" altLang="en-US" sz="2400" dirty="0" smtClean="0">
                <a:solidFill>
                  <a:srgbClr val="0070C0"/>
                </a:solidFill>
              </a:rPr>
              <a:t>（損失関数）</a:t>
            </a:r>
            <a:r>
              <a:rPr kumimoji="1" lang="ja-JP" altLang="en-US" sz="2400" dirty="0" smtClean="0"/>
              <a:t>という。</a:t>
            </a:r>
            <a:r>
              <a:rPr kumimoji="1" lang="en-US" altLang="ja-JP" sz="2400" dirty="0" smtClean="0"/>
              <a:t>Cost Function </a:t>
            </a:r>
            <a:r>
              <a:rPr kumimoji="1" lang="ja-JP" altLang="en-US" sz="2400" dirty="0" smtClean="0"/>
              <a:t>（コスト関数）ということもある。</a:t>
            </a:r>
            <a:endParaRPr kumimoji="1" lang="en-US" altLang="ja-JP" sz="2400" dirty="0" smtClean="0"/>
          </a:p>
          <a:p>
            <a:r>
              <a:rPr lang="ja-JP" altLang="en-US" sz="2400" dirty="0"/>
              <a:t>出力が「正解」と一致した時、</a:t>
            </a:r>
            <a:r>
              <a:rPr lang="en-US" altLang="ja-JP" sz="2400" dirty="0"/>
              <a:t> Loss Function</a:t>
            </a:r>
            <a:r>
              <a:rPr lang="ja-JP" altLang="en-US" sz="2400" dirty="0"/>
              <a:t>の値</a:t>
            </a:r>
            <a:r>
              <a:rPr lang="ja-JP" altLang="en-US" sz="2400" dirty="0" smtClean="0"/>
              <a:t>が最小値を取るようにする。この時、</a:t>
            </a:r>
            <a:r>
              <a:rPr lang="ja-JP" altLang="en-US" sz="2400" dirty="0" smtClean="0">
                <a:solidFill>
                  <a:srgbClr val="0070C0"/>
                </a:solidFill>
              </a:rPr>
              <a:t>パラメーター修正の目的を、</a:t>
            </a:r>
            <a:r>
              <a:rPr lang="en-US" altLang="ja-JP" sz="2400" dirty="0" smtClean="0">
                <a:solidFill>
                  <a:srgbClr val="0070C0"/>
                </a:solidFill>
              </a:rPr>
              <a:t>Loss Function</a:t>
            </a:r>
            <a:r>
              <a:rPr lang="ja-JP" altLang="en-US" sz="2400" dirty="0" smtClean="0">
                <a:solidFill>
                  <a:srgbClr val="0070C0"/>
                </a:solidFill>
              </a:rPr>
              <a:t>の値をできるだけ小さくすることだと言い換えることができる。</a:t>
            </a:r>
            <a:endParaRPr lang="en-US" altLang="ja-JP" sz="2400" dirty="0" smtClean="0">
              <a:solidFill>
                <a:srgbClr val="0070C0"/>
              </a:solidFill>
            </a:endParaRPr>
          </a:p>
          <a:p>
            <a:r>
              <a:rPr kumimoji="1" lang="ja-JP" altLang="en-US" sz="2400" dirty="0" smtClean="0"/>
              <a:t>ある問題に対して、</a:t>
            </a:r>
            <a:r>
              <a:rPr kumimoji="1" lang="en-US" altLang="ja-JP" sz="2400" dirty="0" smtClean="0"/>
              <a:t>Loss Function</a:t>
            </a:r>
            <a:r>
              <a:rPr kumimoji="1" lang="ja-JP" altLang="en-US" sz="2400" dirty="0" smtClean="0"/>
              <a:t>は一つとは限らない。</a:t>
            </a:r>
            <a:r>
              <a:rPr lang="ja-JP" altLang="en-US" sz="2400" dirty="0" smtClean="0"/>
              <a:t>どのような</a:t>
            </a:r>
            <a:r>
              <a:rPr lang="en-US" altLang="ja-JP" sz="2400" dirty="0" smtClean="0"/>
              <a:t>Loss Function</a:t>
            </a:r>
            <a:r>
              <a:rPr lang="ja-JP" altLang="en-US" sz="2400" dirty="0" smtClean="0"/>
              <a:t>を選ぶかで、パラメーター修正の効率は変化する。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787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>
                <a:solidFill>
                  <a:srgbClr val="0070C0"/>
                </a:solidFill>
              </a:rPr>
              <a:t>Gradient Descent </a:t>
            </a:r>
            <a:r>
              <a:rPr kumimoji="1" lang="ja-JP" altLang="en-US" b="1" dirty="0" smtClean="0">
                <a:solidFill>
                  <a:srgbClr val="0070C0"/>
                </a:solidFill>
              </a:rPr>
              <a:t>（勾配降下法）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400" dirty="0" smtClean="0"/>
              <a:t>パラメーター修正で、最もよく使われる方法が、この</a:t>
            </a:r>
            <a:r>
              <a:rPr kumimoji="1" lang="en-US" altLang="ja-JP" sz="2400" dirty="0" smtClean="0"/>
              <a:t>Gradient Descent </a:t>
            </a:r>
            <a:r>
              <a:rPr kumimoji="1" lang="ja-JP" altLang="en-US" sz="2400" dirty="0" smtClean="0"/>
              <a:t>（勾配降下法）である。</a:t>
            </a:r>
            <a:endParaRPr kumimoji="1" lang="en-US" altLang="ja-JP" sz="2400" dirty="0" smtClean="0"/>
          </a:p>
          <a:p>
            <a:r>
              <a:rPr lang="en-US" altLang="ja-JP" sz="2400" dirty="0" smtClean="0"/>
              <a:t>Loss Function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 </a:t>
            </a:r>
            <a:r>
              <a:rPr lang="en-US" altLang="ja-JP" sz="2400" b="1" i="1" dirty="0" smtClean="0"/>
              <a:t>J</a:t>
            </a:r>
            <a:r>
              <a:rPr lang="ja-JP" altLang="en-US" sz="2400" dirty="0" smtClean="0"/>
              <a:t>だとしよう。パラメーターの</a:t>
            </a:r>
            <a:r>
              <a:rPr lang="en-US" altLang="ja-JP" sz="2400" dirty="0" smtClean="0"/>
              <a:t>W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>b</a:t>
            </a:r>
            <a:r>
              <a:rPr lang="ja-JP" altLang="en-US" sz="2400" dirty="0" smtClean="0"/>
              <a:t>の値が、それぞれ少し変化した時に、</a:t>
            </a:r>
            <a:r>
              <a:rPr lang="en-US" altLang="ja-JP" sz="2400" b="1" i="1" dirty="0" smtClean="0"/>
              <a:t>J</a:t>
            </a:r>
            <a:r>
              <a:rPr lang="ja-JP" altLang="en-US" sz="2400" dirty="0" smtClean="0"/>
              <a:t>の値がどう変化するかを調べる。この</a:t>
            </a:r>
            <a:r>
              <a:rPr lang="en-US" altLang="ja-JP" sz="2400" b="1" i="1" dirty="0" smtClean="0"/>
              <a:t>J</a:t>
            </a:r>
            <a:r>
              <a:rPr lang="ja-JP" altLang="en-US" sz="2400" dirty="0" smtClean="0"/>
              <a:t>の変化が「勾配」である。「勾配」にそって、</a:t>
            </a:r>
            <a:r>
              <a:rPr lang="en-US" altLang="ja-JP" sz="2400" b="1" i="1" dirty="0" smtClean="0"/>
              <a:t>J</a:t>
            </a:r>
            <a:r>
              <a:rPr lang="ja-JP" altLang="en-US" sz="2400" dirty="0" smtClean="0"/>
              <a:t>の値が下がるように、</a:t>
            </a:r>
            <a:r>
              <a:rPr lang="en-US" altLang="ja-JP" sz="2400" dirty="0" smtClean="0"/>
              <a:t>W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>b</a:t>
            </a:r>
            <a:r>
              <a:rPr lang="ja-JP" altLang="en-US" sz="2400" dirty="0" smtClean="0"/>
              <a:t>を変化させればいい。それが、</a:t>
            </a:r>
            <a:r>
              <a:rPr lang="en-US" altLang="ja-JP" sz="2400" dirty="0" smtClean="0"/>
              <a:t> Gradient Descent </a:t>
            </a:r>
            <a:r>
              <a:rPr lang="ja-JP" altLang="en-US" sz="2400" dirty="0" smtClean="0"/>
              <a:t>である。</a:t>
            </a:r>
            <a:endParaRPr lang="en-US" altLang="ja-JP" sz="2400" dirty="0" smtClean="0"/>
          </a:p>
          <a:p>
            <a:r>
              <a:rPr lang="ja-JP" altLang="en-US" sz="2400" dirty="0" smtClean="0"/>
              <a:t>数学的には、</a:t>
            </a:r>
            <a:r>
              <a:rPr lang="ja-JP" altLang="en-US" sz="2400" b="1" i="1" dirty="0" smtClean="0"/>
              <a:t>∂</a:t>
            </a:r>
            <a:r>
              <a:rPr lang="en-US" altLang="ja-JP" sz="2400" b="1" i="1" dirty="0"/>
              <a:t>J</a:t>
            </a:r>
            <a:r>
              <a:rPr lang="en-US" altLang="ja-JP" sz="2400" b="1" i="1" dirty="0" smtClean="0"/>
              <a:t>/</a:t>
            </a:r>
            <a:r>
              <a:rPr lang="ja-JP" altLang="en-US" sz="2400" b="1" i="1" dirty="0" smtClean="0"/>
              <a:t>∂</a:t>
            </a:r>
            <a:r>
              <a:rPr lang="en-US" altLang="ja-JP" sz="2400" b="1" i="1" dirty="0" smtClean="0"/>
              <a:t>W </a:t>
            </a:r>
            <a:r>
              <a:rPr lang="ja-JP" altLang="en-US" sz="2400" dirty="0" smtClean="0"/>
              <a:t>と</a:t>
            </a:r>
            <a:r>
              <a:rPr lang="en-US" altLang="ja-JP" sz="2400" i="1" dirty="0" smtClean="0"/>
              <a:t> </a:t>
            </a:r>
            <a:r>
              <a:rPr lang="ja-JP" altLang="en-US" sz="2400" b="1" i="1" dirty="0" smtClean="0"/>
              <a:t>∂</a:t>
            </a:r>
            <a:r>
              <a:rPr lang="en-US" altLang="ja-JP" sz="2400" b="1" i="1" dirty="0" smtClean="0"/>
              <a:t>J/</a:t>
            </a:r>
            <a:r>
              <a:rPr lang="ja-JP" altLang="en-US" sz="2400" b="1" i="1" dirty="0" smtClean="0"/>
              <a:t>∂</a:t>
            </a:r>
            <a:r>
              <a:rPr lang="en-US" altLang="ja-JP" sz="2400" b="1" i="1" dirty="0" smtClean="0"/>
              <a:t>b</a:t>
            </a:r>
            <a:r>
              <a:rPr lang="en-US" altLang="ja-JP" sz="2400" i="1" dirty="0" smtClean="0"/>
              <a:t> </a:t>
            </a:r>
            <a:r>
              <a:rPr lang="ja-JP" altLang="en-US" sz="2400" dirty="0" smtClean="0"/>
              <a:t>をチェックすることになる。</a:t>
            </a:r>
            <a:r>
              <a:rPr lang="en-US" altLang="ja-JP" sz="2400" b="1" i="1" dirty="0"/>
              <a:t>J</a:t>
            </a:r>
            <a:r>
              <a:rPr lang="ja-JP" altLang="en-US" sz="2400" dirty="0" smtClean="0"/>
              <a:t>は、ニューラル・ネットワークの出力と「正解」とのズレなので、</a:t>
            </a:r>
            <a:r>
              <a:rPr lang="en-US" altLang="ja-JP" sz="2400" dirty="0" err="1" smtClean="0"/>
              <a:t>φ</a:t>
            </a:r>
            <a:r>
              <a:rPr lang="en-US" altLang="ja-JP" sz="2400" dirty="0" smtClean="0"/>
              <a:t>(</a:t>
            </a:r>
            <a:r>
              <a:rPr lang="en-US" altLang="ja-JP" sz="2400" dirty="0" err="1" smtClean="0"/>
              <a:t>WX+b</a:t>
            </a:r>
            <a:r>
              <a:rPr lang="en-US" altLang="ja-JP" sz="2400" dirty="0" smtClean="0"/>
              <a:t>)</a:t>
            </a:r>
            <a:r>
              <a:rPr lang="ja-JP" altLang="en-US" sz="2400" dirty="0" smtClean="0"/>
              <a:t>という形の項を含んでいる。アクティベーター</a:t>
            </a:r>
            <a:r>
              <a:rPr lang="en-US" altLang="ja-JP" sz="2400" dirty="0" err="1" smtClean="0"/>
              <a:t>φ</a:t>
            </a:r>
            <a:r>
              <a:rPr lang="ja-JP" altLang="en-US" sz="2400" dirty="0" smtClean="0"/>
              <a:t>として、微分可能なものが好まれるのは、この</a:t>
            </a:r>
            <a:r>
              <a:rPr lang="en-US" altLang="ja-JP" sz="2400" dirty="0" smtClean="0"/>
              <a:t>Gradient Descent</a:t>
            </a:r>
            <a:r>
              <a:rPr lang="ja-JP" altLang="en-US" sz="2400" dirty="0" smtClean="0"/>
              <a:t>に関係している。</a:t>
            </a:r>
            <a:endParaRPr lang="en-US" altLang="ja-JP" sz="2400" dirty="0" smtClean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8637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48359"/>
            <a:ext cx="9118600" cy="678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752600"/>
          </a:xfrm>
        </p:spPr>
        <p:txBody>
          <a:bodyPr/>
          <a:lstStyle/>
          <a:p>
            <a:pPr algn="ctr"/>
            <a:r>
              <a:rPr lang="ja-JP" altLang="en-US" sz="3600" dirty="0" smtClean="0">
                <a:solidFill>
                  <a:schemeClr val="bg1"/>
                </a:solidFill>
              </a:rPr>
              <a:t>一つのニューロンで数値予測する</a:t>
            </a:r>
            <a:r>
              <a:rPr lang="en-US" altLang="ja-JP" sz="3600" dirty="0" smtClean="0">
                <a:solidFill>
                  <a:schemeClr val="bg1"/>
                </a:solidFill>
              </a:rPr>
              <a:t/>
            </a:r>
            <a:br>
              <a:rPr lang="en-US" altLang="ja-JP" sz="3600" dirty="0" smtClean="0">
                <a:solidFill>
                  <a:schemeClr val="bg1"/>
                </a:solidFill>
              </a:rPr>
            </a:br>
            <a:r>
              <a:rPr lang="ja-JP" altLang="en-US" sz="3600" dirty="0" smtClean="0">
                <a:solidFill>
                  <a:schemeClr val="bg1"/>
                </a:solidFill>
              </a:rPr>
              <a:t>（</a:t>
            </a:r>
            <a:r>
              <a:rPr lang="ja-JP" altLang="en-US" sz="3600" dirty="0">
                <a:solidFill>
                  <a:schemeClr val="bg1"/>
                </a:solidFill>
              </a:rPr>
              <a:t>線形回帰）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>
          <a:xfrm>
            <a:off x="1447799" y="3429000"/>
            <a:ext cx="7170107" cy="1600200"/>
          </a:xfrm>
        </p:spPr>
        <p:txBody>
          <a:bodyPr/>
          <a:lstStyle/>
          <a:p>
            <a:r>
              <a:rPr lang="ja-JP" altLang="en-US" sz="2400" dirty="0" smtClean="0">
                <a:solidFill>
                  <a:schemeClr val="bg1"/>
                </a:solidFill>
              </a:rPr>
              <a:t>ここでは、ただ一つのニューロンでも、それが線形回帰の数値予測の能力を持つことを述べる。</a:t>
            </a:r>
            <a:endParaRPr lang="en-US" altLang="ja-JP" sz="2400" dirty="0" smtClean="0">
              <a:solidFill>
                <a:schemeClr val="bg1"/>
              </a:solidFill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</a:rPr>
              <a:t>単純な</a:t>
            </a:r>
            <a:r>
              <a:rPr kumimoji="1" lang="ja-JP" altLang="en-US" sz="2400" dirty="0" smtClean="0">
                <a:solidFill>
                  <a:schemeClr val="bg1"/>
                </a:solidFill>
              </a:rPr>
              <a:t>ニューロンの集まりでも、パラメーター最適化のメカニズムと組み合わせれば、強力な機能を持ちうる。</a:t>
            </a:r>
            <a:endParaRPr kumimoji="1" lang="en-US" altLang="ja-JP" sz="2400" dirty="0" smtClean="0">
              <a:solidFill>
                <a:schemeClr val="bg1"/>
              </a:solidFill>
            </a:endParaRPr>
          </a:p>
          <a:p>
            <a:r>
              <a:rPr lang="ja-JP" altLang="en-US" sz="2400" dirty="0" smtClean="0">
                <a:solidFill>
                  <a:srgbClr val="0070C0"/>
                </a:solidFill>
              </a:rPr>
              <a:t>ここでは、もっとも単純な一つのニューロンのパラメーター最適化が、線形回帰の数値予測の能力を持ちうることを示す。</a:t>
            </a:r>
            <a:endParaRPr kumimoji="1" lang="en-US" altLang="ja-JP" sz="2400" dirty="0" smtClean="0">
              <a:solidFill>
                <a:srgbClr val="0070C0"/>
              </a:solidFill>
            </a:endParaRPr>
          </a:p>
          <a:p>
            <a:endParaRPr kumimoji="1" lang="en-US" altLang="ja-JP" sz="2400" dirty="0" smtClean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2643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一つのニューロンの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パラメーターを動かす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400" dirty="0" smtClean="0"/>
              <a:t>ニューロン一つの働きは、先に見たように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b="1" dirty="0" err="1" smtClean="0">
                <a:solidFill>
                  <a:srgbClr val="0070C0"/>
                </a:solidFill>
              </a:rPr>
              <a:t>φ</a:t>
            </a:r>
            <a:r>
              <a:rPr lang="ja-JP" altLang="en-US" sz="2400" b="1" dirty="0" smtClean="0">
                <a:solidFill>
                  <a:srgbClr val="0070C0"/>
                </a:solidFill>
              </a:rPr>
              <a:t>（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W</a:t>
            </a:r>
            <a:r>
              <a:rPr lang="ja-JP" altLang="en-US" sz="24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400" b="1" dirty="0" err="1" smtClean="0">
                <a:solidFill>
                  <a:srgbClr val="0070C0"/>
                </a:solidFill>
              </a:rPr>
              <a:t>X+b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) </a:t>
            </a:r>
            <a:r>
              <a:rPr lang="ja-JP" altLang="en-US" sz="2400" dirty="0" smtClean="0"/>
              <a:t>と表現できる。</a:t>
            </a:r>
            <a:r>
              <a:rPr lang="en-US" altLang="ja-JP" sz="2400" dirty="0" err="1" smtClean="0"/>
              <a:t>φ</a:t>
            </a:r>
            <a:r>
              <a:rPr lang="ja-JP" altLang="en-US" sz="2400" dirty="0" smtClean="0"/>
              <a:t>は活性化関数、</a:t>
            </a:r>
            <a:r>
              <a:rPr lang="en-US" altLang="ja-JP" sz="2400" dirty="0" smtClean="0"/>
              <a:t>W, X, b</a:t>
            </a:r>
            <a:r>
              <a:rPr lang="ja-JP" altLang="en-US" sz="2400" dirty="0" smtClean="0"/>
              <a:t>はベクトルである。ここではさらに単純化して、入力を数字一つにする。この時、</a:t>
            </a:r>
            <a:r>
              <a:rPr lang="en-US" altLang="ja-JP" sz="2400" dirty="0" smtClean="0"/>
              <a:t>W</a:t>
            </a:r>
            <a:r>
              <a:rPr lang="ja-JP" altLang="en-US" sz="2400" dirty="0" smtClean="0"/>
              <a:t>もただの数字になる。さらに</a:t>
            </a:r>
            <a:r>
              <a:rPr lang="ja-JP" altLang="en-US" sz="2400" dirty="0"/>
              <a:t>、</a:t>
            </a:r>
            <a:r>
              <a:rPr lang="en-US" altLang="ja-JP" sz="2400" dirty="0"/>
              <a:t>Activator </a:t>
            </a:r>
            <a:r>
              <a:rPr lang="en-US" altLang="ja-JP" sz="2400" dirty="0" err="1"/>
              <a:t>φ</a:t>
            </a:r>
            <a:r>
              <a:rPr lang="ja-JP" altLang="en-US" sz="2400" dirty="0"/>
              <a:t>も取り除く。</a:t>
            </a:r>
          </a:p>
          <a:p>
            <a:r>
              <a:rPr lang="ja-JP" altLang="en-US" sz="2400" dirty="0"/>
              <a:t>このニューロン一つの「ニューラル・ネットワーク」は</a:t>
            </a:r>
            <a:r>
              <a:rPr lang="ja-JP" altLang="en-US" sz="2400" dirty="0" smtClean="0"/>
              <a:t>、一つ</a:t>
            </a:r>
            <a:r>
              <a:rPr lang="ja-JP" altLang="en-US" sz="2400" dirty="0"/>
              <a:t>の数字の入力</a:t>
            </a:r>
            <a:r>
              <a:rPr lang="en-US" altLang="ja-JP" sz="2400" dirty="0"/>
              <a:t>x</a:t>
            </a:r>
            <a:r>
              <a:rPr lang="ja-JP" altLang="en-US" sz="2400" dirty="0"/>
              <a:t>に対して、内部のパラメーター（単なる</a:t>
            </a:r>
            <a:r>
              <a:rPr lang="ja-JP" altLang="en-US" sz="2400" dirty="0" smtClean="0"/>
              <a:t>実数で</a:t>
            </a:r>
            <a:r>
              <a:rPr lang="ja-JP" altLang="en-US" sz="2400" dirty="0"/>
              <a:t>ある）</a:t>
            </a:r>
            <a:r>
              <a:rPr lang="en-US" altLang="ja-JP" sz="2400" dirty="0"/>
              <a:t> a, b </a:t>
            </a:r>
            <a:r>
              <a:rPr lang="ja-JP" altLang="en-US" sz="2400" dirty="0"/>
              <a:t>に応じて、</a:t>
            </a:r>
            <a:r>
              <a:rPr lang="en-US" altLang="ja-JP" sz="2400" dirty="0" err="1"/>
              <a:t>ax+b</a:t>
            </a:r>
            <a:r>
              <a:rPr lang="ja-JP" altLang="en-US" sz="2400" dirty="0"/>
              <a:t>を返すのである。この値を</a:t>
            </a:r>
            <a:r>
              <a:rPr lang="en-US" altLang="ja-JP" sz="2400" dirty="0"/>
              <a:t>y</a:t>
            </a:r>
            <a:r>
              <a:rPr lang="ja-JP" altLang="en-US" sz="2400" dirty="0"/>
              <a:t>としよう</a:t>
            </a:r>
            <a:r>
              <a:rPr lang="ja-JP" altLang="en-US" sz="2400" dirty="0" smtClean="0"/>
              <a:t>。</a:t>
            </a:r>
            <a:endParaRPr lang="en-US" altLang="ja-JP" sz="2400" dirty="0" smtClean="0"/>
          </a:p>
          <a:p>
            <a:r>
              <a:rPr lang="en-US" altLang="ja-JP" sz="2400" b="1" dirty="0">
                <a:solidFill>
                  <a:srgbClr val="0070C0"/>
                </a:solidFill>
              </a:rPr>
              <a:t>y=</a:t>
            </a:r>
            <a:r>
              <a:rPr lang="en-US" altLang="ja-JP" sz="2400" b="1" dirty="0" err="1">
                <a:solidFill>
                  <a:srgbClr val="0070C0"/>
                </a:solidFill>
              </a:rPr>
              <a:t>ax+b</a:t>
            </a:r>
            <a:r>
              <a:rPr lang="ja-JP" altLang="en-US" sz="2400" dirty="0"/>
              <a:t>は、直線を表す式である。この単純なニューラル・</a:t>
            </a:r>
            <a:r>
              <a:rPr lang="ja-JP" altLang="en-US" sz="2400" dirty="0" smtClean="0"/>
              <a:t>ネットワーク</a:t>
            </a:r>
            <a:r>
              <a:rPr lang="ja-JP" altLang="en-US" sz="2400" dirty="0"/>
              <a:t>でパラメーターを様々に変更するというのは、様々な直線を</a:t>
            </a:r>
            <a:r>
              <a:rPr lang="ja-JP" altLang="en-US" sz="2400" dirty="0" smtClean="0"/>
              <a:t>考えること</a:t>
            </a:r>
            <a:r>
              <a:rPr lang="ja-JP" altLang="en-US" sz="2400" dirty="0"/>
              <a:t>に等しい。</a:t>
            </a:r>
            <a:endParaRPr lang="en-US" altLang="ja-JP" sz="2400" dirty="0"/>
          </a:p>
          <a:p>
            <a:endParaRPr lang="en-US" altLang="ja-JP" sz="2400" dirty="0" smtClean="0"/>
          </a:p>
          <a:p>
            <a:endParaRPr lang="en-US" altLang="ja-JP" sz="2400" dirty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2523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図形グループ 3"/>
          <p:cNvGrpSpPr/>
          <p:nvPr/>
        </p:nvGrpSpPr>
        <p:grpSpPr>
          <a:xfrm>
            <a:off x="1302705" y="2265038"/>
            <a:ext cx="789140" cy="726510"/>
            <a:chOff x="864296" y="989556"/>
            <a:chExt cx="789140" cy="726510"/>
          </a:xfrm>
        </p:grpSpPr>
        <p:sp>
          <p:nvSpPr>
            <p:cNvPr id="5" name="円/楕円 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1318501" y="3244239"/>
            <a:ext cx="789140" cy="726510"/>
            <a:chOff x="864296" y="989556"/>
            <a:chExt cx="789140" cy="726510"/>
          </a:xfrm>
        </p:grpSpPr>
        <p:sp>
          <p:nvSpPr>
            <p:cNvPr id="8" name="円/楕円 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1302706" y="4228166"/>
            <a:ext cx="781971" cy="726510"/>
            <a:chOff x="864296" y="989556"/>
            <a:chExt cx="789140" cy="726510"/>
          </a:xfrm>
        </p:grpSpPr>
        <p:sp>
          <p:nvSpPr>
            <p:cNvPr id="11" name="円/楕円 1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1302705" y="5212093"/>
            <a:ext cx="781971" cy="726510"/>
            <a:chOff x="864296" y="989556"/>
            <a:chExt cx="789140" cy="726510"/>
          </a:xfrm>
        </p:grpSpPr>
        <p:sp>
          <p:nvSpPr>
            <p:cNvPr id="23" name="円/楕円 2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sp>
        <p:nvSpPr>
          <p:cNvPr id="61" name="タイトル 6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>
                <a:solidFill>
                  <a:schemeClr val="accent2"/>
                </a:solidFill>
              </a:rPr>
              <a:t>「多数決」で決めよう。</a:t>
            </a:r>
            <a:r>
              <a:rPr kumimoji="1" lang="ja-JP" altLang="en-US" sz="3200" dirty="0" smtClean="0"/>
              <a:t>入力は、シナプスの重みを掛けられてニューロンに送られる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2" name="角丸四角形 1"/>
          <p:cNvSpPr/>
          <p:nvPr/>
        </p:nvSpPr>
        <p:spPr>
          <a:xfrm>
            <a:off x="3060700" y="1892300"/>
            <a:ext cx="1435100" cy="4229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5" idx="6"/>
          </p:cNvCxnSpPr>
          <p:nvPr/>
        </p:nvCxnSpPr>
        <p:spPr>
          <a:xfrm flipV="1">
            <a:off x="2091845" y="26162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/>
          <p:cNvCxnSpPr/>
          <p:nvPr/>
        </p:nvCxnSpPr>
        <p:spPr>
          <a:xfrm flipV="1">
            <a:off x="2091845" y="36068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矢印コネクタ 82"/>
          <p:cNvCxnSpPr/>
          <p:nvPr/>
        </p:nvCxnSpPr>
        <p:spPr>
          <a:xfrm flipV="1">
            <a:off x="2079145" y="45974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/>
          <p:nvPr/>
        </p:nvCxnSpPr>
        <p:spPr>
          <a:xfrm flipV="1">
            <a:off x="2091845" y="55626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3230670" y="2402651"/>
            <a:ext cx="1061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/>
              <a:t>X</a:t>
            </a:r>
            <a:r>
              <a:rPr lang="en-US" altLang="ja-JP" sz="2000" baseline="-25000" dirty="0" smtClean="0"/>
              <a:t>1</a:t>
            </a:r>
            <a:r>
              <a:rPr lang="en-US" altLang="ja-JP" sz="2000" dirty="0" smtClean="0"/>
              <a:t>W</a:t>
            </a:r>
            <a:r>
              <a:rPr kumimoji="1" lang="en-US" altLang="ja-JP" sz="2000" baseline="-25000" dirty="0" smtClean="0"/>
              <a:t>1</a:t>
            </a:r>
            <a:endParaRPr kumimoji="1" lang="ja-JP" altLang="en-US" sz="2000" baseline="-250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246466" y="3381852"/>
            <a:ext cx="957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/>
              <a:t>X</a:t>
            </a:r>
            <a:r>
              <a:rPr lang="en-US" altLang="ja-JP" sz="2000" baseline="-25000" dirty="0" smtClean="0"/>
              <a:t>2</a:t>
            </a:r>
            <a:r>
              <a:rPr lang="en-US" altLang="ja-JP" sz="2000" dirty="0" smtClean="0"/>
              <a:t>W</a:t>
            </a:r>
            <a:r>
              <a:rPr lang="en-US" altLang="ja-JP" sz="2000" baseline="-25000" dirty="0" smtClean="0"/>
              <a:t>2</a:t>
            </a:r>
            <a:endParaRPr kumimoji="1" lang="ja-JP" altLang="en-US" sz="2000" baseline="-250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229078" y="4365779"/>
            <a:ext cx="974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/>
              <a:t>X</a:t>
            </a:r>
            <a:r>
              <a:rPr lang="en-US" altLang="ja-JP" sz="2000" baseline="-25000" dirty="0" smtClean="0"/>
              <a:t>3</a:t>
            </a:r>
            <a:r>
              <a:rPr lang="en-US" altLang="ja-JP" sz="2000" dirty="0" smtClean="0"/>
              <a:t>W</a:t>
            </a:r>
            <a:r>
              <a:rPr lang="en-US" altLang="ja-JP" sz="2000" baseline="-25000" dirty="0" smtClean="0"/>
              <a:t>3</a:t>
            </a:r>
            <a:endParaRPr kumimoji="1" lang="ja-JP" altLang="en-US" sz="2000" baseline="-250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229077" y="5349706"/>
            <a:ext cx="974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/>
              <a:t>X</a:t>
            </a:r>
            <a:r>
              <a:rPr lang="en-US" altLang="ja-JP" sz="2000" baseline="-25000" dirty="0" smtClean="0"/>
              <a:t>4</a:t>
            </a:r>
            <a:r>
              <a:rPr lang="en-US" altLang="ja-JP" sz="2000" dirty="0" smtClean="0"/>
              <a:t>W</a:t>
            </a:r>
            <a:r>
              <a:rPr lang="en-US" altLang="ja-JP" sz="2000" baseline="-25000" dirty="0" smtClean="0"/>
              <a:t>4</a:t>
            </a:r>
            <a:endParaRPr kumimoji="1" lang="ja-JP" altLang="en-US" sz="2000" baseline="-250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876800" y="1972938"/>
            <a:ext cx="398378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ニューロンが</a:t>
            </a:r>
            <a:r>
              <a:rPr kumimoji="1" lang="ja-JP" altLang="en-US" dirty="0" smtClean="0"/>
              <a:t>出力をするか</a:t>
            </a:r>
            <a:r>
              <a:rPr lang="ja-JP" altLang="en-US" dirty="0" smtClean="0"/>
              <a:t>否かは、</a:t>
            </a:r>
            <a:endParaRPr lang="en-US" altLang="ja-JP" dirty="0" smtClean="0"/>
          </a:p>
          <a:p>
            <a:r>
              <a:rPr lang="ja-JP" altLang="en-US" dirty="0" smtClean="0"/>
              <a:t>シナプスの「多数決」で決められる。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ただし、すべてのシナプスが、平等な</a:t>
            </a:r>
            <a:endParaRPr lang="en-US" altLang="ja-JP" dirty="0" smtClean="0"/>
          </a:p>
          <a:p>
            <a:r>
              <a:rPr lang="ja-JP" altLang="en-US" dirty="0" smtClean="0"/>
              <a:t>一票を持つわけではない。シナプスは、</a:t>
            </a:r>
            <a:endParaRPr lang="en-US" altLang="ja-JP" dirty="0" smtClean="0"/>
          </a:p>
          <a:p>
            <a:r>
              <a:rPr lang="ja-JP" altLang="en-US" dirty="0" smtClean="0"/>
              <a:t>その「重み」に応じた投票権を持つ。</a:t>
            </a:r>
            <a:endParaRPr lang="en-US" altLang="ja-JP" dirty="0" smtClean="0"/>
          </a:p>
          <a:p>
            <a:r>
              <a:rPr lang="ja-JP" altLang="en-US" dirty="0" smtClean="0"/>
              <a:t>株主総会で、持ち株数に応じた投票権</a:t>
            </a:r>
            <a:endParaRPr lang="en-US" altLang="ja-JP" dirty="0" smtClean="0"/>
          </a:p>
          <a:p>
            <a:r>
              <a:rPr lang="ja-JP" altLang="en-US" dirty="0" smtClean="0"/>
              <a:t>を持つのと同じである。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kumimoji="1" lang="ja-JP" altLang="en-US" dirty="0" smtClean="0"/>
              <a:t>シナプス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i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が、重み</a:t>
            </a:r>
            <a:r>
              <a:rPr kumimoji="1" lang="en-US" altLang="ja-JP" dirty="0" smtClean="0"/>
              <a:t> Wi </a:t>
            </a:r>
            <a:r>
              <a:rPr kumimoji="1" lang="ja-JP" altLang="en-US" dirty="0" smtClean="0"/>
              <a:t>を持つ時、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入力</a:t>
            </a:r>
            <a:r>
              <a:rPr kumimoji="1" lang="en-US" altLang="ja-JP" dirty="0" smtClean="0"/>
              <a:t> Xi </a:t>
            </a:r>
            <a:r>
              <a:rPr kumimoji="1" lang="ja-JP" altLang="en-US" dirty="0" smtClean="0"/>
              <a:t>に対して、重みを掛けて、</a:t>
            </a:r>
            <a:endParaRPr kumimoji="1" lang="en-US" altLang="ja-JP" dirty="0" smtClean="0"/>
          </a:p>
          <a:p>
            <a:r>
              <a:rPr kumimoji="1" lang="en-US" altLang="ja-JP" dirty="0" smtClean="0"/>
              <a:t>Xi</a:t>
            </a:r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Wi </a:t>
            </a:r>
            <a:r>
              <a:rPr kumimoji="1" lang="ja-JP" altLang="en-US" dirty="0" smtClean="0"/>
              <a:t>の投票を</a:t>
            </a:r>
            <a:r>
              <a:rPr lang="ja-JP" altLang="en-US" dirty="0" smtClean="0"/>
              <a:t>行う。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kumimoji="1" lang="ja-JP" altLang="en-US" dirty="0" smtClean="0"/>
              <a:t>プラスの重みを出力賛成</a:t>
            </a:r>
            <a:endParaRPr kumimoji="1" lang="en-US" altLang="ja-JP" dirty="0" smtClean="0"/>
          </a:p>
          <a:p>
            <a:r>
              <a:rPr lang="ja-JP" altLang="en-US" dirty="0" smtClean="0"/>
              <a:t>マイナスの重みを出力反対</a:t>
            </a:r>
            <a:endParaRPr lang="en-US" altLang="ja-JP" dirty="0" smtClean="0"/>
          </a:p>
          <a:p>
            <a:r>
              <a:rPr lang="ja-JP" altLang="en-US" dirty="0" smtClean="0"/>
              <a:t>と、考えよう。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84173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0"/>
            <a:ext cx="5308600" cy="3795787"/>
          </a:xfrm>
          <a:prstGeom prst="rect">
            <a:avLst/>
          </a:prstGeom>
        </p:spPr>
      </p:pic>
      <p:sp>
        <p:nvSpPr>
          <p:cNvPr id="6" name="ひし形 5"/>
          <p:cNvSpPr/>
          <p:nvPr/>
        </p:nvSpPr>
        <p:spPr>
          <a:xfrm>
            <a:off x="1549400" y="3987800"/>
            <a:ext cx="6926023" cy="2696029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rgbClr val="00B0F0"/>
                </a:solidFill>
              </a:rPr>
              <a:t>　　　</a:t>
            </a:r>
            <a:endParaRPr lang="en-US" altLang="ja-JP" b="1" dirty="0" smtClean="0">
              <a:solidFill>
                <a:srgbClr val="00B0F0"/>
              </a:solidFill>
            </a:endParaRPr>
          </a:p>
          <a:p>
            <a:pPr algn="ctr"/>
            <a:r>
              <a:rPr lang="ja-JP" altLang="en-US" b="1" dirty="0">
                <a:solidFill>
                  <a:srgbClr val="00B0F0"/>
                </a:solidFill>
              </a:rPr>
              <a:t>　</a:t>
            </a:r>
            <a:r>
              <a:rPr lang="ja-JP" altLang="en-US" b="1" dirty="0" smtClean="0">
                <a:solidFill>
                  <a:srgbClr val="00B0F0"/>
                </a:solidFill>
              </a:rPr>
              <a:t>　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9700" y="1371600"/>
            <a:ext cx="2132315" cy="954107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70C0"/>
                </a:solidFill>
              </a:rPr>
              <a:t>入力が</a:t>
            </a:r>
            <a:r>
              <a:rPr kumimoji="1" lang="en-US" altLang="ja-JP" sz="2000" dirty="0" smtClean="0">
                <a:solidFill>
                  <a:srgbClr val="0070C0"/>
                </a:solidFill>
              </a:rPr>
              <a:t>6</a:t>
            </a:r>
            <a:r>
              <a:rPr kumimoji="1" lang="ja-JP" altLang="en-US" sz="2000" dirty="0" smtClean="0">
                <a:solidFill>
                  <a:srgbClr val="0070C0"/>
                </a:solidFill>
              </a:rPr>
              <a:t>つの場合</a:t>
            </a:r>
            <a:endParaRPr kumimoji="1" lang="en-US" altLang="ja-JP" sz="2000" dirty="0" smtClean="0">
              <a:solidFill>
                <a:srgbClr val="0070C0"/>
              </a:solidFill>
            </a:endParaRPr>
          </a:p>
          <a:p>
            <a:pPr algn="ctr"/>
            <a:r>
              <a:rPr lang="ja-JP" altLang="en-US" dirty="0" smtClean="0"/>
              <a:t>シナプスが</a:t>
            </a:r>
            <a:r>
              <a:rPr lang="en-US" altLang="ja-JP" dirty="0" smtClean="0"/>
              <a:t>6</a:t>
            </a:r>
            <a:r>
              <a:rPr lang="ja-JP" altLang="en-US" dirty="0" smtClean="0"/>
              <a:t>つで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重みも</a:t>
            </a:r>
            <a:r>
              <a:rPr kumimoji="1" lang="en-US" altLang="ja-JP" dirty="0" smtClean="0"/>
              <a:t>6</a:t>
            </a:r>
            <a:r>
              <a:rPr kumimoji="1" lang="ja-JP" altLang="en-US" dirty="0" smtClean="0"/>
              <a:t>つ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3860800" y="1231900"/>
            <a:ext cx="2120900" cy="6350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2400" y="3937000"/>
            <a:ext cx="2132315" cy="954107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70C0"/>
                </a:solidFill>
              </a:rPr>
              <a:t>入力が</a:t>
            </a:r>
            <a:r>
              <a:rPr lang="en-US" altLang="ja-JP" sz="2000" dirty="0">
                <a:solidFill>
                  <a:srgbClr val="0070C0"/>
                </a:solidFill>
              </a:rPr>
              <a:t>1</a:t>
            </a:r>
            <a:r>
              <a:rPr kumimoji="1" lang="ja-JP" altLang="en-US" sz="2000" dirty="0" smtClean="0">
                <a:solidFill>
                  <a:srgbClr val="0070C0"/>
                </a:solidFill>
              </a:rPr>
              <a:t>つの場合</a:t>
            </a:r>
            <a:endParaRPr kumimoji="1" lang="en-US" altLang="ja-JP" sz="2000" dirty="0" smtClean="0">
              <a:solidFill>
                <a:srgbClr val="0070C0"/>
              </a:solidFill>
            </a:endParaRPr>
          </a:p>
          <a:p>
            <a:pPr algn="ctr"/>
            <a:r>
              <a:rPr lang="ja-JP" altLang="en-US" dirty="0" smtClean="0"/>
              <a:t>シナプスが</a:t>
            </a:r>
            <a:r>
              <a:rPr lang="en-US" altLang="ja-JP" dirty="0"/>
              <a:t>1</a:t>
            </a:r>
            <a:r>
              <a:rPr lang="ja-JP" altLang="en-US" dirty="0" smtClean="0"/>
              <a:t>つで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重みも</a:t>
            </a:r>
            <a:r>
              <a:rPr lang="en-US" altLang="ja-JP" dirty="0"/>
              <a:t>1</a:t>
            </a:r>
            <a:r>
              <a:rPr kumimoji="1" lang="ja-JP" altLang="en-US" dirty="0" smtClean="0"/>
              <a:t>つ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57900" y="723900"/>
            <a:ext cx="1431802" cy="923330"/>
          </a:xfrm>
          <a:prstGeom prst="rect">
            <a:avLst/>
          </a:prstGeom>
          <a:solidFill>
            <a:srgbClr val="EBEBED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これが、この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ニューロンの</a:t>
            </a:r>
            <a:endParaRPr kumimoji="1" lang="en-US" altLang="ja-JP" dirty="0" smtClean="0"/>
          </a:p>
          <a:p>
            <a:r>
              <a:rPr lang="ja-JP" altLang="en-US" dirty="0" smtClean="0"/>
              <a:t>出力</a:t>
            </a:r>
            <a:endParaRPr kumimoji="1" lang="ja-JP" altLang="en-US" dirty="0"/>
          </a:p>
        </p:txBody>
      </p:sp>
      <p:cxnSp>
        <p:nvCxnSpPr>
          <p:cNvPr id="11" name="直線矢印コネクタ 10"/>
          <p:cNvCxnSpPr/>
          <p:nvPr/>
        </p:nvCxnSpPr>
        <p:spPr>
          <a:xfrm flipV="1">
            <a:off x="1130300" y="5676901"/>
            <a:ext cx="1409700" cy="622299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467463" y="5977177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入力</a:t>
            </a:r>
            <a:endParaRPr lang="en-US" altLang="ja-JP" dirty="0" smtClean="0"/>
          </a:p>
          <a:p>
            <a:r>
              <a:rPr lang="en-US" altLang="ja-JP" dirty="0" smtClean="0"/>
              <a:t>X1=x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438400" y="5080000"/>
            <a:ext cx="105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重み</a:t>
            </a:r>
            <a:r>
              <a:rPr lang="en-US" altLang="ja-JP" dirty="0" smtClean="0"/>
              <a:t> </a:t>
            </a:r>
          </a:p>
          <a:p>
            <a:r>
              <a:rPr lang="en-US" altLang="ja-JP" dirty="0" smtClean="0"/>
              <a:t>W1 = a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835400" y="4789507"/>
            <a:ext cx="34964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重みを</a:t>
            </a:r>
            <a:r>
              <a:rPr kumimoji="1" lang="en-US" altLang="ja-JP" dirty="0" smtClean="0"/>
              <a:t> a, </a:t>
            </a:r>
            <a:r>
              <a:rPr kumimoji="1" lang="ja-JP" altLang="en-US" dirty="0" smtClean="0"/>
              <a:t>バイアスを</a:t>
            </a:r>
            <a:r>
              <a:rPr kumimoji="1" lang="en-US" altLang="ja-JP" dirty="0" smtClean="0"/>
              <a:t> b </a:t>
            </a:r>
            <a:r>
              <a:rPr kumimoji="1" lang="ja-JP" altLang="en-US" dirty="0" smtClean="0"/>
              <a:t>とすると、</a:t>
            </a:r>
            <a:endParaRPr kumimoji="1" lang="en-US" altLang="ja-JP" dirty="0" smtClean="0"/>
          </a:p>
          <a:p>
            <a:r>
              <a:rPr lang="en-US" altLang="ja-JP" b="1" dirty="0" err="1" smtClean="0">
                <a:solidFill>
                  <a:srgbClr val="0070C0"/>
                </a:solidFill>
              </a:rPr>
              <a:t>ax+b</a:t>
            </a:r>
            <a:r>
              <a:rPr lang="en-US" altLang="ja-JP" dirty="0" smtClean="0"/>
              <a:t> </a:t>
            </a:r>
            <a:r>
              <a:rPr lang="ja-JP" altLang="en-US" dirty="0" smtClean="0"/>
              <a:t>が、このニューロンの</a:t>
            </a:r>
            <a:endParaRPr lang="en-US" altLang="ja-JP" dirty="0" smtClean="0"/>
          </a:p>
          <a:p>
            <a:r>
              <a:rPr lang="ja-JP" altLang="en-US" dirty="0" smtClean="0"/>
              <a:t>出力になる</a:t>
            </a: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右矢印 17"/>
          <p:cNvSpPr/>
          <p:nvPr/>
        </p:nvSpPr>
        <p:spPr>
          <a:xfrm>
            <a:off x="7061548" y="5156200"/>
            <a:ext cx="1604375" cy="30480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790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0" y="0"/>
            <a:ext cx="970644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5829"/>
            <a:ext cx="5035399" cy="377487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669" y="2768251"/>
            <a:ext cx="5080773" cy="3810579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51145" y="526093"/>
            <a:ext cx="854112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一つの入力と出力を持ち、一つだけのニューロンからなるネット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ワーク</a:t>
            </a:r>
            <a:r>
              <a:rPr lang="ja-JP" altLang="en-US" sz="2400" dirty="0" smtClean="0"/>
              <a:t>は、</a:t>
            </a:r>
            <a:r>
              <a:rPr lang="en-US" altLang="ja-JP" sz="2400" dirty="0" smtClean="0"/>
              <a:t>y=</a:t>
            </a:r>
            <a:r>
              <a:rPr lang="en-US" altLang="ja-JP" sz="2400" dirty="0" err="1" smtClean="0"/>
              <a:t>ax+b</a:t>
            </a:r>
            <a:r>
              <a:rPr lang="ja-JP" altLang="en-US" sz="2400" dirty="0" smtClean="0"/>
              <a:t>という直線に対応している。このニューロンの</a:t>
            </a:r>
            <a:endParaRPr lang="en-US" altLang="ja-JP" sz="2400" dirty="0" smtClean="0"/>
          </a:p>
          <a:p>
            <a:r>
              <a:rPr lang="ja-JP" altLang="en-US" sz="2400" dirty="0" smtClean="0"/>
              <a:t>パラメーターを動かすということは、下の図のようにこの直線を、</a:t>
            </a:r>
            <a:endParaRPr lang="en-US" altLang="ja-JP" sz="2400" dirty="0" smtClean="0"/>
          </a:p>
          <a:p>
            <a:r>
              <a:rPr lang="ja-JP" altLang="en-US" sz="2400" dirty="0" smtClean="0"/>
              <a:t>いろいろに動かすということである。</a:t>
            </a:r>
            <a:endParaRPr lang="en-US" altLang="ja-JP" sz="2400" dirty="0" smtClean="0"/>
          </a:p>
          <a:p>
            <a:endParaRPr lang="en-US" altLang="ja-JP" sz="2400" dirty="0"/>
          </a:p>
          <a:p>
            <a:pPr algn="ctr"/>
            <a:r>
              <a:rPr lang="en-US" altLang="ja-JP" sz="2000" dirty="0" smtClean="0">
                <a:solidFill>
                  <a:srgbClr val="0070C0"/>
                </a:solidFill>
              </a:rPr>
              <a:t>a, b </a:t>
            </a:r>
            <a:r>
              <a:rPr lang="ja-JP" altLang="en-US" sz="2000" dirty="0" smtClean="0">
                <a:solidFill>
                  <a:srgbClr val="0070C0"/>
                </a:solidFill>
              </a:rPr>
              <a:t>の値を変えれば、</a:t>
            </a:r>
            <a:r>
              <a:rPr lang="en-US" altLang="ja-JP" sz="2000" dirty="0" smtClean="0">
                <a:solidFill>
                  <a:srgbClr val="0070C0"/>
                </a:solidFill>
              </a:rPr>
              <a:t>y=</a:t>
            </a:r>
            <a:r>
              <a:rPr lang="en-US" altLang="ja-JP" sz="2000" dirty="0" err="1" smtClean="0">
                <a:solidFill>
                  <a:srgbClr val="0070C0"/>
                </a:solidFill>
              </a:rPr>
              <a:t>ax+b</a:t>
            </a:r>
            <a:r>
              <a:rPr lang="ja-JP" altLang="en-US" sz="2000" dirty="0" smtClean="0">
                <a:solidFill>
                  <a:srgbClr val="0070C0"/>
                </a:solidFill>
              </a:rPr>
              <a:t>の形は変化する</a:t>
            </a:r>
            <a:endParaRPr lang="en-US" altLang="ja-JP" sz="2000" dirty="0">
              <a:solidFill>
                <a:srgbClr val="0070C0"/>
              </a:solidFill>
            </a:endParaRPr>
          </a:p>
          <a:p>
            <a:pPr algn="ctr"/>
            <a:r>
              <a:rPr lang="ja-JP" altLang="en-US" sz="2000" dirty="0" smtClean="0">
                <a:solidFill>
                  <a:srgbClr val="0070C0"/>
                </a:solidFill>
              </a:rPr>
              <a:t>（傾きが</a:t>
            </a:r>
            <a:r>
              <a:rPr lang="en-US" altLang="ja-JP" sz="2000" dirty="0" smtClean="0">
                <a:solidFill>
                  <a:srgbClr val="0070C0"/>
                </a:solidFill>
              </a:rPr>
              <a:t>a</a:t>
            </a:r>
            <a:r>
              <a:rPr lang="ja-JP" altLang="en-US" sz="2000" dirty="0" smtClean="0">
                <a:solidFill>
                  <a:srgbClr val="0070C0"/>
                </a:solidFill>
              </a:rPr>
              <a:t>で、切片が</a:t>
            </a:r>
            <a:r>
              <a:rPr lang="en-US" altLang="ja-JP" sz="2000" dirty="0" smtClean="0">
                <a:solidFill>
                  <a:srgbClr val="0070C0"/>
                </a:solidFill>
              </a:rPr>
              <a:t>b</a:t>
            </a:r>
            <a:r>
              <a:rPr lang="ja-JP" altLang="en-US" sz="2000" dirty="0" smtClean="0">
                <a:solidFill>
                  <a:srgbClr val="0070C0"/>
                </a:solidFill>
              </a:rPr>
              <a:t>の直線である）</a:t>
            </a:r>
            <a:endParaRPr lang="en-US" altLang="ja-JP" sz="2000" dirty="0" smtClean="0">
              <a:solidFill>
                <a:srgbClr val="0070C0"/>
              </a:solidFill>
            </a:endParaRPr>
          </a:p>
          <a:p>
            <a:pPr algn="ctr"/>
            <a:endParaRPr lang="en-US" altLang="ja-JP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5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0" y="0"/>
            <a:ext cx="970644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accent2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05829"/>
            <a:ext cx="5035399" cy="3774873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669" y="2768251"/>
            <a:ext cx="5080773" cy="3810579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51145" y="463463"/>
            <a:ext cx="87879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この図は、あるデータ（</a:t>
            </a:r>
            <a:r>
              <a:rPr kumimoji="1" lang="ja-JP" altLang="en-US" sz="2400" dirty="0" smtClean="0">
                <a:solidFill>
                  <a:schemeClr val="accent2"/>
                </a:solidFill>
              </a:rPr>
              <a:t>赤点</a:t>
            </a:r>
            <a:r>
              <a:rPr kumimoji="1" lang="ja-JP" altLang="en-US" sz="2400" dirty="0" smtClean="0"/>
              <a:t>）の分布を</a:t>
            </a:r>
            <a:r>
              <a:rPr kumimoji="1" lang="ja-JP" altLang="en-US" sz="2400" dirty="0" smtClean="0">
                <a:solidFill>
                  <a:srgbClr val="00B0F0"/>
                </a:solidFill>
              </a:rPr>
              <a:t>直線</a:t>
            </a:r>
            <a:r>
              <a:rPr kumimoji="1" lang="ja-JP" altLang="en-US" sz="2400" dirty="0" smtClean="0"/>
              <a:t>で近似しようというもの。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統計学では「線形回帰」と飛ばれているものだ。</a:t>
            </a:r>
            <a:r>
              <a:rPr lang="ja-JP" altLang="en-US" sz="2400" dirty="0" smtClean="0"/>
              <a:t>（左の直線</a:t>
            </a:r>
            <a:endParaRPr lang="en-US" altLang="ja-JP" sz="2400" dirty="0" smtClean="0"/>
          </a:p>
          <a:p>
            <a:r>
              <a:rPr lang="ja-JP" altLang="en-US" sz="2400" dirty="0" smtClean="0"/>
              <a:t>より、右の直線の方が「いい近似」を与えている。）</a:t>
            </a:r>
            <a:endParaRPr lang="en-US" altLang="ja-JP" sz="2400" dirty="0" smtClean="0"/>
          </a:p>
          <a:p>
            <a:endParaRPr lang="en-US" altLang="ja-JP" sz="2400" dirty="0" smtClean="0">
              <a:solidFill>
                <a:srgbClr val="0070C0"/>
              </a:solidFill>
            </a:endParaRPr>
          </a:p>
          <a:p>
            <a:r>
              <a:rPr lang="ja-JP" altLang="en-US" sz="2400" dirty="0" smtClean="0">
                <a:solidFill>
                  <a:srgbClr val="0070C0"/>
                </a:solidFill>
              </a:rPr>
              <a:t>それでは、ある直線が、データの分布の「いい近似」であるとは、</a:t>
            </a:r>
            <a:endParaRPr lang="en-US" altLang="ja-JP" sz="2400" dirty="0" smtClean="0">
              <a:solidFill>
                <a:srgbClr val="0070C0"/>
              </a:solidFill>
            </a:endParaRPr>
          </a:p>
          <a:p>
            <a:r>
              <a:rPr lang="ja-JP" altLang="en-US" sz="2400" dirty="0" smtClean="0">
                <a:solidFill>
                  <a:srgbClr val="0070C0"/>
                </a:solidFill>
              </a:rPr>
              <a:t>どういうことをいうのだろう。</a:t>
            </a:r>
            <a:endParaRPr lang="en-US" altLang="ja-JP" sz="2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46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DF9EB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ja-JP" altLang="en-US" sz="3600" dirty="0" smtClean="0"/>
              <a:t>データ群に一番「近い」直線？</a:t>
            </a:r>
            <a:endParaRPr lang="en-US" altLang="ja-JP" sz="3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ja-JP" sz="2400" dirty="0" smtClean="0"/>
          </a:p>
          <a:p>
            <a:r>
              <a:rPr lang="ja-JP" altLang="en-US" sz="2400" dirty="0" smtClean="0"/>
              <a:t>ここでは、データ群と直線の「近さ」を、幾つかの図で、直感的に表してみよう。</a:t>
            </a:r>
            <a:endParaRPr lang="en-US" altLang="ja-JP" sz="2400" dirty="0" smtClean="0"/>
          </a:p>
          <a:p>
            <a:r>
              <a:rPr lang="ja-JP" altLang="en-US" sz="2400" dirty="0" smtClean="0"/>
              <a:t>実際的な応用では、一番「いい近似」の、直線が見つかれば、それに基づいて、数値予測が可能になる。もちろん、それはデータが線形に分布していると想定してのことなのだが。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359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ひし形 1"/>
          <p:cNvSpPr/>
          <p:nvPr/>
        </p:nvSpPr>
        <p:spPr>
          <a:xfrm rot="16200000">
            <a:off x="800978" y="3036050"/>
            <a:ext cx="5138254" cy="122840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rgbClr val="00B0F0"/>
                </a:solidFill>
              </a:rPr>
              <a:t>　　　</a:t>
            </a:r>
            <a:endParaRPr lang="en-US" altLang="ja-JP" b="1" dirty="0" smtClean="0">
              <a:solidFill>
                <a:srgbClr val="00B0F0"/>
              </a:solidFill>
            </a:endParaRPr>
          </a:p>
          <a:p>
            <a:pPr algn="ctr"/>
            <a:r>
              <a:rPr lang="ja-JP" altLang="en-US" b="1" dirty="0">
                <a:solidFill>
                  <a:srgbClr val="00B0F0"/>
                </a:solidFill>
              </a:rPr>
              <a:t>　</a:t>
            </a:r>
            <a:r>
              <a:rPr lang="ja-JP" altLang="en-US" b="1" dirty="0" smtClean="0">
                <a:solidFill>
                  <a:srgbClr val="00B0F0"/>
                </a:solidFill>
              </a:rPr>
              <a:t>　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cxnSp>
        <p:nvCxnSpPr>
          <p:cNvPr id="3" name="直線矢印コネクタ 2"/>
          <p:cNvCxnSpPr/>
          <p:nvPr/>
        </p:nvCxnSpPr>
        <p:spPr>
          <a:xfrm flipH="1" flipV="1">
            <a:off x="3352800" y="5956300"/>
            <a:ext cx="21656" cy="901700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/>
          <p:cNvSpPr txBox="1"/>
          <p:nvPr/>
        </p:nvSpPr>
        <p:spPr>
          <a:xfrm>
            <a:off x="2465400" y="6152921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入力</a:t>
            </a:r>
            <a:endParaRPr lang="en-US" altLang="ja-JP" dirty="0" smtClean="0"/>
          </a:p>
          <a:p>
            <a:r>
              <a:rPr lang="en-US" altLang="ja-JP" dirty="0" smtClean="0"/>
              <a:t>X=x1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287300" y="5340515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重み</a:t>
            </a:r>
            <a:r>
              <a:rPr lang="en-US" altLang="ja-JP" dirty="0" smtClean="0"/>
              <a:t> </a:t>
            </a:r>
          </a:p>
          <a:p>
            <a:r>
              <a:rPr lang="en-US" altLang="ja-JP" dirty="0" smtClean="0"/>
              <a:t>W = a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2164" y="3270125"/>
            <a:ext cx="34964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重みを</a:t>
            </a:r>
            <a:r>
              <a:rPr kumimoji="1" lang="en-US" altLang="ja-JP" dirty="0" smtClean="0"/>
              <a:t> a, </a:t>
            </a:r>
            <a:r>
              <a:rPr kumimoji="1" lang="ja-JP" altLang="en-US" dirty="0" smtClean="0"/>
              <a:t>バイアスを</a:t>
            </a:r>
            <a:r>
              <a:rPr kumimoji="1" lang="en-US" altLang="ja-JP" dirty="0" smtClean="0"/>
              <a:t> b </a:t>
            </a:r>
            <a:r>
              <a:rPr kumimoji="1" lang="ja-JP" altLang="en-US" dirty="0" smtClean="0"/>
              <a:t>とすると、</a:t>
            </a:r>
            <a:endParaRPr kumimoji="1" lang="en-US" altLang="ja-JP" dirty="0" smtClean="0"/>
          </a:p>
          <a:p>
            <a:r>
              <a:rPr lang="en-US" altLang="ja-JP" b="1" dirty="0" err="1" smtClean="0">
                <a:solidFill>
                  <a:srgbClr val="0070C0"/>
                </a:solidFill>
              </a:rPr>
              <a:t>ax+b</a:t>
            </a:r>
            <a:r>
              <a:rPr lang="en-US" altLang="ja-JP" dirty="0" smtClean="0"/>
              <a:t> </a:t>
            </a:r>
            <a:r>
              <a:rPr lang="ja-JP" altLang="en-US" dirty="0" smtClean="0"/>
              <a:t>が、このニューロンの</a:t>
            </a:r>
            <a:endParaRPr lang="en-US" altLang="ja-JP" dirty="0" smtClean="0"/>
          </a:p>
          <a:p>
            <a:r>
              <a:rPr lang="ja-JP" altLang="en-US" dirty="0" smtClean="0"/>
              <a:t>出力になる</a:t>
            </a: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7" name="右矢印 6"/>
          <p:cNvSpPr/>
          <p:nvPr/>
        </p:nvSpPr>
        <p:spPr>
          <a:xfrm rot="16200000">
            <a:off x="2762581" y="1376585"/>
            <a:ext cx="1190248" cy="13887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084400" y="507025"/>
            <a:ext cx="597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予測値</a:t>
            </a:r>
            <a:r>
              <a:rPr kumimoji="1" lang="en-US" altLang="ja-JP" dirty="0" smtClean="0"/>
              <a:t>  ax1+b</a:t>
            </a:r>
            <a:r>
              <a:rPr kumimoji="1" lang="ja-JP" altLang="en-US" dirty="0" smtClean="0"/>
              <a:t>　　　　</a:t>
            </a:r>
            <a:r>
              <a:rPr kumimoji="1" lang="en-US" altLang="ja-JP" dirty="0" smtClean="0"/>
              <a:t>          </a:t>
            </a:r>
            <a:r>
              <a:rPr kumimoji="1" lang="ja-JP" altLang="en-US" dirty="0" smtClean="0"/>
              <a:t>　　　　　　　　　実際の値　</a:t>
            </a:r>
            <a:r>
              <a:rPr kumimoji="1" lang="en-US" altLang="ja-JP" dirty="0" smtClean="0"/>
              <a:t>y1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629400" y="6168581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実際の</a:t>
            </a:r>
            <a:r>
              <a:rPr lang="en-US" altLang="ja-JP" dirty="0" smtClean="0"/>
              <a:t>y</a:t>
            </a:r>
            <a:r>
              <a:rPr lang="ja-JP" altLang="en-US" dirty="0" smtClean="0"/>
              <a:t>の値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ｙ１</a:t>
            </a:r>
            <a:endParaRPr kumimoji="1" lang="ja-JP" altLang="en-US" dirty="0"/>
          </a:p>
        </p:txBody>
      </p:sp>
      <p:sp>
        <p:nvSpPr>
          <p:cNvPr id="15" name="右矢印 14"/>
          <p:cNvSpPr/>
          <p:nvPr/>
        </p:nvSpPr>
        <p:spPr>
          <a:xfrm rot="16200000">
            <a:off x="4950427" y="3368073"/>
            <a:ext cx="5021646" cy="21590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89400" y="2853948"/>
            <a:ext cx="3228769" cy="156966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bg1"/>
                </a:solidFill>
              </a:rPr>
              <a:t>実際のデータの値</a:t>
            </a:r>
            <a:r>
              <a:rPr kumimoji="1" lang="en-US" altLang="ja-JP" sz="2400" dirty="0" smtClean="0">
                <a:solidFill>
                  <a:schemeClr val="bg1"/>
                </a:solidFill>
              </a:rPr>
              <a:t> x1</a:t>
            </a:r>
          </a:p>
          <a:p>
            <a:r>
              <a:rPr lang="ja-JP" altLang="en-US" sz="2400" dirty="0" smtClean="0">
                <a:solidFill>
                  <a:schemeClr val="bg1"/>
                </a:solidFill>
              </a:rPr>
              <a:t>から、ニューロンの出力</a:t>
            </a:r>
            <a:endParaRPr lang="en-US" altLang="ja-JP" sz="2400" dirty="0" smtClean="0">
              <a:solidFill>
                <a:schemeClr val="bg1"/>
              </a:solidFill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</a:rPr>
              <a:t>で、</a:t>
            </a:r>
            <a:r>
              <a:rPr lang="en-US" altLang="ja-JP" sz="2400" dirty="0" smtClean="0">
                <a:solidFill>
                  <a:schemeClr val="bg1"/>
                </a:solidFill>
              </a:rPr>
              <a:t>Y</a:t>
            </a:r>
            <a:r>
              <a:rPr lang="ja-JP" altLang="en-US" sz="2400" dirty="0" smtClean="0">
                <a:solidFill>
                  <a:schemeClr val="bg1"/>
                </a:solidFill>
              </a:rPr>
              <a:t>の値を予測するこ</a:t>
            </a:r>
            <a:endParaRPr lang="en-US" altLang="ja-JP" sz="2400" dirty="0" smtClean="0">
              <a:solidFill>
                <a:schemeClr val="bg1"/>
              </a:solidFill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</a:rPr>
              <a:t>とを考える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61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/>
        </p:nvSpPr>
        <p:spPr>
          <a:xfrm>
            <a:off x="0" y="-1270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ひし形 1"/>
          <p:cNvSpPr/>
          <p:nvPr/>
        </p:nvSpPr>
        <p:spPr>
          <a:xfrm rot="16200000">
            <a:off x="800978" y="3036050"/>
            <a:ext cx="5138254" cy="122840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rgbClr val="00B0F0"/>
                </a:solidFill>
              </a:rPr>
              <a:t>　　　</a:t>
            </a:r>
            <a:endParaRPr lang="en-US" altLang="ja-JP" b="1" dirty="0" smtClean="0">
              <a:solidFill>
                <a:srgbClr val="00B0F0"/>
              </a:solidFill>
            </a:endParaRPr>
          </a:p>
          <a:p>
            <a:pPr algn="ctr"/>
            <a:r>
              <a:rPr lang="ja-JP" altLang="en-US" b="1" dirty="0">
                <a:solidFill>
                  <a:srgbClr val="00B0F0"/>
                </a:solidFill>
              </a:rPr>
              <a:t>　</a:t>
            </a:r>
            <a:r>
              <a:rPr lang="ja-JP" altLang="en-US" b="1" dirty="0" smtClean="0">
                <a:solidFill>
                  <a:srgbClr val="00B0F0"/>
                </a:solidFill>
              </a:rPr>
              <a:t>　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cxnSp>
        <p:nvCxnSpPr>
          <p:cNvPr id="3" name="直線矢印コネクタ 2"/>
          <p:cNvCxnSpPr/>
          <p:nvPr/>
        </p:nvCxnSpPr>
        <p:spPr>
          <a:xfrm flipH="1" flipV="1">
            <a:off x="3352800" y="5956300"/>
            <a:ext cx="21656" cy="901700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/>
          <p:cNvSpPr txBox="1"/>
          <p:nvPr/>
        </p:nvSpPr>
        <p:spPr>
          <a:xfrm>
            <a:off x="2465400" y="6152921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入力</a:t>
            </a:r>
            <a:endParaRPr lang="en-US" altLang="ja-JP" dirty="0" smtClean="0"/>
          </a:p>
          <a:p>
            <a:r>
              <a:rPr lang="en-US" altLang="ja-JP" dirty="0" smtClean="0"/>
              <a:t>X=x1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287300" y="5340515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重み</a:t>
            </a:r>
            <a:r>
              <a:rPr lang="en-US" altLang="ja-JP" dirty="0" smtClean="0"/>
              <a:t> </a:t>
            </a:r>
          </a:p>
          <a:p>
            <a:r>
              <a:rPr lang="en-US" altLang="ja-JP" dirty="0" smtClean="0"/>
              <a:t>W = a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2164" y="3270125"/>
            <a:ext cx="34964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重みを</a:t>
            </a:r>
            <a:r>
              <a:rPr kumimoji="1" lang="en-US" altLang="ja-JP" dirty="0" smtClean="0"/>
              <a:t> a, </a:t>
            </a:r>
            <a:r>
              <a:rPr kumimoji="1" lang="ja-JP" altLang="en-US" dirty="0" smtClean="0"/>
              <a:t>バイアスを</a:t>
            </a:r>
            <a:r>
              <a:rPr kumimoji="1" lang="en-US" altLang="ja-JP" dirty="0" smtClean="0"/>
              <a:t> b </a:t>
            </a:r>
            <a:r>
              <a:rPr kumimoji="1" lang="ja-JP" altLang="en-US" dirty="0" smtClean="0"/>
              <a:t>とすると、</a:t>
            </a:r>
            <a:endParaRPr kumimoji="1" lang="en-US" altLang="ja-JP" dirty="0" smtClean="0"/>
          </a:p>
          <a:p>
            <a:r>
              <a:rPr lang="en-US" altLang="ja-JP" b="1" dirty="0" err="1" smtClean="0">
                <a:solidFill>
                  <a:srgbClr val="0070C0"/>
                </a:solidFill>
              </a:rPr>
              <a:t>ax+b</a:t>
            </a:r>
            <a:r>
              <a:rPr lang="en-US" altLang="ja-JP" dirty="0" smtClean="0"/>
              <a:t> </a:t>
            </a:r>
            <a:r>
              <a:rPr lang="ja-JP" altLang="en-US" dirty="0" smtClean="0"/>
              <a:t>が、このニューロンの</a:t>
            </a:r>
            <a:endParaRPr lang="en-US" altLang="ja-JP" dirty="0" smtClean="0"/>
          </a:p>
          <a:p>
            <a:r>
              <a:rPr lang="ja-JP" altLang="en-US" dirty="0" smtClean="0"/>
              <a:t>出力になる</a:t>
            </a: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7" name="右矢印 6"/>
          <p:cNvSpPr/>
          <p:nvPr/>
        </p:nvSpPr>
        <p:spPr>
          <a:xfrm rot="16200000">
            <a:off x="2762581" y="1376585"/>
            <a:ext cx="1190248" cy="13887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084400" y="507025"/>
            <a:ext cx="597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予測値</a:t>
            </a:r>
            <a:r>
              <a:rPr kumimoji="1" lang="en-US" altLang="ja-JP" dirty="0" smtClean="0"/>
              <a:t>  ax1+b</a:t>
            </a:r>
            <a:r>
              <a:rPr kumimoji="1" lang="ja-JP" altLang="en-US" dirty="0" smtClean="0"/>
              <a:t>　　　　</a:t>
            </a:r>
            <a:r>
              <a:rPr kumimoji="1" lang="en-US" altLang="ja-JP" dirty="0" smtClean="0"/>
              <a:t>          </a:t>
            </a:r>
            <a:r>
              <a:rPr kumimoji="1" lang="ja-JP" altLang="en-US" dirty="0" smtClean="0"/>
              <a:t>　　　　　　　　　実際の値　</a:t>
            </a:r>
            <a:r>
              <a:rPr kumimoji="1" lang="en-US" altLang="ja-JP" dirty="0" smtClean="0"/>
              <a:t>y1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629400" y="6168581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実際の</a:t>
            </a:r>
            <a:r>
              <a:rPr lang="en-US" altLang="ja-JP" dirty="0" smtClean="0"/>
              <a:t>y</a:t>
            </a:r>
            <a:r>
              <a:rPr lang="ja-JP" altLang="en-US" dirty="0" smtClean="0"/>
              <a:t>の値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ｙ１</a:t>
            </a:r>
            <a:endParaRPr kumimoji="1" lang="ja-JP" altLang="en-US" dirty="0"/>
          </a:p>
        </p:txBody>
      </p:sp>
      <p:sp>
        <p:nvSpPr>
          <p:cNvPr id="15" name="右矢印 14"/>
          <p:cNvSpPr/>
          <p:nvPr/>
        </p:nvSpPr>
        <p:spPr>
          <a:xfrm rot="16200000">
            <a:off x="4950427" y="3368073"/>
            <a:ext cx="5021646" cy="21590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左右矢印 7"/>
          <p:cNvSpPr/>
          <p:nvPr/>
        </p:nvSpPr>
        <p:spPr>
          <a:xfrm>
            <a:off x="4406900" y="469899"/>
            <a:ext cx="1625600" cy="469901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3987800" y="1456948"/>
            <a:ext cx="3268844" cy="156966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solidFill>
                  <a:schemeClr val="bg1"/>
                </a:solidFill>
              </a:rPr>
              <a:t>予測値と実測値の誤差</a:t>
            </a:r>
            <a:endParaRPr kumimoji="1" lang="en-US" altLang="ja-JP" sz="2400" dirty="0" smtClean="0">
              <a:solidFill>
                <a:schemeClr val="bg1"/>
              </a:solidFill>
            </a:endParaRPr>
          </a:p>
          <a:p>
            <a:r>
              <a:rPr kumimoji="1" lang="ja-JP" altLang="en-US" sz="2400" dirty="0" smtClean="0">
                <a:solidFill>
                  <a:schemeClr val="bg1"/>
                </a:solidFill>
              </a:rPr>
              <a:t>を、すべてのデータに対</a:t>
            </a:r>
            <a:endParaRPr kumimoji="1" lang="en-US" altLang="ja-JP" sz="2400" dirty="0" smtClean="0">
              <a:solidFill>
                <a:schemeClr val="bg1"/>
              </a:solidFill>
            </a:endParaRPr>
          </a:p>
          <a:p>
            <a:r>
              <a:rPr kumimoji="1" lang="ja-JP" altLang="en-US" sz="2400" dirty="0" smtClean="0">
                <a:solidFill>
                  <a:schemeClr val="bg1"/>
                </a:solidFill>
              </a:rPr>
              <a:t>して最小にするような、</a:t>
            </a:r>
            <a:endParaRPr kumimoji="1" lang="en-US" altLang="ja-JP" sz="2400" dirty="0" smtClean="0">
              <a:solidFill>
                <a:schemeClr val="bg1"/>
              </a:solidFill>
            </a:endParaRPr>
          </a:p>
          <a:p>
            <a:r>
              <a:rPr kumimoji="1" lang="en-US" altLang="ja-JP" sz="2400" dirty="0" smtClean="0">
                <a:solidFill>
                  <a:schemeClr val="bg1"/>
                </a:solidFill>
              </a:rPr>
              <a:t>a</a:t>
            </a:r>
            <a:r>
              <a:rPr lang="en-US" altLang="ja-JP" sz="2400" dirty="0">
                <a:solidFill>
                  <a:schemeClr val="bg1"/>
                </a:solidFill>
              </a:rPr>
              <a:t> </a:t>
            </a:r>
            <a:r>
              <a:rPr lang="ja-JP" altLang="en-US" sz="2400" dirty="0" smtClean="0">
                <a:solidFill>
                  <a:schemeClr val="bg1"/>
                </a:solidFill>
              </a:rPr>
              <a:t>と</a:t>
            </a:r>
            <a:r>
              <a:rPr lang="en-US" altLang="ja-JP" sz="2400" dirty="0" smtClean="0">
                <a:solidFill>
                  <a:schemeClr val="bg1"/>
                </a:solidFill>
              </a:rPr>
              <a:t> b </a:t>
            </a:r>
            <a:r>
              <a:rPr lang="ja-JP" altLang="en-US" sz="2400" dirty="0" smtClean="0">
                <a:solidFill>
                  <a:schemeClr val="bg1"/>
                </a:solidFill>
              </a:rPr>
              <a:t>の値を求める。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102100" y="3848100"/>
            <a:ext cx="31341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solidFill>
                  <a:srgbClr val="FF0000"/>
                </a:solidFill>
              </a:rPr>
              <a:t>ここでの「すべてのデータに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対して」という条件に注意す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ること。</a:t>
            </a:r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86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66" y="5771"/>
            <a:ext cx="9155997" cy="686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 rot="716485">
            <a:off x="3136900" y="2768600"/>
            <a:ext cx="2184400" cy="8509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75200" y="1346200"/>
            <a:ext cx="330090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solidFill>
                  <a:srgbClr val="0070C0"/>
                </a:solidFill>
              </a:rPr>
              <a:t>この枠内だけのデータで</a:t>
            </a:r>
            <a:endParaRPr lang="en-US" altLang="ja-JP" sz="2000" dirty="0" smtClean="0">
              <a:solidFill>
                <a:srgbClr val="0070C0"/>
              </a:solidFill>
            </a:endParaRPr>
          </a:p>
          <a:p>
            <a:r>
              <a:rPr lang="ja-JP" altLang="en-US" sz="2000" dirty="0" smtClean="0">
                <a:solidFill>
                  <a:srgbClr val="0070C0"/>
                </a:solidFill>
              </a:rPr>
              <a:t>あれば、この直線でも、</a:t>
            </a:r>
            <a:endParaRPr lang="en-US" altLang="ja-JP" sz="2000" dirty="0" smtClean="0">
              <a:solidFill>
                <a:srgbClr val="0070C0"/>
              </a:solidFill>
            </a:endParaRPr>
          </a:p>
          <a:p>
            <a:r>
              <a:rPr lang="ja-JP" altLang="en-US" sz="2000" dirty="0" smtClean="0">
                <a:solidFill>
                  <a:srgbClr val="0070C0"/>
                </a:solidFill>
              </a:rPr>
              <a:t>線形予測は可能。ただ、</a:t>
            </a:r>
            <a:endParaRPr lang="en-US" altLang="ja-JP" sz="2000" dirty="0" smtClean="0">
              <a:solidFill>
                <a:srgbClr val="0070C0"/>
              </a:solidFill>
            </a:endParaRPr>
          </a:p>
          <a:p>
            <a:r>
              <a:rPr lang="ja-JP" altLang="en-US" sz="2000" dirty="0" smtClean="0">
                <a:solidFill>
                  <a:srgbClr val="0070C0"/>
                </a:solidFill>
              </a:rPr>
              <a:t>全体のデータに対しては、</a:t>
            </a:r>
            <a:endParaRPr lang="en-US" altLang="ja-JP" sz="2000" dirty="0" smtClean="0">
              <a:solidFill>
                <a:srgbClr val="0070C0"/>
              </a:solidFill>
            </a:endParaRPr>
          </a:p>
          <a:p>
            <a:r>
              <a:rPr lang="ja-JP" altLang="en-US" sz="2000" dirty="0" smtClean="0">
                <a:solidFill>
                  <a:srgbClr val="0070C0"/>
                </a:solidFill>
              </a:rPr>
              <a:t>この直線では誤差が大きい。</a:t>
            </a:r>
            <a:endParaRPr lang="en-US" altLang="ja-JP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8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41" y="44307"/>
            <a:ext cx="9107359" cy="683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>
            <a:off x="2247900" y="2768600"/>
            <a:ext cx="3073400" cy="8509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75200" y="1346200"/>
            <a:ext cx="330090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solidFill>
                  <a:srgbClr val="0070C0"/>
                </a:solidFill>
              </a:rPr>
              <a:t>この枠内だけのデータで</a:t>
            </a:r>
            <a:endParaRPr lang="en-US" altLang="ja-JP" sz="2000" dirty="0" smtClean="0">
              <a:solidFill>
                <a:srgbClr val="0070C0"/>
              </a:solidFill>
            </a:endParaRPr>
          </a:p>
          <a:p>
            <a:r>
              <a:rPr lang="ja-JP" altLang="en-US" sz="2000" dirty="0" smtClean="0">
                <a:solidFill>
                  <a:srgbClr val="0070C0"/>
                </a:solidFill>
              </a:rPr>
              <a:t>あれば、この直線でも、</a:t>
            </a:r>
            <a:endParaRPr lang="en-US" altLang="ja-JP" sz="2000" dirty="0" smtClean="0">
              <a:solidFill>
                <a:srgbClr val="0070C0"/>
              </a:solidFill>
            </a:endParaRPr>
          </a:p>
          <a:p>
            <a:r>
              <a:rPr lang="ja-JP" altLang="en-US" sz="2000" dirty="0" smtClean="0">
                <a:solidFill>
                  <a:srgbClr val="0070C0"/>
                </a:solidFill>
              </a:rPr>
              <a:t>線形予測は可能。ただ、</a:t>
            </a:r>
            <a:endParaRPr lang="en-US" altLang="ja-JP" sz="2000" dirty="0" smtClean="0">
              <a:solidFill>
                <a:srgbClr val="0070C0"/>
              </a:solidFill>
            </a:endParaRPr>
          </a:p>
          <a:p>
            <a:r>
              <a:rPr lang="ja-JP" altLang="en-US" sz="2000" dirty="0" smtClean="0">
                <a:solidFill>
                  <a:srgbClr val="0070C0"/>
                </a:solidFill>
              </a:rPr>
              <a:t>全体のデータに対しては、</a:t>
            </a:r>
            <a:endParaRPr lang="en-US" altLang="ja-JP" sz="2000" dirty="0" smtClean="0">
              <a:solidFill>
                <a:srgbClr val="0070C0"/>
              </a:solidFill>
            </a:endParaRPr>
          </a:p>
          <a:p>
            <a:r>
              <a:rPr lang="ja-JP" altLang="en-US" sz="2000" dirty="0" smtClean="0">
                <a:solidFill>
                  <a:srgbClr val="0070C0"/>
                </a:solidFill>
              </a:rPr>
              <a:t>この直線では誤差が大きい。</a:t>
            </a:r>
            <a:endParaRPr lang="en-US" altLang="ja-JP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66" y="29536"/>
            <a:ext cx="9129234" cy="684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/>
          <p:cNvSpPr/>
          <p:nvPr/>
        </p:nvSpPr>
        <p:spPr>
          <a:xfrm rot="21028101">
            <a:off x="1892891" y="2827646"/>
            <a:ext cx="3455037" cy="95195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775200" y="1346200"/>
            <a:ext cx="2579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solidFill>
                  <a:srgbClr val="0070C0"/>
                </a:solidFill>
              </a:rPr>
              <a:t>だんだん、予測可能な</a:t>
            </a:r>
            <a:endParaRPr lang="en-US" altLang="ja-JP" sz="2000" dirty="0" smtClean="0">
              <a:solidFill>
                <a:srgbClr val="0070C0"/>
              </a:solidFill>
            </a:endParaRPr>
          </a:p>
          <a:p>
            <a:r>
              <a:rPr lang="ja-JP" altLang="en-US" sz="2000" dirty="0" smtClean="0">
                <a:solidFill>
                  <a:srgbClr val="0070C0"/>
                </a:solidFill>
              </a:rPr>
              <a:t>データが増えてくる。</a:t>
            </a:r>
            <a:endParaRPr lang="en-US" altLang="ja-JP" sz="2000" dirty="0" smtClean="0">
              <a:solidFill>
                <a:srgbClr val="0070C0"/>
              </a:solidFill>
            </a:endParaRPr>
          </a:p>
          <a:p>
            <a:r>
              <a:rPr lang="ja-JP" altLang="en-US" sz="2000" dirty="0" smtClean="0">
                <a:solidFill>
                  <a:srgbClr val="0070C0"/>
                </a:solidFill>
              </a:rPr>
              <a:t>最適なものを探す。</a:t>
            </a:r>
            <a:endParaRPr lang="en-US" altLang="ja-JP" sz="20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69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8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図形グループ 3"/>
          <p:cNvGrpSpPr/>
          <p:nvPr/>
        </p:nvGrpSpPr>
        <p:grpSpPr>
          <a:xfrm>
            <a:off x="1302705" y="2265038"/>
            <a:ext cx="789140" cy="726510"/>
            <a:chOff x="864296" y="989556"/>
            <a:chExt cx="789140" cy="726510"/>
          </a:xfrm>
        </p:grpSpPr>
        <p:sp>
          <p:nvSpPr>
            <p:cNvPr id="5" name="円/楕円 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1318501" y="3244239"/>
            <a:ext cx="789140" cy="726510"/>
            <a:chOff x="864296" y="989556"/>
            <a:chExt cx="789140" cy="726510"/>
          </a:xfrm>
        </p:grpSpPr>
        <p:sp>
          <p:nvSpPr>
            <p:cNvPr id="8" name="円/楕円 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1302706" y="4228166"/>
            <a:ext cx="781971" cy="726510"/>
            <a:chOff x="864296" y="989556"/>
            <a:chExt cx="789140" cy="726510"/>
          </a:xfrm>
        </p:grpSpPr>
        <p:sp>
          <p:nvSpPr>
            <p:cNvPr id="11" name="円/楕円 1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1302705" y="5212093"/>
            <a:ext cx="781971" cy="726510"/>
            <a:chOff x="864296" y="989556"/>
            <a:chExt cx="789140" cy="726510"/>
          </a:xfrm>
        </p:grpSpPr>
        <p:sp>
          <p:nvSpPr>
            <p:cNvPr id="23" name="円/楕円 2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sp>
        <p:nvSpPr>
          <p:cNvPr id="61" name="タイトル 6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重みづけられた入力、すなわち投票を、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ja-JP" altLang="en-US" sz="3200" dirty="0" smtClean="0"/>
              <a:t>すべて、足し合わす。これが、投票結果。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2" name="角丸四角形 1"/>
          <p:cNvSpPr/>
          <p:nvPr/>
        </p:nvSpPr>
        <p:spPr>
          <a:xfrm>
            <a:off x="3060700" y="1892300"/>
            <a:ext cx="5245100" cy="4229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5" idx="6"/>
          </p:cNvCxnSpPr>
          <p:nvPr/>
        </p:nvCxnSpPr>
        <p:spPr>
          <a:xfrm flipV="1">
            <a:off x="2091845" y="26162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/>
          <p:cNvCxnSpPr/>
          <p:nvPr/>
        </p:nvCxnSpPr>
        <p:spPr>
          <a:xfrm flipV="1">
            <a:off x="2091845" y="36068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矢印コネクタ 82"/>
          <p:cNvCxnSpPr/>
          <p:nvPr/>
        </p:nvCxnSpPr>
        <p:spPr>
          <a:xfrm flipV="1">
            <a:off x="2079145" y="45974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/>
          <p:nvPr/>
        </p:nvCxnSpPr>
        <p:spPr>
          <a:xfrm flipV="1">
            <a:off x="2091845" y="55626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/>
          <p:cNvSpPr txBox="1"/>
          <p:nvPr/>
        </p:nvSpPr>
        <p:spPr>
          <a:xfrm>
            <a:off x="3530600" y="3742149"/>
            <a:ext cx="3405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rgbClr val="0070C0"/>
                </a:solidFill>
              </a:rPr>
              <a:t>W</a:t>
            </a:r>
            <a:r>
              <a:rPr lang="en-US" altLang="ja-JP" sz="2000" baseline="-25000" dirty="0">
                <a:solidFill>
                  <a:srgbClr val="0070C0"/>
                </a:solidFill>
              </a:rPr>
              <a:t>1</a:t>
            </a:r>
            <a:r>
              <a:rPr lang="en-US" altLang="ja-JP" sz="2000" dirty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>
                <a:solidFill>
                  <a:srgbClr val="0070C0"/>
                </a:solidFill>
              </a:rPr>
              <a:t>1</a:t>
            </a:r>
            <a:r>
              <a:rPr lang="en-US" altLang="ja-JP" sz="2000" dirty="0">
                <a:solidFill>
                  <a:srgbClr val="0070C0"/>
                </a:solidFill>
              </a:rPr>
              <a:t>+W</a:t>
            </a:r>
            <a:r>
              <a:rPr lang="en-US" altLang="ja-JP" sz="2000" baseline="-25000" dirty="0">
                <a:solidFill>
                  <a:srgbClr val="0070C0"/>
                </a:solidFill>
              </a:rPr>
              <a:t>2</a:t>
            </a:r>
            <a:r>
              <a:rPr lang="en-US" altLang="ja-JP" sz="2000" dirty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>
                <a:solidFill>
                  <a:srgbClr val="0070C0"/>
                </a:solidFill>
              </a:rPr>
              <a:t>2</a:t>
            </a:r>
            <a:r>
              <a:rPr lang="en-US" altLang="ja-JP" sz="2000" dirty="0">
                <a:solidFill>
                  <a:srgbClr val="0070C0"/>
                </a:solidFill>
              </a:rPr>
              <a:t>+W</a:t>
            </a:r>
            <a:r>
              <a:rPr lang="en-US" altLang="ja-JP" sz="2000" baseline="-25000" dirty="0">
                <a:solidFill>
                  <a:srgbClr val="0070C0"/>
                </a:solidFill>
              </a:rPr>
              <a:t>3</a:t>
            </a:r>
            <a:r>
              <a:rPr lang="en-US" altLang="ja-JP" sz="2000" dirty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>
                <a:solidFill>
                  <a:srgbClr val="0070C0"/>
                </a:solidFill>
              </a:rPr>
              <a:t>3</a:t>
            </a:r>
            <a:r>
              <a:rPr lang="en-US" altLang="ja-JP" sz="2000" dirty="0">
                <a:solidFill>
                  <a:srgbClr val="0070C0"/>
                </a:solidFill>
              </a:rPr>
              <a:t>+W</a:t>
            </a:r>
            <a:r>
              <a:rPr lang="en-US" altLang="ja-JP" sz="2000" baseline="-25000" dirty="0">
                <a:solidFill>
                  <a:srgbClr val="0070C0"/>
                </a:solidFill>
              </a:rPr>
              <a:t>4</a:t>
            </a:r>
            <a:r>
              <a:rPr lang="en-US" altLang="ja-JP" sz="2000" dirty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>
                <a:solidFill>
                  <a:srgbClr val="0070C0"/>
                </a:solidFill>
              </a:rPr>
              <a:t>4</a:t>
            </a:r>
            <a:endParaRPr kumimoji="1" lang="ja-JP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30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38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rgbClr val="FFFF00"/>
                </a:solidFill>
              </a:rPr>
              <a:t>損失関数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2" name="サブタイトル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sz="2400" dirty="0">
                <a:solidFill>
                  <a:schemeClr val="bg1"/>
                </a:solidFill>
              </a:rPr>
              <a:t>どのように、データ群に一番「近い」直線を求めるか</a:t>
            </a:r>
            <a:r>
              <a:rPr lang="ja-JP" altLang="en-US" sz="2400" dirty="0" smtClean="0">
                <a:solidFill>
                  <a:schemeClr val="bg1"/>
                </a:solidFill>
              </a:rPr>
              <a:t>？その為に、「損失関数」という考え方を導入する。</a:t>
            </a:r>
            <a:endParaRPr lang="en-US" altLang="ja-JP" sz="2400" dirty="0" smtClean="0">
              <a:solidFill>
                <a:schemeClr val="bg1"/>
              </a:solidFill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</a:rPr>
              <a:t>損失</a:t>
            </a:r>
            <a:r>
              <a:rPr kumimoji="1" lang="ja-JP" altLang="en-US" sz="2400" dirty="0" smtClean="0">
                <a:solidFill>
                  <a:schemeClr val="bg1"/>
                </a:solidFill>
              </a:rPr>
              <a:t>関数（コスト関数ともいう）は、ニューラル・ネットワークで、重要な役割を果たす。ニューラル・ネットワークでの「学習」は、すべて「損失関数を最小のものにせよ」という指示に従ったパラメーター変更に帰着する。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7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4990" y="5771"/>
            <a:ext cx="9155997" cy="6866997"/>
          </a:xfrm>
          <a:prstGeom prst="rect">
            <a:avLst/>
          </a:prstGeom>
          <a:solidFill>
            <a:schemeClr val="bg1">
              <a:lumMod val="8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/>
          <p:nvPr/>
        </p:nvCxnSpPr>
        <p:spPr>
          <a:xfrm>
            <a:off x="7235462" y="1580201"/>
            <a:ext cx="29532" cy="2348150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5615655" y="1816493"/>
            <a:ext cx="14767" cy="1713116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H="1" flipV="1">
            <a:off x="2421665" y="2850270"/>
            <a:ext cx="14767" cy="782717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H="1" flipV="1">
            <a:off x="1816249" y="2687819"/>
            <a:ext cx="14766" cy="1875567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 flipH="1">
            <a:off x="1428942" y="3426232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 flipH="1">
            <a:off x="2083394" y="3076512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 flipH="1">
            <a:off x="5336706" y="2401891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 flipH="1">
            <a:off x="6994307" y="2132243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516196" y="307161"/>
            <a:ext cx="6272871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データの各点と、</a:t>
            </a:r>
            <a:r>
              <a:rPr lang="en-US" altLang="ja-JP" sz="2400" dirty="0" smtClean="0"/>
              <a:t>y=</a:t>
            </a:r>
            <a:r>
              <a:rPr lang="en-US" altLang="ja-JP" sz="2400" dirty="0" err="1" smtClean="0"/>
              <a:t>ax+b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との誤差が、</a:t>
            </a:r>
            <a:endParaRPr lang="en-US" altLang="ja-JP" sz="2400" dirty="0" smtClean="0"/>
          </a:p>
          <a:p>
            <a:r>
              <a:rPr lang="ja-JP" altLang="en-US" sz="2400" dirty="0" smtClean="0"/>
              <a:t>もっとも小さくなるように、</a:t>
            </a:r>
            <a:r>
              <a:rPr lang="en-US" altLang="ja-JP" sz="2400" dirty="0" err="1" smtClean="0"/>
              <a:t>a,b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の値を修正する。</a:t>
            </a:r>
            <a:endParaRPr lang="en-US" altLang="ja-JP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624187" y="1553228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/>
              <a:t>(x</a:t>
            </a:r>
            <a:r>
              <a:rPr lang="en-US" altLang="ja-JP" i="1" baseline="30000" dirty="0"/>
              <a:t>(</a:t>
            </a:r>
            <a:r>
              <a:rPr lang="en-US" altLang="ja-JP" i="1" baseline="30000" dirty="0" err="1"/>
              <a:t>i</a:t>
            </a:r>
            <a:r>
              <a:rPr lang="en-US" altLang="ja-JP" i="1" baseline="30000" dirty="0"/>
              <a:t>)</a:t>
            </a:r>
            <a:r>
              <a:rPr lang="en-US" altLang="ja-JP" i="1" dirty="0"/>
              <a:t>, y</a:t>
            </a:r>
            <a:r>
              <a:rPr lang="en-US" altLang="ja-JP" i="1" baseline="30000" dirty="0"/>
              <a:t>(</a:t>
            </a:r>
            <a:r>
              <a:rPr lang="en-US" altLang="ja-JP" i="1" baseline="30000" dirty="0" err="1"/>
              <a:t>i</a:t>
            </a:r>
            <a:r>
              <a:rPr lang="en-US" altLang="ja-JP" i="1" baseline="30000" dirty="0"/>
              <a:t>)</a:t>
            </a:r>
            <a:r>
              <a:rPr lang="en-US" altLang="ja-JP" i="1" dirty="0"/>
              <a:t>)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087649" y="2489419"/>
            <a:ext cx="181331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ja-JP" i="1" dirty="0"/>
              <a:t>(ax</a:t>
            </a:r>
            <a:r>
              <a:rPr lang="en-US" altLang="ja-JP" i="1" baseline="30000" dirty="0"/>
              <a:t>(</a:t>
            </a:r>
            <a:r>
              <a:rPr lang="en-US" altLang="ja-JP" i="1" baseline="30000" dirty="0" err="1"/>
              <a:t>i</a:t>
            </a:r>
            <a:r>
              <a:rPr lang="en-US" altLang="ja-JP" i="1" baseline="30000" dirty="0"/>
              <a:t>)</a:t>
            </a:r>
            <a:r>
              <a:rPr lang="en-US" altLang="ja-JP" i="1" dirty="0"/>
              <a:t>+b) – y</a:t>
            </a:r>
            <a:r>
              <a:rPr lang="en-US" altLang="ja-JP" i="1" baseline="30000" dirty="0"/>
              <a:t>(</a:t>
            </a:r>
            <a:r>
              <a:rPr lang="en-US" altLang="ja-JP" i="1" baseline="30000" dirty="0" err="1"/>
              <a:t>i</a:t>
            </a:r>
            <a:r>
              <a:rPr lang="en-US" altLang="ja-JP" i="1" baseline="30000" dirty="0"/>
              <a:t>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856" y="3638354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( ax</a:t>
            </a:r>
            <a:r>
              <a:rPr lang="en-US" altLang="ja-JP" i="1" baseline="30000" dirty="0" smtClean="0"/>
              <a:t>(</a:t>
            </a:r>
            <a:r>
              <a:rPr lang="en-US" altLang="ja-JP" i="1" baseline="30000" dirty="0" err="1" smtClean="0"/>
              <a:t>i</a:t>
            </a:r>
            <a:r>
              <a:rPr lang="en-US" altLang="ja-JP" i="1" baseline="30000" dirty="0"/>
              <a:t>)</a:t>
            </a:r>
            <a:r>
              <a:rPr lang="en-US" altLang="ja-JP" i="1" dirty="0"/>
              <a:t>+b</a:t>
            </a:r>
            <a:r>
              <a:rPr lang="en-US" altLang="ja-JP" i="1" dirty="0" smtClean="0"/>
              <a:t>), </a:t>
            </a:r>
            <a:r>
              <a:rPr lang="en-US" altLang="ja-JP" i="1" dirty="0"/>
              <a:t>y</a:t>
            </a:r>
            <a:r>
              <a:rPr lang="en-US" altLang="ja-JP" i="1" baseline="30000" dirty="0"/>
              <a:t>(</a:t>
            </a:r>
            <a:r>
              <a:rPr lang="en-US" altLang="ja-JP" i="1" baseline="30000" dirty="0" err="1"/>
              <a:t>i</a:t>
            </a:r>
            <a:r>
              <a:rPr lang="en-US" altLang="ja-JP" i="1" baseline="30000" dirty="0" smtClean="0"/>
              <a:t>) </a:t>
            </a:r>
            <a:r>
              <a:rPr lang="en-US" altLang="ja-JP" i="1" dirty="0" smtClean="0"/>
              <a:t>)</a:t>
            </a:r>
            <a:endParaRPr kumimoji="1" lang="ja-JP" altLang="en-US" dirty="0"/>
          </a:p>
        </p:txBody>
      </p:sp>
      <p:sp>
        <p:nvSpPr>
          <p:cNvPr id="8" name="右中かっこ 7"/>
          <p:cNvSpPr/>
          <p:nvPr/>
        </p:nvSpPr>
        <p:spPr>
          <a:xfrm>
            <a:off x="5824602" y="1972664"/>
            <a:ext cx="220934" cy="14606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515616" y="5160723"/>
            <a:ext cx="273451" cy="200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372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損失関数を定めて、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誤差</a:t>
            </a:r>
            <a:r>
              <a:rPr lang="ja-JP" altLang="en-US" dirty="0"/>
              <a:t>を最小に</a:t>
            </a:r>
            <a:r>
              <a:rPr lang="ja-JP" altLang="en-US" dirty="0" smtClean="0"/>
              <a:t>する</a:t>
            </a:r>
            <a:r>
              <a:rPr lang="en-US" altLang="ja-JP" dirty="0" smtClean="0"/>
              <a:t> </a:t>
            </a:r>
            <a:r>
              <a:rPr lang="en-US" altLang="ja-JP" i="1" dirty="0" err="1" smtClean="0"/>
              <a:t>a,b</a:t>
            </a:r>
            <a:r>
              <a:rPr lang="en-US" altLang="ja-JP" i="1" baseline="-25000" dirty="0" smtClean="0"/>
              <a:t> </a:t>
            </a:r>
            <a:r>
              <a:rPr lang="ja-JP" altLang="en-US" dirty="0" smtClean="0"/>
              <a:t>を</a:t>
            </a:r>
            <a:r>
              <a:rPr lang="ja-JP" altLang="en-US" dirty="0"/>
              <a:t>求める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400" dirty="0"/>
              <a:t>サンプル中の</a:t>
            </a:r>
            <a:r>
              <a:rPr lang="en-US" altLang="ja-JP" sz="2400" i="1" dirty="0" err="1"/>
              <a:t>i</a:t>
            </a:r>
            <a:r>
              <a:rPr lang="en-US" altLang="ja-JP" sz="2400" i="1" dirty="0"/>
              <a:t> </a:t>
            </a:r>
            <a:r>
              <a:rPr lang="ja-JP" altLang="en-US" sz="2400" dirty="0"/>
              <a:t>番目の点を</a:t>
            </a:r>
            <a:r>
              <a:rPr lang="en-US" altLang="ja-JP" sz="2400" dirty="0"/>
              <a:t> </a:t>
            </a:r>
            <a:r>
              <a:rPr lang="en-US" altLang="ja-JP" sz="2400" i="1" dirty="0"/>
              <a:t>(x</a:t>
            </a:r>
            <a:r>
              <a:rPr lang="en-US" altLang="ja-JP" sz="2400" i="1" baseline="30000" dirty="0"/>
              <a:t>(</a:t>
            </a:r>
            <a:r>
              <a:rPr lang="en-US" altLang="ja-JP" sz="2400" i="1" baseline="30000" dirty="0" err="1"/>
              <a:t>i</a:t>
            </a:r>
            <a:r>
              <a:rPr lang="en-US" altLang="ja-JP" sz="2400" i="1" baseline="30000" dirty="0"/>
              <a:t>)</a:t>
            </a:r>
            <a:r>
              <a:rPr lang="en-US" altLang="ja-JP" sz="2400" i="1" dirty="0"/>
              <a:t>, y</a:t>
            </a:r>
            <a:r>
              <a:rPr lang="en-US" altLang="ja-JP" sz="2400" i="1" baseline="30000" dirty="0"/>
              <a:t>(</a:t>
            </a:r>
            <a:r>
              <a:rPr lang="en-US" altLang="ja-JP" sz="2400" i="1" baseline="30000" dirty="0" err="1"/>
              <a:t>i</a:t>
            </a:r>
            <a:r>
              <a:rPr lang="en-US" altLang="ja-JP" sz="2400" i="1" baseline="30000" dirty="0"/>
              <a:t>)</a:t>
            </a:r>
            <a:r>
              <a:rPr lang="en-US" altLang="ja-JP" sz="2400" i="1" dirty="0"/>
              <a:t>)</a:t>
            </a:r>
            <a:r>
              <a:rPr lang="ja-JP" altLang="en-US" sz="2400" dirty="0"/>
              <a:t>と</a:t>
            </a:r>
            <a:r>
              <a:rPr lang="ja-JP" altLang="en-US" sz="2400" dirty="0" smtClean="0"/>
              <a:t>すれば、</a:t>
            </a:r>
            <a:r>
              <a:rPr lang="en-US" altLang="ja-JP" sz="2400" i="1" dirty="0" smtClean="0"/>
              <a:t>y=</a:t>
            </a:r>
            <a:r>
              <a:rPr lang="en-US" altLang="ja-JP" sz="2400" i="1" dirty="0" err="1" smtClean="0"/>
              <a:t>ax+b</a:t>
            </a:r>
            <a:r>
              <a:rPr lang="ja-JP" altLang="en-US" sz="2400" dirty="0" smtClean="0"/>
              <a:t>上の</a:t>
            </a:r>
            <a:r>
              <a:rPr lang="ja-JP" altLang="en-US" sz="2400" dirty="0"/>
              <a:t>点と</a:t>
            </a:r>
            <a:r>
              <a:rPr lang="ja-JP" altLang="en-US" sz="2400" dirty="0" smtClean="0"/>
              <a:t>点</a:t>
            </a:r>
            <a:r>
              <a:rPr lang="en-US" altLang="ja-JP" sz="2400" dirty="0" smtClean="0"/>
              <a:t> </a:t>
            </a:r>
            <a:r>
              <a:rPr lang="en-US" altLang="ja-JP" sz="2400" i="1" dirty="0"/>
              <a:t>(x</a:t>
            </a:r>
            <a:r>
              <a:rPr lang="en-US" altLang="ja-JP" sz="2400" i="1" baseline="30000" dirty="0"/>
              <a:t>(</a:t>
            </a:r>
            <a:r>
              <a:rPr lang="en-US" altLang="ja-JP" sz="2400" i="1" baseline="30000" dirty="0" err="1"/>
              <a:t>i</a:t>
            </a:r>
            <a:r>
              <a:rPr lang="en-US" altLang="ja-JP" sz="2400" i="1" baseline="30000" dirty="0"/>
              <a:t>)</a:t>
            </a:r>
            <a:r>
              <a:rPr lang="en-US" altLang="ja-JP" sz="2400" i="1" dirty="0"/>
              <a:t>, y</a:t>
            </a:r>
            <a:r>
              <a:rPr lang="en-US" altLang="ja-JP" sz="2400" i="1" baseline="30000" dirty="0"/>
              <a:t>(</a:t>
            </a:r>
            <a:r>
              <a:rPr lang="en-US" altLang="ja-JP" sz="2400" i="1" baseline="30000" dirty="0" err="1"/>
              <a:t>i</a:t>
            </a:r>
            <a:r>
              <a:rPr lang="en-US" altLang="ja-JP" sz="2400" i="1" baseline="30000" dirty="0"/>
              <a:t>)</a:t>
            </a:r>
            <a:r>
              <a:rPr lang="en-US" altLang="ja-JP" sz="2400" i="1" dirty="0"/>
              <a:t>) </a:t>
            </a:r>
            <a:r>
              <a:rPr lang="ja-JP" altLang="en-US" sz="2400" i="1" dirty="0" smtClean="0"/>
              <a:t>と</a:t>
            </a:r>
            <a:r>
              <a:rPr lang="ja-JP" altLang="en-US" sz="2400" dirty="0" smtClean="0"/>
              <a:t>の垂直方向の誤差</a:t>
            </a:r>
            <a:r>
              <a:rPr lang="ja-JP" altLang="en-US" sz="2400" dirty="0"/>
              <a:t>は</a:t>
            </a:r>
            <a:r>
              <a:rPr lang="ja-JP" altLang="en-US" sz="2400" dirty="0" smtClean="0"/>
              <a:t>、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i="1" dirty="0" smtClean="0">
                <a:solidFill>
                  <a:srgbClr val="3366FF"/>
                </a:solidFill>
              </a:rPr>
              <a:t>(ax</a:t>
            </a:r>
            <a:r>
              <a:rPr lang="en-US" altLang="ja-JP" sz="2400" i="1" baseline="30000" dirty="0" smtClean="0">
                <a:solidFill>
                  <a:srgbClr val="3366FF"/>
                </a:solidFill>
              </a:rPr>
              <a:t>(</a:t>
            </a:r>
            <a:r>
              <a:rPr lang="en-US" altLang="ja-JP" sz="2400" i="1" baseline="30000" dirty="0" err="1" smtClean="0">
                <a:solidFill>
                  <a:srgbClr val="3366FF"/>
                </a:solidFill>
              </a:rPr>
              <a:t>i</a:t>
            </a:r>
            <a:r>
              <a:rPr lang="en-US" altLang="ja-JP" sz="2400" i="1" baseline="30000" dirty="0" smtClean="0">
                <a:solidFill>
                  <a:srgbClr val="3366FF"/>
                </a:solidFill>
              </a:rPr>
              <a:t>)</a:t>
            </a:r>
            <a:r>
              <a:rPr lang="en-US" altLang="ja-JP" sz="2400" i="1" dirty="0" smtClean="0">
                <a:solidFill>
                  <a:srgbClr val="3366FF"/>
                </a:solidFill>
              </a:rPr>
              <a:t>+b) </a:t>
            </a:r>
            <a:r>
              <a:rPr lang="en-US" altLang="ja-JP" sz="2400" i="1" dirty="0">
                <a:solidFill>
                  <a:srgbClr val="3366FF"/>
                </a:solidFill>
              </a:rPr>
              <a:t>– y</a:t>
            </a:r>
            <a:r>
              <a:rPr lang="en-US" altLang="ja-JP" sz="2400" i="1" baseline="30000" dirty="0">
                <a:solidFill>
                  <a:srgbClr val="3366FF"/>
                </a:solidFill>
              </a:rPr>
              <a:t>(</a:t>
            </a:r>
            <a:r>
              <a:rPr lang="en-US" altLang="ja-JP" sz="2400" i="1" baseline="30000" dirty="0" err="1">
                <a:solidFill>
                  <a:srgbClr val="3366FF"/>
                </a:solidFill>
              </a:rPr>
              <a:t>i</a:t>
            </a:r>
            <a:r>
              <a:rPr lang="en-US" altLang="ja-JP" sz="2400" i="1" baseline="30000" dirty="0">
                <a:solidFill>
                  <a:srgbClr val="3366FF"/>
                </a:solidFill>
              </a:rPr>
              <a:t>)</a:t>
            </a:r>
            <a:r>
              <a:rPr lang="en-US" altLang="ja-JP" sz="2400" i="1" dirty="0">
                <a:solidFill>
                  <a:srgbClr val="3366FF"/>
                </a:solidFill>
              </a:rPr>
              <a:t> </a:t>
            </a:r>
            <a:r>
              <a:rPr lang="ja-JP" altLang="en-US" sz="2400" dirty="0"/>
              <a:t>となる。</a:t>
            </a:r>
            <a:endParaRPr lang="en-US" altLang="ja-JP" sz="2400" dirty="0"/>
          </a:p>
          <a:p>
            <a:r>
              <a:rPr lang="ja-JP" altLang="en-US" sz="2400" dirty="0"/>
              <a:t>誤差は、正負の値をとるので、単純に、誤差の平均を取っても、打ち消しあって、全体としての誤差の大きさはわからなくなる。</a:t>
            </a:r>
            <a:endParaRPr lang="en-US" altLang="ja-JP" sz="2400" dirty="0"/>
          </a:p>
          <a:p>
            <a:r>
              <a:rPr lang="ja-JP" altLang="en-US" sz="2400" dirty="0"/>
              <a:t>そこで、誤差の二乗をとって、その平均を最小にすることを考える</a:t>
            </a:r>
            <a:r>
              <a:rPr lang="ja-JP" altLang="en-US" sz="2400" dirty="0" smtClean="0"/>
              <a:t>。</a:t>
            </a:r>
            <a:endParaRPr lang="en-US" altLang="ja-JP" sz="2400" dirty="0" smtClean="0"/>
          </a:p>
          <a:p>
            <a:r>
              <a:rPr lang="en-US" altLang="ja-JP" sz="2400" i="1" dirty="0" smtClean="0"/>
              <a:t>a, b </a:t>
            </a:r>
            <a:r>
              <a:rPr lang="ja-JP" altLang="en-US" sz="2400" dirty="0" smtClean="0"/>
              <a:t>の関数である、この</a:t>
            </a:r>
            <a:r>
              <a:rPr lang="ja-JP" altLang="en-US" sz="2400" dirty="0" smtClean="0">
                <a:solidFill>
                  <a:srgbClr val="0070C0"/>
                </a:solidFill>
              </a:rPr>
              <a:t>誤差の二乗の平均</a:t>
            </a:r>
            <a:r>
              <a:rPr lang="ja-JP" altLang="en-US" sz="2400" dirty="0" smtClean="0"/>
              <a:t>を、</a:t>
            </a:r>
            <a:r>
              <a:rPr lang="ja-JP" altLang="en-US" sz="2400" dirty="0" smtClean="0">
                <a:solidFill>
                  <a:srgbClr val="3366FF"/>
                </a:solidFill>
              </a:rPr>
              <a:t>損失関数</a:t>
            </a:r>
            <a:r>
              <a:rPr lang="ja-JP" altLang="en-US" sz="2400" dirty="0" smtClean="0"/>
              <a:t>とすればいい。</a:t>
            </a:r>
            <a:endParaRPr lang="en-US" altLang="ja-JP" sz="24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577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4990" y="5771"/>
            <a:ext cx="9155997" cy="6866997"/>
          </a:xfrm>
          <a:prstGeom prst="rect">
            <a:avLst/>
          </a:prstGeom>
          <a:solidFill>
            <a:schemeClr val="bg1">
              <a:lumMod val="8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/>
          <p:nvPr/>
        </p:nvCxnSpPr>
        <p:spPr>
          <a:xfrm>
            <a:off x="7235462" y="1580201"/>
            <a:ext cx="29532" cy="2348150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5615655" y="1816493"/>
            <a:ext cx="14767" cy="1713116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H="1" flipV="1">
            <a:off x="2421665" y="2850270"/>
            <a:ext cx="14767" cy="782717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H="1" flipV="1">
            <a:off x="1816249" y="2687819"/>
            <a:ext cx="14766" cy="1875567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 flipH="1">
            <a:off x="1428942" y="3426232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 flipH="1">
            <a:off x="2083394" y="3076512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 flipH="1">
            <a:off x="5336706" y="2401891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 flipH="1">
            <a:off x="6994307" y="2132243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624187" y="1553228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/>
              <a:t>(x</a:t>
            </a:r>
            <a:r>
              <a:rPr lang="en-US" altLang="ja-JP" i="1" baseline="30000" dirty="0"/>
              <a:t>(</a:t>
            </a:r>
            <a:r>
              <a:rPr lang="en-US" altLang="ja-JP" i="1" baseline="30000" dirty="0" err="1"/>
              <a:t>i</a:t>
            </a:r>
            <a:r>
              <a:rPr lang="en-US" altLang="ja-JP" i="1" baseline="30000" dirty="0"/>
              <a:t>)</a:t>
            </a:r>
            <a:r>
              <a:rPr lang="en-US" altLang="ja-JP" i="1" dirty="0"/>
              <a:t>, y</a:t>
            </a:r>
            <a:r>
              <a:rPr lang="en-US" altLang="ja-JP" i="1" baseline="30000" dirty="0"/>
              <a:t>(</a:t>
            </a:r>
            <a:r>
              <a:rPr lang="en-US" altLang="ja-JP" i="1" baseline="30000" dirty="0" err="1"/>
              <a:t>i</a:t>
            </a:r>
            <a:r>
              <a:rPr lang="en-US" altLang="ja-JP" i="1" baseline="30000" dirty="0"/>
              <a:t>)</a:t>
            </a:r>
            <a:r>
              <a:rPr lang="en-US" altLang="ja-JP" i="1" dirty="0"/>
              <a:t>)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087649" y="2489419"/>
            <a:ext cx="181331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ja-JP" i="1" dirty="0"/>
              <a:t>(ax</a:t>
            </a:r>
            <a:r>
              <a:rPr lang="en-US" altLang="ja-JP" i="1" baseline="30000" dirty="0"/>
              <a:t>(</a:t>
            </a:r>
            <a:r>
              <a:rPr lang="en-US" altLang="ja-JP" i="1" baseline="30000" dirty="0" err="1"/>
              <a:t>i</a:t>
            </a:r>
            <a:r>
              <a:rPr lang="en-US" altLang="ja-JP" i="1" baseline="30000" dirty="0"/>
              <a:t>)</a:t>
            </a:r>
            <a:r>
              <a:rPr lang="en-US" altLang="ja-JP" i="1" dirty="0"/>
              <a:t>+b) – y</a:t>
            </a:r>
            <a:r>
              <a:rPr lang="en-US" altLang="ja-JP" i="1" baseline="30000" dirty="0"/>
              <a:t>(</a:t>
            </a:r>
            <a:r>
              <a:rPr lang="en-US" altLang="ja-JP" i="1" baseline="30000" dirty="0" err="1"/>
              <a:t>i</a:t>
            </a:r>
            <a:r>
              <a:rPr lang="en-US" altLang="ja-JP" i="1" baseline="30000" dirty="0"/>
              <a:t>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856" y="3638354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( ax</a:t>
            </a:r>
            <a:r>
              <a:rPr lang="en-US" altLang="ja-JP" i="1" baseline="30000" dirty="0" smtClean="0"/>
              <a:t>(</a:t>
            </a:r>
            <a:r>
              <a:rPr lang="en-US" altLang="ja-JP" i="1" baseline="30000" dirty="0" err="1" smtClean="0"/>
              <a:t>i</a:t>
            </a:r>
            <a:r>
              <a:rPr lang="en-US" altLang="ja-JP" i="1" baseline="30000" dirty="0"/>
              <a:t>)</a:t>
            </a:r>
            <a:r>
              <a:rPr lang="en-US" altLang="ja-JP" i="1" dirty="0"/>
              <a:t>+b</a:t>
            </a:r>
            <a:r>
              <a:rPr lang="en-US" altLang="ja-JP" i="1" dirty="0" smtClean="0"/>
              <a:t>), </a:t>
            </a:r>
            <a:r>
              <a:rPr lang="en-US" altLang="ja-JP" i="1" dirty="0"/>
              <a:t>y</a:t>
            </a:r>
            <a:r>
              <a:rPr lang="en-US" altLang="ja-JP" i="1" baseline="30000" dirty="0"/>
              <a:t>(</a:t>
            </a:r>
            <a:r>
              <a:rPr lang="en-US" altLang="ja-JP" i="1" baseline="30000" dirty="0" err="1"/>
              <a:t>i</a:t>
            </a:r>
            <a:r>
              <a:rPr lang="en-US" altLang="ja-JP" i="1" baseline="30000" dirty="0" smtClean="0"/>
              <a:t>) </a:t>
            </a:r>
            <a:r>
              <a:rPr lang="en-US" altLang="ja-JP" i="1" dirty="0" smtClean="0"/>
              <a:t>)</a:t>
            </a:r>
            <a:endParaRPr kumimoji="1" lang="ja-JP" altLang="en-US" dirty="0"/>
          </a:p>
        </p:txBody>
      </p:sp>
      <p:sp>
        <p:nvSpPr>
          <p:cNvPr id="8" name="右中かっこ 7"/>
          <p:cNvSpPr/>
          <p:nvPr/>
        </p:nvSpPr>
        <p:spPr>
          <a:xfrm>
            <a:off x="5824602" y="1972664"/>
            <a:ext cx="220934" cy="14606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616" y="4575006"/>
            <a:ext cx="5261298" cy="1334277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1556708" y="308282"/>
            <a:ext cx="61847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srgbClr val="0070C0"/>
                </a:solidFill>
              </a:rPr>
              <a:t>誤差の二乗の和を損失関数にする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17735" y="5536504"/>
            <a:ext cx="543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こうした形の</a:t>
            </a:r>
            <a:r>
              <a:rPr lang="ja-JP" altLang="en-US" dirty="0" smtClean="0"/>
              <a:t>損失</a:t>
            </a:r>
            <a:r>
              <a:rPr kumimoji="1" lang="ja-JP" altLang="en-US" dirty="0" smtClean="0"/>
              <a:t>関数を、</a:t>
            </a:r>
            <a:r>
              <a:rPr lang="en-US" altLang="ja-JP" dirty="0" smtClean="0"/>
              <a:t> “</a:t>
            </a:r>
            <a:r>
              <a:rPr lang="en-US" altLang="ja-JP" b="1" dirty="0" smtClean="0"/>
              <a:t>quadratic cost</a:t>
            </a:r>
            <a:r>
              <a:rPr lang="en-US" altLang="ja-JP" dirty="0" smtClean="0"/>
              <a:t>” </a:t>
            </a:r>
            <a:r>
              <a:rPr lang="ja-JP" altLang="en-US" dirty="0" smtClean="0"/>
              <a:t>という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7515616" y="5160723"/>
            <a:ext cx="273451" cy="200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623025" y="4687693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 smtClean="0"/>
              <a:t>係数</a:t>
            </a:r>
            <a:r>
              <a:rPr lang="en-US" altLang="ja-JP" sz="1400" dirty="0" smtClean="0"/>
              <a:t>1/2</a:t>
            </a:r>
            <a:r>
              <a:rPr lang="ja-JP" altLang="en-US" sz="1400" dirty="0" smtClean="0"/>
              <a:t>は</a:t>
            </a:r>
            <a:endParaRPr lang="en-US" altLang="ja-JP" sz="1400" dirty="0" smtClean="0"/>
          </a:p>
          <a:p>
            <a:r>
              <a:rPr kumimoji="1" lang="ja-JP" altLang="en-US" sz="1400" dirty="0" smtClean="0"/>
              <a:t>計算上の便宜</a:t>
            </a:r>
            <a:endParaRPr kumimoji="1" lang="en-US" altLang="ja-JP" sz="1400" dirty="0" smtClean="0"/>
          </a:p>
          <a:p>
            <a:r>
              <a:rPr lang="ja-JP" altLang="en-US" sz="1400" dirty="0" smtClean="0"/>
              <a:t>のためのもの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3595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/>
        </p:nvSpPr>
        <p:spPr>
          <a:xfrm>
            <a:off x="0" y="-1270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ひし形 1"/>
          <p:cNvSpPr/>
          <p:nvPr/>
        </p:nvSpPr>
        <p:spPr>
          <a:xfrm rot="16200000">
            <a:off x="800978" y="3036050"/>
            <a:ext cx="5138254" cy="122840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rgbClr val="00B0F0"/>
                </a:solidFill>
              </a:rPr>
              <a:t>　　　</a:t>
            </a:r>
            <a:endParaRPr lang="en-US" altLang="ja-JP" b="1" dirty="0" smtClean="0">
              <a:solidFill>
                <a:srgbClr val="00B0F0"/>
              </a:solidFill>
            </a:endParaRPr>
          </a:p>
          <a:p>
            <a:pPr algn="ctr"/>
            <a:r>
              <a:rPr lang="ja-JP" altLang="en-US" b="1" dirty="0">
                <a:solidFill>
                  <a:srgbClr val="00B0F0"/>
                </a:solidFill>
              </a:rPr>
              <a:t>　</a:t>
            </a:r>
            <a:r>
              <a:rPr lang="ja-JP" altLang="en-US" b="1" dirty="0" smtClean="0">
                <a:solidFill>
                  <a:srgbClr val="00B0F0"/>
                </a:solidFill>
              </a:rPr>
              <a:t>　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cxnSp>
        <p:nvCxnSpPr>
          <p:cNvPr id="3" name="直線矢印コネクタ 2"/>
          <p:cNvCxnSpPr/>
          <p:nvPr/>
        </p:nvCxnSpPr>
        <p:spPr>
          <a:xfrm flipH="1" flipV="1">
            <a:off x="3352800" y="5956300"/>
            <a:ext cx="21656" cy="901700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/>
          <p:cNvSpPr txBox="1"/>
          <p:nvPr/>
        </p:nvSpPr>
        <p:spPr>
          <a:xfrm>
            <a:off x="2465400" y="6152921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入力</a:t>
            </a:r>
            <a:endParaRPr lang="en-US" altLang="ja-JP" dirty="0" smtClean="0"/>
          </a:p>
          <a:p>
            <a:r>
              <a:rPr lang="en-US" altLang="ja-JP" dirty="0" smtClean="0"/>
              <a:t>X=x1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287300" y="5340515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重み</a:t>
            </a:r>
            <a:r>
              <a:rPr lang="en-US" altLang="ja-JP" dirty="0" smtClean="0"/>
              <a:t> </a:t>
            </a:r>
          </a:p>
          <a:p>
            <a:r>
              <a:rPr lang="en-US" altLang="ja-JP" dirty="0" smtClean="0"/>
              <a:t>W = a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2164" y="3270125"/>
            <a:ext cx="34964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重みを</a:t>
            </a:r>
            <a:r>
              <a:rPr kumimoji="1" lang="en-US" altLang="ja-JP" dirty="0" smtClean="0"/>
              <a:t> a, </a:t>
            </a:r>
            <a:r>
              <a:rPr kumimoji="1" lang="ja-JP" altLang="en-US" dirty="0" smtClean="0"/>
              <a:t>バイアスを</a:t>
            </a:r>
            <a:r>
              <a:rPr kumimoji="1" lang="en-US" altLang="ja-JP" dirty="0" smtClean="0"/>
              <a:t> b </a:t>
            </a:r>
            <a:r>
              <a:rPr kumimoji="1" lang="ja-JP" altLang="en-US" dirty="0" smtClean="0"/>
              <a:t>とすると、</a:t>
            </a:r>
            <a:endParaRPr kumimoji="1" lang="en-US" altLang="ja-JP" dirty="0" smtClean="0"/>
          </a:p>
          <a:p>
            <a:r>
              <a:rPr lang="en-US" altLang="ja-JP" b="1" dirty="0" err="1" smtClean="0">
                <a:solidFill>
                  <a:srgbClr val="0070C0"/>
                </a:solidFill>
              </a:rPr>
              <a:t>ax+b</a:t>
            </a:r>
            <a:r>
              <a:rPr lang="en-US" altLang="ja-JP" dirty="0" smtClean="0"/>
              <a:t> </a:t>
            </a:r>
            <a:r>
              <a:rPr lang="ja-JP" altLang="en-US" dirty="0" smtClean="0"/>
              <a:t>が、このニューロンの</a:t>
            </a:r>
            <a:endParaRPr lang="en-US" altLang="ja-JP" dirty="0" smtClean="0"/>
          </a:p>
          <a:p>
            <a:r>
              <a:rPr lang="ja-JP" altLang="en-US" dirty="0" smtClean="0"/>
              <a:t>出力になる</a:t>
            </a: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7" name="右矢印 6"/>
          <p:cNvSpPr/>
          <p:nvPr/>
        </p:nvSpPr>
        <p:spPr>
          <a:xfrm rot="16200000">
            <a:off x="2762581" y="1376585"/>
            <a:ext cx="1190248" cy="13887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084400" y="507025"/>
            <a:ext cx="597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予測値</a:t>
            </a:r>
            <a:r>
              <a:rPr kumimoji="1" lang="en-US" altLang="ja-JP" dirty="0" smtClean="0"/>
              <a:t>  ax1+b</a:t>
            </a:r>
            <a:r>
              <a:rPr kumimoji="1" lang="ja-JP" altLang="en-US" dirty="0" smtClean="0"/>
              <a:t>　　　　</a:t>
            </a:r>
            <a:r>
              <a:rPr kumimoji="1" lang="en-US" altLang="ja-JP" dirty="0" smtClean="0"/>
              <a:t>          </a:t>
            </a:r>
            <a:r>
              <a:rPr kumimoji="1" lang="ja-JP" altLang="en-US" dirty="0" smtClean="0"/>
              <a:t>　　　　　　　　　実際の値　</a:t>
            </a:r>
            <a:r>
              <a:rPr kumimoji="1" lang="en-US" altLang="ja-JP" dirty="0" smtClean="0"/>
              <a:t>y1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629400" y="6168581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実際の</a:t>
            </a:r>
            <a:r>
              <a:rPr lang="en-US" altLang="ja-JP" dirty="0" smtClean="0"/>
              <a:t>y</a:t>
            </a:r>
            <a:r>
              <a:rPr lang="ja-JP" altLang="en-US" dirty="0" smtClean="0"/>
              <a:t>の値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ｙ１</a:t>
            </a:r>
            <a:endParaRPr kumimoji="1" lang="ja-JP" altLang="en-US" dirty="0"/>
          </a:p>
        </p:txBody>
      </p:sp>
      <p:sp>
        <p:nvSpPr>
          <p:cNvPr id="15" name="右矢印 14"/>
          <p:cNvSpPr/>
          <p:nvPr/>
        </p:nvSpPr>
        <p:spPr>
          <a:xfrm rot="16200000">
            <a:off x="4950427" y="3368073"/>
            <a:ext cx="5021646" cy="21590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左右矢印 7"/>
          <p:cNvSpPr/>
          <p:nvPr/>
        </p:nvSpPr>
        <p:spPr>
          <a:xfrm>
            <a:off x="4406900" y="469899"/>
            <a:ext cx="1625600" cy="469901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64000" y="1143000"/>
            <a:ext cx="2996333" cy="4955203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一つのデータについての</a:t>
            </a:r>
            <a:endParaRPr lang="en-US" altLang="ja-JP" sz="2000" dirty="0" smtClean="0"/>
          </a:p>
          <a:p>
            <a:r>
              <a:rPr kumimoji="1" lang="ja-JP" altLang="en-US" sz="2000" dirty="0" smtClean="0"/>
              <a:t>垂直方向の誤差</a:t>
            </a:r>
            <a:endParaRPr kumimoji="1" lang="en-US" altLang="ja-JP" sz="2000" dirty="0" smtClean="0"/>
          </a:p>
          <a:p>
            <a:pPr algn="ctr"/>
            <a:r>
              <a:rPr lang="en-US" altLang="ja-JP" sz="2000" i="1" dirty="0" smtClean="0"/>
              <a:t>(ax1+b) – y1</a:t>
            </a:r>
          </a:p>
          <a:p>
            <a:pPr algn="ctr"/>
            <a:endParaRPr kumimoji="1" lang="en-US" altLang="ja-JP" sz="2000" i="1" dirty="0"/>
          </a:p>
          <a:p>
            <a:pPr algn="ctr"/>
            <a:endParaRPr lang="en-US" altLang="ja-JP" sz="2000" i="1" dirty="0" smtClean="0"/>
          </a:p>
          <a:p>
            <a:r>
              <a:rPr kumimoji="1" lang="ja-JP" altLang="en-US" sz="2000" dirty="0" smtClean="0"/>
              <a:t>誤差が打ち消しあうのを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避けるために二乗する</a:t>
            </a:r>
            <a:endParaRPr lang="en-US" altLang="ja-JP" sz="2000" dirty="0" smtClean="0"/>
          </a:p>
          <a:p>
            <a:pPr algn="ctr"/>
            <a:r>
              <a:rPr lang="ja-JP" altLang="en-US" sz="2000" i="1" dirty="0" smtClean="0"/>
              <a:t>（</a:t>
            </a:r>
            <a:r>
              <a:rPr lang="en-US" altLang="ja-JP" sz="2000" i="1" dirty="0" smtClean="0"/>
              <a:t>(</a:t>
            </a:r>
            <a:r>
              <a:rPr lang="en-US" altLang="ja-JP" sz="2000" i="1" dirty="0"/>
              <a:t>ax1+b) – </a:t>
            </a:r>
            <a:r>
              <a:rPr lang="en-US" altLang="ja-JP" sz="2000" i="1" dirty="0" smtClean="0"/>
              <a:t>y1)^2</a:t>
            </a:r>
            <a:endParaRPr lang="en-US" altLang="ja-JP" sz="2000" i="1" dirty="0"/>
          </a:p>
          <a:p>
            <a:endParaRPr kumimoji="1" lang="en-US" altLang="ja-JP" sz="2000" dirty="0" smtClean="0"/>
          </a:p>
          <a:p>
            <a:endParaRPr lang="en-US" altLang="ja-JP" sz="2000" dirty="0"/>
          </a:p>
          <a:p>
            <a:r>
              <a:rPr lang="ja-JP" altLang="en-US" sz="2000" dirty="0" smtClean="0">
                <a:solidFill>
                  <a:srgbClr val="FF0000"/>
                </a:solidFill>
              </a:rPr>
              <a:t>すべてのデータについて、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r>
              <a:rPr kumimoji="1" lang="ja-JP" altLang="en-US" sz="2000" dirty="0" smtClean="0">
                <a:solidFill>
                  <a:srgbClr val="FF0000"/>
                </a:solidFill>
              </a:rPr>
              <a:t>上の値を足し合わせる。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ja-JP" sz="2800" i="1" dirty="0" err="1" smtClean="0">
                <a:solidFill>
                  <a:srgbClr val="0070C0"/>
                </a:solidFill>
              </a:rPr>
              <a:t>Σ</a:t>
            </a:r>
            <a:r>
              <a:rPr lang="en-US" altLang="ja-JP" sz="2800" i="1" dirty="0" smtClean="0">
                <a:solidFill>
                  <a:srgbClr val="0070C0"/>
                </a:solidFill>
              </a:rPr>
              <a:t> </a:t>
            </a:r>
            <a:r>
              <a:rPr lang="ja-JP" altLang="en-US" sz="2000" i="1" dirty="0">
                <a:solidFill>
                  <a:srgbClr val="0070C0"/>
                </a:solidFill>
              </a:rPr>
              <a:t>（</a:t>
            </a:r>
            <a:r>
              <a:rPr lang="en-US" altLang="ja-JP" sz="2000" i="1" dirty="0">
                <a:solidFill>
                  <a:srgbClr val="0070C0"/>
                </a:solidFill>
              </a:rPr>
              <a:t>(</a:t>
            </a:r>
            <a:r>
              <a:rPr lang="en-US" altLang="ja-JP" sz="2000" i="1" dirty="0" err="1" smtClean="0">
                <a:solidFill>
                  <a:srgbClr val="0070C0"/>
                </a:solidFill>
              </a:rPr>
              <a:t>ax</a:t>
            </a:r>
            <a:r>
              <a:rPr lang="en-US" altLang="ja-JP" sz="2000" i="1" baseline="-25000" dirty="0" err="1" smtClean="0">
                <a:solidFill>
                  <a:srgbClr val="0070C0"/>
                </a:solidFill>
              </a:rPr>
              <a:t>i</a:t>
            </a:r>
            <a:r>
              <a:rPr lang="en-US" altLang="ja-JP" sz="2000" i="1" dirty="0" err="1" smtClean="0">
                <a:solidFill>
                  <a:srgbClr val="0070C0"/>
                </a:solidFill>
              </a:rPr>
              <a:t>+b</a:t>
            </a:r>
            <a:r>
              <a:rPr lang="en-US" altLang="ja-JP" sz="2000" i="1" dirty="0">
                <a:solidFill>
                  <a:srgbClr val="0070C0"/>
                </a:solidFill>
              </a:rPr>
              <a:t>) – </a:t>
            </a:r>
            <a:r>
              <a:rPr lang="en-US" altLang="ja-JP" sz="2000" i="1" dirty="0" err="1" smtClean="0">
                <a:solidFill>
                  <a:srgbClr val="0070C0"/>
                </a:solidFill>
              </a:rPr>
              <a:t>y</a:t>
            </a:r>
            <a:r>
              <a:rPr lang="en-US" altLang="ja-JP" sz="2000" i="1" baseline="-25000" dirty="0" err="1" smtClean="0">
                <a:solidFill>
                  <a:srgbClr val="0070C0"/>
                </a:solidFill>
              </a:rPr>
              <a:t>i</a:t>
            </a:r>
            <a:r>
              <a:rPr lang="en-US" altLang="ja-JP" sz="2000" i="1" dirty="0" smtClean="0">
                <a:solidFill>
                  <a:srgbClr val="0070C0"/>
                </a:solidFill>
              </a:rPr>
              <a:t>)^2</a:t>
            </a:r>
          </a:p>
          <a:p>
            <a:pPr algn="ctr"/>
            <a:endParaRPr lang="en-US" altLang="ja-JP" sz="2000" i="1" dirty="0">
              <a:solidFill>
                <a:srgbClr val="0070C0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rgbClr val="0070C0"/>
                </a:solidFill>
              </a:rPr>
              <a:t>損失関数</a:t>
            </a:r>
            <a:endParaRPr lang="en-US" altLang="ja-JP" sz="2800" dirty="0">
              <a:solidFill>
                <a:srgbClr val="0070C0"/>
              </a:solidFill>
            </a:endParaRPr>
          </a:p>
        </p:txBody>
      </p:sp>
      <p:sp>
        <p:nvSpPr>
          <p:cNvPr id="10" name="下矢印 9"/>
          <p:cNvSpPr/>
          <p:nvPr/>
        </p:nvSpPr>
        <p:spPr>
          <a:xfrm>
            <a:off x="4965700" y="2159000"/>
            <a:ext cx="457200" cy="508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下矢印 17"/>
          <p:cNvSpPr/>
          <p:nvPr/>
        </p:nvSpPr>
        <p:spPr>
          <a:xfrm>
            <a:off x="4991100" y="3683000"/>
            <a:ext cx="457200" cy="508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761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4990" y="5771"/>
            <a:ext cx="9155997" cy="6866997"/>
          </a:xfrm>
          <a:prstGeom prst="rect">
            <a:avLst/>
          </a:prstGeom>
          <a:solidFill>
            <a:schemeClr val="bg1">
              <a:lumMod val="85000"/>
            </a:schemeClr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/>
          <p:nvPr/>
        </p:nvCxnSpPr>
        <p:spPr>
          <a:xfrm>
            <a:off x="7235462" y="1580201"/>
            <a:ext cx="29532" cy="2348150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5615655" y="1816493"/>
            <a:ext cx="14767" cy="1713116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 flipH="1" flipV="1">
            <a:off x="2421665" y="2850270"/>
            <a:ext cx="14767" cy="782717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H="1" flipV="1">
            <a:off x="1816249" y="2687819"/>
            <a:ext cx="14766" cy="1875567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 flipH="1">
            <a:off x="1428942" y="3426232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 flipH="1">
            <a:off x="2083394" y="3076512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 flipH="1">
            <a:off x="5336706" y="2401891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25" name="テキスト ボックス 24"/>
          <p:cNvSpPr txBox="1"/>
          <p:nvPr/>
        </p:nvSpPr>
        <p:spPr>
          <a:xfrm flipH="1">
            <a:off x="6994307" y="2132243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624187" y="1553228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/>
              <a:t>(x</a:t>
            </a:r>
            <a:r>
              <a:rPr lang="en-US" altLang="ja-JP" i="1" baseline="30000" dirty="0"/>
              <a:t>(</a:t>
            </a:r>
            <a:r>
              <a:rPr lang="en-US" altLang="ja-JP" i="1" baseline="30000" dirty="0" err="1"/>
              <a:t>i</a:t>
            </a:r>
            <a:r>
              <a:rPr lang="en-US" altLang="ja-JP" i="1" baseline="30000" dirty="0"/>
              <a:t>)</a:t>
            </a:r>
            <a:r>
              <a:rPr lang="en-US" altLang="ja-JP" i="1" dirty="0"/>
              <a:t>, y</a:t>
            </a:r>
            <a:r>
              <a:rPr lang="en-US" altLang="ja-JP" i="1" baseline="30000" dirty="0"/>
              <a:t>(</a:t>
            </a:r>
            <a:r>
              <a:rPr lang="en-US" altLang="ja-JP" i="1" baseline="30000" dirty="0" err="1"/>
              <a:t>i</a:t>
            </a:r>
            <a:r>
              <a:rPr lang="en-US" altLang="ja-JP" i="1" baseline="30000" dirty="0"/>
              <a:t>)</a:t>
            </a:r>
            <a:r>
              <a:rPr lang="en-US" altLang="ja-JP" i="1" dirty="0"/>
              <a:t>)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087649" y="2489419"/>
            <a:ext cx="181331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ja-JP" i="1" dirty="0"/>
              <a:t>(ax</a:t>
            </a:r>
            <a:r>
              <a:rPr lang="en-US" altLang="ja-JP" i="1" baseline="30000" dirty="0"/>
              <a:t>(</a:t>
            </a:r>
            <a:r>
              <a:rPr lang="en-US" altLang="ja-JP" i="1" baseline="30000" dirty="0" err="1"/>
              <a:t>i</a:t>
            </a:r>
            <a:r>
              <a:rPr lang="en-US" altLang="ja-JP" i="1" baseline="30000" dirty="0"/>
              <a:t>)</a:t>
            </a:r>
            <a:r>
              <a:rPr lang="en-US" altLang="ja-JP" i="1" dirty="0"/>
              <a:t>+b) – y</a:t>
            </a:r>
            <a:r>
              <a:rPr lang="en-US" altLang="ja-JP" i="1" baseline="30000" dirty="0"/>
              <a:t>(</a:t>
            </a:r>
            <a:r>
              <a:rPr lang="en-US" altLang="ja-JP" i="1" baseline="30000" dirty="0" err="1"/>
              <a:t>i</a:t>
            </a:r>
            <a:r>
              <a:rPr lang="en-US" altLang="ja-JP" i="1" baseline="30000" dirty="0"/>
              <a:t>)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035856" y="3638354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( ax</a:t>
            </a:r>
            <a:r>
              <a:rPr lang="en-US" altLang="ja-JP" i="1" baseline="30000" dirty="0" smtClean="0"/>
              <a:t>(</a:t>
            </a:r>
            <a:r>
              <a:rPr lang="en-US" altLang="ja-JP" i="1" baseline="30000" dirty="0" err="1" smtClean="0"/>
              <a:t>i</a:t>
            </a:r>
            <a:r>
              <a:rPr lang="en-US" altLang="ja-JP" i="1" baseline="30000" dirty="0"/>
              <a:t>)</a:t>
            </a:r>
            <a:r>
              <a:rPr lang="en-US" altLang="ja-JP" i="1" dirty="0"/>
              <a:t>+b</a:t>
            </a:r>
            <a:r>
              <a:rPr lang="en-US" altLang="ja-JP" i="1" dirty="0" smtClean="0"/>
              <a:t>), </a:t>
            </a:r>
            <a:r>
              <a:rPr lang="en-US" altLang="ja-JP" i="1" dirty="0"/>
              <a:t>y</a:t>
            </a:r>
            <a:r>
              <a:rPr lang="en-US" altLang="ja-JP" i="1" baseline="30000" dirty="0"/>
              <a:t>(</a:t>
            </a:r>
            <a:r>
              <a:rPr lang="en-US" altLang="ja-JP" i="1" baseline="30000" dirty="0" err="1"/>
              <a:t>i</a:t>
            </a:r>
            <a:r>
              <a:rPr lang="en-US" altLang="ja-JP" i="1" baseline="30000" dirty="0" smtClean="0"/>
              <a:t>) </a:t>
            </a:r>
            <a:r>
              <a:rPr lang="en-US" altLang="ja-JP" i="1" dirty="0" smtClean="0"/>
              <a:t>)</a:t>
            </a:r>
            <a:endParaRPr kumimoji="1" lang="ja-JP" altLang="en-US" dirty="0"/>
          </a:p>
        </p:txBody>
      </p:sp>
      <p:sp>
        <p:nvSpPr>
          <p:cNvPr id="8" name="右中かっこ 7"/>
          <p:cNvSpPr/>
          <p:nvPr/>
        </p:nvSpPr>
        <p:spPr>
          <a:xfrm>
            <a:off x="5824602" y="1972664"/>
            <a:ext cx="220934" cy="1460654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515616" y="5160723"/>
            <a:ext cx="273451" cy="200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371600" y="711200"/>
            <a:ext cx="3985386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ある</a:t>
            </a:r>
            <a:r>
              <a:rPr kumimoji="1" lang="en-US" altLang="ja-JP" dirty="0" err="1" smtClean="0"/>
              <a:t>a,b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に対して、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すべてのデータに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 smtClean="0">
                <a:solidFill>
                  <a:srgbClr val="FF0000"/>
                </a:solidFill>
              </a:rPr>
              <a:t>ついて</a:t>
            </a:r>
            <a:r>
              <a:rPr lang="ja-JP" altLang="en-US" dirty="0" smtClean="0"/>
              <a:t>の誤差の二乗の和が、損失関数</a:t>
            </a:r>
            <a:endParaRPr lang="en-US" altLang="ja-JP" dirty="0" smtClean="0"/>
          </a:p>
          <a:p>
            <a:r>
              <a:rPr kumimoji="1" lang="ja-JP" altLang="en-US" dirty="0" smtClean="0"/>
              <a:t>の値になる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198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41" y="44307"/>
            <a:ext cx="9107359" cy="683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/>
          <p:nvPr/>
        </p:nvCxnSpPr>
        <p:spPr>
          <a:xfrm>
            <a:off x="7235463" y="1580201"/>
            <a:ext cx="54337" cy="1683699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5615655" y="1816493"/>
            <a:ext cx="8532" cy="1447407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 flipV="1">
            <a:off x="2436433" y="3263900"/>
            <a:ext cx="0" cy="369088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H="1" flipV="1">
            <a:off x="1783335" y="3175000"/>
            <a:ext cx="47680" cy="1388387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 flipH="1">
            <a:off x="1428942" y="3426232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 flipH="1">
            <a:off x="2083394" y="3076512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 flipH="1">
            <a:off x="5336706" y="2401891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 flipH="1">
            <a:off x="6994307" y="2132243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624187" y="1553228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/>
              <a:t>(x</a:t>
            </a:r>
            <a:r>
              <a:rPr lang="en-US" altLang="ja-JP" i="1" baseline="30000" dirty="0"/>
              <a:t>(</a:t>
            </a:r>
            <a:r>
              <a:rPr lang="en-US" altLang="ja-JP" i="1" baseline="30000" dirty="0" err="1"/>
              <a:t>i</a:t>
            </a:r>
            <a:r>
              <a:rPr lang="en-US" altLang="ja-JP" i="1" baseline="30000" dirty="0"/>
              <a:t>)</a:t>
            </a:r>
            <a:r>
              <a:rPr lang="en-US" altLang="ja-JP" i="1" dirty="0"/>
              <a:t>, y</a:t>
            </a:r>
            <a:r>
              <a:rPr lang="en-US" altLang="ja-JP" i="1" baseline="30000" dirty="0"/>
              <a:t>(</a:t>
            </a:r>
            <a:r>
              <a:rPr lang="en-US" altLang="ja-JP" i="1" baseline="30000" dirty="0" err="1"/>
              <a:t>i</a:t>
            </a:r>
            <a:r>
              <a:rPr lang="en-US" altLang="ja-JP" i="1" baseline="30000" dirty="0"/>
              <a:t>)</a:t>
            </a:r>
            <a:r>
              <a:rPr lang="en-US" altLang="ja-JP" i="1" dirty="0"/>
              <a:t>)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87649" y="2489419"/>
            <a:ext cx="181331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ja-JP" i="1" dirty="0"/>
              <a:t>(ax</a:t>
            </a:r>
            <a:r>
              <a:rPr lang="en-US" altLang="ja-JP" i="1" baseline="30000" dirty="0"/>
              <a:t>(</a:t>
            </a:r>
            <a:r>
              <a:rPr lang="en-US" altLang="ja-JP" i="1" baseline="30000" dirty="0" err="1"/>
              <a:t>i</a:t>
            </a:r>
            <a:r>
              <a:rPr lang="en-US" altLang="ja-JP" i="1" baseline="30000" dirty="0"/>
              <a:t>)</a:t>
            </a:r>
            <a:r>
              <a:rPr lang="en-US" altLang="ja-JP" i="1" dirty="0"/>
              <a:t>+b) – y</a:t>
            </a:r>
            <a:r>
              <a:rPr lang="en-US" altLang="ja-JP" i="1" baseline="30000" dirty="0"/>
              <a:t>(</a:t>
            </a:r>
            <a:r>
              <a:rPr lang="en-US" altLang="ja-JP" i="1" baseline="30000" dirty="0" err="1"/>
              <a:t>i</a:t>
            </a:r>
            <a:r>
              <a:rPr lang="en-US" altLang="ja-JP" i="1" baseline="30000" dirty="0"/>
              <a:t>)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035856" y="3333554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 smtClean="0"/>
              <a:t>( ax</a:t>
            </a:r>
            <a:r>
              <a:rPr lang="en-US" altLang="ja-JP" i="1" baseline="30000" dirty="0" smtClean="0"/>
              <a:t>(</a:t>
            </a:r>
            <a:r>
              <a:rPr lang="en-US" altLang="ja-JP" i="1" baseline="30000" dirty="0" err="1" smtClean="0"/>
              <a:t>i</a:t>
            </a:r>
            <a:r>
              <a:rPr lang="en-US" altLang="ja-JP" i="1" baseline="30000" dirty="0"/>
              <a:t>)</a:t>
            </a:r>
            <a:r>
              <a:rPr lang="en-US" altLang="ja-JP" i="1" dirty="0"/>
              <a:t>+b</a:t>
            </a:r>
            <a:r>
              <a:rPr lang="en-US" altLang="ja-JP" i="1" dirty="0" smtClean="0"/>
              <a:t>), </a:t>
            </a:r>
            <a:r>
              <a:rPr lang="en-US" altLang="ja-JP" i="1" dirty="0"/>
              <a:t>y</a:t>
            </a:r>
            <a:r>
              <a:rPr lang="en-US" altLang="ja-JP" i="1" baseline="30000" dirty="0"/>
              <a:t>(</a:t>
            </a:r>
            <a:r>
              <a:rPr lang="en-US" altLang="ja-JP" i="1" baseline="30000" dirty="0" err="1"/>
              <a:t>i</a:t>
            </a:r>
            <a:r>
              <a:rPr lang="en-US" altLang="ja-JP" i="1" baseline="30000" dirty="0" smtClean="0"/>
              <a:t>) </a:t>
            </a:r>
            <a:r>
              <a:rPr lang="en-US" altLang="ja-JP" i="1" dirty="0" smtClean="0"/>
              <a:t>)</a:t>
            </a:r>
            <a:endParaRPr kumimoji="1" lang="ja-JP" altLang="en-US" dirty="0"/>
          </a:p>
        </p:txBody>
      </p:sp>
      <p:sp>
        <p:nvSpPr>
          <p:cNvPr id="14" name="右中かっこ 13"/>
          <p:cNvSpPr/>
          <p:nvPr/>
        </p:nvSpPr>
        <p:spPr>
          <a:xfrm>
            <a:off x="5824602" y="1972664"/>
            <a:ext cx="214700" cy="120233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371600" y="711200"/>
            <a:ext cx="3985386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ある</a:t>
            </a:r>
            <a:r>
              <a:rPr kumimoji="1" lang="en-US" altLang="ja-JP" dirty="0" err="1" smtClean="0"/>
              <a:t>a,b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に対して、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すべてのデータに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 smtClean="0">
                <a:solidFill>
                  <a:srgbClr val="FF0000"/>
                </a:solidFill>
              </a:rPr>
              <a:t>ついて</a:t>
            </a:r>
            <a:r>
              <a:rPr lang="ja-JP" altLang="en-US" dirty="0" smtClean="0"/>
              <a:t>の誤差の二乗の和が、損失関数</a:t>
            </a:r>
            <a:endParaRPr lang="en-US" altLang="ja-JP" dirty="0" smtClean="0"/>
          </a:p>
          <a:p>
            <a:r>
              <a:rPr kumimoji="1" lang="ja-JP" altLang="en-US" dirty="0" smtClean="0"/>
              <a:t>の値になる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899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66" y="29536"/>
            <a:ext cx="9129234" cy="684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/>
          <p:nvPr/>
        </p:nvCxnSpPr>
        <p:spPr>
          <a:xfrm flipH="1">
            <a:off x="7189717" y="1580201"/>
            <a:ext cx="45746" cy="1107618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5615655" y="1816493"/>
            <a:ext cx="8532" cy="1042258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 flipV="1">
            <a:off x="2436433" y="3327400"/>
            <a:ext cx="32914" cy="305588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H="1" flipV="1">
            <a:off x="1816249" y="3543300"/>
            <a:ext cx="14766" cy="1020087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 flipH="1">
            <a:off x="1428942" y="3426232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 flipH="1">
            <a:off x="2083394" y="3076512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 flipH="1">
            <a:off x="5336706" y="2401891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 flipH="1">
            <a:off x="6994307" y="2132243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371600" y="711200"/>
            <a:ext cx="3985386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ある</a:t>
            </a:r>
            <a:r>
              <a:rPr kumimoji="1" lang="en-US" altLang="ja-JP" dirty="0" err="1" smtClean="0"/>
              <a:t>a,b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に対して、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すべてのデータに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 smtClean="0">
                <a:solidFill>
                  <a:srgbClr val="FF0000"/>
                </a:solidFill>
              </a:rPr>
              <a:t>ついて</a:t>
            </a:r>
            <a:r>
              <a:rPr lang="ja-JP" altLang="en-US" dirty="0" smtClean="0"/>
              <a:t>の誤差の二乗の和が、損失関数</a:t>
            </a:r>
            <a:endParaRPr lang="en-US" altLang="ja-JP" dirty="0" smtClean="0"/>
          </a:p>
          <a:p>
            <a:r>
              <a:rPr kumimoji="1" lang="ja-JP" altLang="en-US" dirty="0" smtClean="0"/>
              <a:t>の値になる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68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/>
          <p:nvPr/>
        </p:nvCxnSpPr>
        <p:spPr>
          <a:xfrm flipH="1">
            <a:off x="7189717" y="1580201"/>
            <a:ext cx="45746" cy="552042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5615656" y="1816493"/>
            <a:ext cx="10444" cy="954730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 flipH="1">
            <a:off x="2400300" y="3632988"/>
            <a:ext cx="36133" cy="162576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1831015" y="3928351"/>
            <a:ext cx="10485" cy="635036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 flipH="1">
            <a:off x="1428942" y="3426232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 flipH="1">
            <a:off x="2083394" y="3076512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 flipH="1">
            <a:off x="5336706" y="2401891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 flipH="1">
            <a:off x="6994307" y="2132243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371600" y="711200"/>
            <a:ext cx="3985386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ある</a:t>
            </a:r>
            <a:r>
              <a:rPr kumimoji="1" lang="en-US" altLang="ja-JP" dirty="0" err="1" smtClean="0"/>
              <a:t>a,b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に対して、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すべてのデータに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 smtClean="0">
                <a:solidFill>
                  <a:srgbClr val="FF0000"/>
                </a:solidFill>
              </a:rPr>
              <a:t>ついて</a:t>
            </a:r>
            <a:r>
              <a:rPr lang="ja-JP" altLang="en-US" dirty="0" smtClean="0"/>
              <a:t>の誤差の二乗の和が、損失関数</a:t>
            </a:r>
            <a:endParaRPr lang="en-US" altLang="ja-JP" dirty="0" smtClean="0"/>
          </a:p>
          <a:p>
            <a:r>
              <a:rPr kumimoji="1" lang="ja-JP" altLang="en-US" dirty="0" smtClean="0"/>
              <a:t>の値になる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733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図形グループ 3"/>
          <p:cNvGrpSpPr/>
          <p:nvPr/>
        </p:nvGrpSpPr>
        <p:grpSpPr>
          <a:xfrm>
            <a:off x="1302705" y="2265038"/>
            <a:ext cx="789140" cy="726510"/>
            <a:chOff x="864296" y="989556"/>
            <a:chExt cx="789140" cy="726510"/>
          </a:xfrm>
        </p:grpSpPr>
        <p:sp>
          <p:nvSpPr>
            <p:cNvPr id="5" name="円/楕円 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1318501" y="3244239"/>
            <a:ext cx="789140" cy="726510"/>
            <a:chOff x="864296" y="989556"/>
            <a:chExt cx="789140" cy="726510"/>
          </a:xfrm>
        </p:grpSpPr>
        <p:sp>
          <p:nvSpPr>
            <p:cNvPr id="8" name="円/楕円 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1302706" y="4228166"/>
            <a:ext cx="781971" cy="726510"/>
            <a:chOff x="864296" y="989556"/>
            <a:chExt cx="789140" cy="726510"/>
          </a:xfrm>
        </p:grpSpPr>
        <p:sp>
          <p:nvSpPr>
            <p:cNvPr id="11" name="円/楕円 1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1302705" y="5212093"/>
            <a:ext cx="781971" cy="726510"/>
            <a:chOff x="864296" y="989556"/>
            <a:chExt cx="789140" cy="726510"/>
          </a:xfrm>
        </p:grpSpPr>
        <p:sp>
          <p:nvSpPr>
            <p:cNvPr id="23" name="円/楕円 2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sp>
        <p:nvSpPr>
          <p:cNvPr id="61" name="タイトル 6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200" dirty="0" smtClean="0"/>
              <a:t>投票結果</a:t>
            </a:r>
            <a:r>
              <a:rPr kumimoji="1" lang="ja-JP" altLang="en-US" sz="3200" dirty="0" smtClean="0"/>
              <a:t>がゼロより大きかったら、ニューロンは</a:t>
            </a:r>
            <a:r>
              <a:rPr lang="ja-JP" altLang="en-US" sz="3200" dirty="0" smtClean="0"/>
              <a:t>「発火」するのか？　そうではない。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2" name="角丸四角形 1"/>
          <p:cNvSpPr/>
          <p:nvPr/>
        </p:nvSpPr>
        <p:spPr>
          <a:xfrm>
            <a:off x="3060700" y="1892300"/>
            <a:ext cx="5245100" cy="4229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5" idx="6"/>
          </p:cNvCxnSpPr>
          <p:nvPr/>
        </p:nvCxnSpPr>
        <p:spPr>
          <a:xfrm flipV="1">
            <a:off x="2091845" y="26162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/>
          <p:cNvCxnSpPr/>
          <p:nvPr/>
        </p:nvCxnSpPr>
        <p:spPr>
          <a:xfrm flipV="1">
            <a:off x="2091845" y="36068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矢印コネクタ 82"/>
          <p:cNvCxnSpPr/>
          <p:nvPr/>
        </p:nvCxnSpPr>
        <p:spPr>
          <a:xfrm flipV="1">
            <a:off x="2079145" y="45974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/>
          <p:nvPr/>
        </p:nvCxnSpPr>
        <p:spPr>
          <a:xfrm flipV="1">
            <a:off x="2091845" y="55626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/>
          <p:cNvSpPr txBox="1"/>
          <p:nvPr/>
        </p:nvSpPr>
        <p:spPr>
          <a:xfrm>
            <a:off x="3441700" y="3742149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solidFill>
                  <a:srgbClr val="0070C0"/>
                </a:solidFill>
              </a:rPr>
              <a:t>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</a:t>
            </a:r>
            <a:r>
              <a:rPr lang="en-US" altLang="ja-JP" sz="2000" dirty="0" smtClean="0">
                <a:solidFill>
                  <a:srgbClr val="0070C0"/>
                </a:solidFill>
              </a:rPr>
              <a:t>+W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</a:t>
            </a:r>
            <a:r>
              <a:rPr lang="en-US" altLang="ja-JP" sz="2000" dirty="0" smtClean="0">
                <a:solidFill>
                  <a:srgbClr val="0070C0"/>
                </a:solidFill>
              </a:rPr>
              <a:t>+W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</a:t>
            </a:r>
            <a:r>
              <a:rPr lang="en-US" altLang="ja-JP" sz="2000" dirty="0" smtClean="0">
                <a:solidFill>
                  <a:srgbClr val="0070C0"/>
                </a:solidFill>
              </a:rPr>
              <a:t>+W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4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4 </a:t>
            </a:r>
            <a:r>
              <a:rPr lang="en-US" altLang="ja-JP" sz="2000" dirty="0" smtClean="0">
                <a:solidFill>
                  <a:srgbClr val="0070C0"/>
                </a:solidFill>
              </a:rPr>
              <a:t>&gt; 0 ? </a:t>
            </a:r>
            <a:endParaRPr kumimoji="1" lang="ja-JP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39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コネクタ 2"/>
          <p:cNvCxnSpPr/>
          <p:nvPr/>
        </p:nvCxnSpPr>
        <p:spPr>
          <a:xfrm flipH="1">
            <a:off x="7164317" y="1504001"/>
            <a:ext cx="45745" cy="236292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5615655" y="1816493"/>
            <a:ext cx="2157" cy="585398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 flipH="1">
            <a:off x="2409943" y="3632988"/>
            <a:ext cx="26490" cy="367512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H="1" flipV="1">
            <a:off x="1755491" y="4321482"/>
            <a:ext cx="75524" cy="241905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 flipH="1">
            <a:off x="1428942" y="3426232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 flipH="1">
            <a:off x="2083394" y="3076512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 flipH="1">
            <a:off x="5336706" y="2401891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 flipH="1">
            <a:off x="6994307" y="2132243"/>
            <a:ext cx="65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誤差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058608" y="4118282"/>
            <a:ext cx="4246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>
                <a:solidFill>
                  <a:srgbClr val="00B0F0"/>
                </a:solidFill>
              </a:rPr>
              <a:t>損失関数が最小になるような直線が、</a:t>
            </a:r>
            <a:endParaRPr lang="en-US" altLang="ja-JP" sz="2000" dirty="0" smtClean="0">
              <a:solidFill>
                <a:srgbClr val="00B0F0"/>
              </a:solidFill>
            </a:endParaRPr>
          </a:p>
          <a:p>
            <a:r>
              <a:rPr lang="ja-JP" altLang="en-US" sz="2000" dirty="0" smtClean="0">
                <a:solidFill>
                  <a:srgbClr val="00B0F0"/>
                </a:solidFill>
              </a:rPr>
              <a:t>データ群に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一番「近い」直線になる。</a:t>
            </a:r>
            <a:endParaRPr kumimoji="1" lang="ja-JP" altLang="en-US" sz="2000" dirty="0">
              <a:solidFill>
                <a:srgbClr val="00B0F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371600" y="711200"/>
            <a:ext cx="3985386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ある</a:t>
            </a:r>
            <a:r>
              <a:rPr kumimoji="1" lang="en-US" altLang="ja-JP" dirty="0" err="1" smtClean="0"/>
              <a:t>a,b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に対して、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すべてのデータに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 smtClean="0">
                <a:solidFill>
                  <a:srgbClr val="FF0000"/>
                </a:solidFill>
              </a:rPr>
              <a:t>ついて</a:t>
            </a:r>
            <a:r>
              <a:rPr lang="ja-JP" altLang="en-US" dirty="0" smtClean="0"/>
              <a:t>の誤差の二乗の和が、損失関数</a:t>
            </a:r>
            <a:endParaRPr lang="en-US" altLang="ja-JP" dirty="0" smtClean="0"/>
          </a:p>
          <a:p>
            <a:r>
              <a:rPr kumimoji="1" lang="ja-JP" altLang="en-US" dirty="0" smtClean="0"/>
              <a:t>の値になる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372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正方形/長方形 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0" name="直線矢印コネクタ 59"/>
          <p:cNvCxnSpPr/>
          <p:nvPr/>
        </p:nvCxnSpPr>
        <p:spPr>
          <a:xfrm flipH="1" flipV="1">
            <a:off x="3644900" y="20955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/>
          <p:nvPr/>
        </p:nvCxnSpPr>
        <p:spPr>
          <a:xfrm flipH="1" flipV="1">
            <a:off x="3403600" y="20828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H="1" flipV="1">
            <a:off x="3162300" y="20955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/>
          <p:nvPr/>
        </p:nvCxnSpPr>
        <p:spPr>
          <a:xfrm flipH="1" flipV="1">
            <a:off x="2908300" y="20828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 flipV="1">
            <a:off x="2184400" y="20955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H="1" flipV="1">
            <a:off x="1943100" y="20828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H="1" flipV="1">
            <a:off x="1701800" y="20955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 flipH="1" flipV="1">
            <a:off x="1447800" y="20828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 flipV="1">
            <a:off x="6172200" y="20701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 flipH="1" flipV="1">
            <a:off x="5930900" y="20574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H="1" flipV="1">
            <a:off x="5689600" y="20701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H="1" flipV="1">
            <a:off x="5435600" y="20574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下矢印 27"/>
          <p:cNvSpPr/>
          <p:nvPr/>
        </p:nvSpPr>
        <p:spPr>
          <a:xfrm>
            <a:off x="7785100" y="2082800"/>
            <a:ext cx="546100" cy="455930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 flipH="1" flipV="1">
            <a:off x="7696200" y="20574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 flipH="1" flipV="1">
            <a:off x="7454900" y="20447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 flipH="1" flipV="1">
            <a:off x="7213600" y="20574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H="1" flipV="1">
            <a:off x="6959600" y="20447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H="1" flipV="1">
            <a:off x="2705100" y="20828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 flipV="1">
            <a:off x="2451100" y="20701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 flipV="1">
            <a:off x="1219200" y="20955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 flipH="1" flipV="1">
            <a:off x="965200" y="20828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 flipH="1" flipV="1">
            <a:off x="6692900" y="20574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 flipV="1">
            <a:off x="6438900" y="20447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/>
          <p:cNvSpPr txBox="1"/>
          <p:nvPr/>
        </p:nvSpPr>
        <p:spPr>
          <a:xfrm>
            <a:off x="2540000" y="19050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>
                <a:solidFill>
                  <a:srgbClr val="0070C0"/>
                </a:solidFill>
              </a:rPr>
              <a:t>損失関数の値の計算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606800" y="4038600"/>
            <a:ext cx="19351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000" dirty="0" smtClean="0"/>
              <a:t>・・・・・</a:t>
            </a:r>
            <a:endParaRPr lang="en-US" altLang="ja-JP" sz="4000" dirty="0" smtClean="0"/>
          </a:p>
          <a:p>
            <a:pPr algn="ctr"/>
            <a:r>
              <a:rPr lang="ja-JP" altLang="en-US" sz="2400" dirty="0" smtClean="0">
                <a:solidFill>
                  <a:srgbClr val="0070C0"/>
                </a:solidFill>
              </a:rPr>
              <a:t>全てのデータ</a:t>
            </a:r>
            <a:endParaRPr kumimoji="1" lang="ja-JP" altLang="en-US" sz="2400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73100" y="863600"/>
            <a:ext cx="79480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すべてのデータについて、与えられた</a:t>
            </a:r>
            <a:r>
              <a:rPr lang="en-US" altLang="ja-JP" sz="2000" dirty="0" smtClean="0"/>
              <a:t> a, b </a:t>
            </a:r>
            <a:r>
              <a:rPr lang="ja-JP" altLang="en-US" sz="2000" dirty="0" smtClean="0"/>
              <a:t>に基づいて予測値を計算し、</a:t>
            </a:r>
            <a:endParaRPr lang="en-US" altLang="ja-JP" sz="2000" dirty="0" smtClean="0"/>
          </a:p>
          <a:p>
            <a:r>
              <a:rPr lang="ja-JP" altLang="en-US" sz="2000" dirty="0" smtClean="0"/>
              <a:t>実際の値との誤差を求める（</a:t>
            </a:r>
            <a:r>
              <a:rPr lang="ja-JP" altLang="en-US" sz="2000" dirty="0" smtClean="0">
                <a:solidFill>
                  <a:schemeClr val="accent2"/>
                </a:solidFill>
              </a:rPr>
              <a:t>赤い矢印</a:t>
            </a:r>
            <a:r>
              <a:rPr lang="ja-JP" altLang="en-US" sz="2000" dirty="0" smtClean="0"/>
              <a:t>）、その後、これらの誤差の二乗の</a:t>
            </a:r>
            <a:endParaRPr lang="en-US" altLang="ja-JP" sz="2000" dirty="0" smtClean="0"/>
          </a:p>
          <a:p>
            <a:r>
              <a:rPr lang="ja-JP" altLang="en-US" sz="2000" dirty="0" smtClean="0"/>
              <a:t>和（あるいは、その平均）を、損失関数の値とする（</a:t>
            </a:r>
            <a:r>
              <a:rPr lang="ja-JP" altLang="en-US" sz="2000" dirty="0" smtClean="0">
                <a:solidFill>
                  <a:srgbClr val="00B050"/>
                </a:solidFill>
              </a:rPr>
              <a:t>緑の矢印</a:t>
            </a:r>
            <a:r>
              <a:rPr lang="ja-JP" altLang="en-US" sz="2000" dirty="0" smtClean="0"/>
              <a:t>）。</a:t>
            </a:r>
            <a:endParaRPr lang="en-US" altLang="ja-JP" sz="20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518400" y="56896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損失関数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3783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rgbClr val="FFFF00"/>
                </a:solidFill>
              </a:rPr>
              <a:t>クラス分けの場合の損失関数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2400" dirty="0" smtClean="0">
                <a:solidFill>
                  <a:schemeClr val="bg1"/>
                </a:solidFill>
              </a:rPr>
              <a:t>出力が数値一つだけだったら、正解の数字との「誤差」を定義するのは容易である。それを損失関数にすればいい。</a:t>
            </a:r>
            <a:endParaRPr kumimoji="1" lang="en-US" altLang="ja-JP" sz="2400" dirty="0" smtClean="0">
              <a:solidFill>
                <a:schemeClr val="bg1"/>
              </a:solidFill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</a:rPr>
              <a:t>ただ、出力が、画像認識のようなクラス分けだったら、誤差の定義は簡単ではない。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52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DF9EB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クロス・エントロピー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2400" dirty="0" smtClean="0"/>
              <a:t>クラス分けによく使われる</a:t>
            </a:r>
            <a:r>
              <a:rPr kumimoji="1" lang="en-US" altLang="ja-JP" sz="2400" dirty="0" err="1" smtClean="0"/>
              <a:t>Softmax</a:t>
            </a:r>
            <a:r>
              <a:rPr kumimoji="1" lang="ja-JP" altLang="en-US" sz="2400" dirty="0" smtClean="0"/>
              <a:t>の出力の場合で考えてみよう。例えば、数字の画像認識なら</a:t>
            </a:r>
            <a:r>
              <a:rPr lang="en-US" altLang="ja-JP" sz="2400" dirty="0" smtClean="0"/>
              <a:t>0</a:t>
            </a:r>
            <a:r>
              <a:rPr lang="ja-JP" altLang="en-US" sz="2400" dirty="0" smtClean="0"/>
              <a:t>から</a:t>
            </a:r>
            <a:r>
              <a:rPr lang="en-US" altLang="ja-JP" sz="2400" dirty="0" smtClean="0"/>
              <a:t>9</a:t>
            </a:r>
            <a:r>
              <a:rPr lang="ja-JP" altLang="en-US" sz="2400" dirty="0" smtClean="0"/>
              <a:t>までの数字に対応した</a:t>
            </a:r>
            <a:r>
              <a:rPr lang="en-US" altLang="ja-JP" sz="2400" dirty="0" smtClean="0"/>
              <a:t>10</a:t>
            </a:r>
            <a:r>
              <a:rPr lang="ja-JP" altLang="en-US" sz="2400" dirty="0" smtClean="0"/>
              <a:t>個のノードそれぞれに、その画像がそのノードに対応した数字である確率が入ってくる。こうした場合の損失関数に利用されるのが、クロス・エントロピーである。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45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err="1">
                <a:solidFill>
                  <a:srgbClr val="0070C0"/>
                </a:solidFill>
              </a:rPr>
              <a:t>softmax</a:t>
            </a:r>
            <a:r>
              <a:rPr lang="en-US" altLang="ja-JP" dirty="0">
                <a:solidFill>
                  <a:srgbClr val="0070C0"/>
                </a:solidFill>
              </a:rPr>
              <a:t> </a:t>
            </a:r>
            <a:r>
              <a:rPr lang="ja-JP" altLang="en-US" dirty="0" smtClean="0"/>
              <a:t>関数の出力例</a:t>
            </a:r>
            <a:endParaRPr kumimoji="1" lang="ja-JP" altLang="en-US" dirty="0"/>
          </a:p>
        </p:txBody>
      </p:sp>
      <p:grpSp>
        <p:nvGrpSpPr>
          <p:cNvPr id="44" name="図形グループ 43"/>
          <p:cNvGrpSpPr/>
          <p:nvPr/>
        </p:nvGrpSpPr>
        <p:grpSpPr>
          <a:xfrm>
            <a:off x="302716" y="2329842"/>
            <a:ext cx="8540659" cy="3559480"/>
            <a:chOff x="302716" y="2480154"/>
            <a:chExt cx="9166944" cy="3559480"/>
          </a:xfrm>
        </p:grpSpPr>
        <p:grpSp>
          <p:nvGrpSpPr>
            <p:cNvPr id="7" name="図形グループ 6"/>
            <p:cNvGrpSpPr/>
            <p:nvPr/>
          </p:nvGrpSpPr>
          <p:grpSpPr>
            <a:xfrm>
              <a:off x="1227552" y="2480154"/>
              <a:ext cx="601248" cy="3557392"/>
              <a:chOff x="1753644" y="2680570"/>
              <a:chExt cx="601248" cy="3557392"/>
            </a:xfrm>
          </p:grpSpPr>
          <p:sp>
            <p:nvSpPr>
              <p:cNvPr id="4" name="円/楕円 3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角丸四角形 5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図形グループ 7"/>
            <p:cNvGrpSpPr/>
            <p:nvPr/>
          </p:nvGrpSpPr>
          <p:grpSpPr>
            <a:xfrm>
              <a:off x="302716" y="2480154"/>
              <a:ext cx="601248" cy="3557392"/>
              <a:chOff x="1753644" y="2680570"/>
              <a:chExt cx="601248" cy="3557392"/>
            </a:xfrm>
          </p:grpSpPr>
          <p:sp>
            <p:nvSpPr>
              <p:cNvPr id="9" name="円/楕円 8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角丸四角形 10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図形グループ 11"/>
            <p:cNvGrpSpPr/>
            <p:nvPr/>
          </p:nvGrpSpPr>
          <p:grpSpPr>
            <a:xfrm>
              <a:off x="3171170" y="2480154"/>
              <a:ext cx="601248" cy="3557392"/>
              <a:chOff x="1753644" y="2680570"/>
              <a:chExt cx="601248" cy="3557392"/>
            </a:xfrm>
          </p:grpSpPr>
          <p:sp>
            <p:nvSpPr>
              <p:cNvPr id="13" name="円/楕円 12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角丸四角形 14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図形グループ 15"/>
            <p:cNvGrpSpPr/>
            <p:nvPr/>
          </p:nvGrpSpPr>
          <p:grpSpPr>
            <a:xfrm>
              <a:off x="2246334" y="2480154"/>
              <a:ext cx="601248" cy="3557392"/>
              <a:chOff x="1753644" y="2680570"/>
              <a:chExt cx="601248" cy="3557392"/>
            </a:xfrm>
          </p:grpSpPr>
          <p:sp>
            <p:nvSpPr>
              <p:cNvPr id="17" name="円/楕円 16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角丸四角形 18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" name="図形グループ 19"/>
            <p:cNvGrpSpPr/>
            <p:nvPr/>
          </p:nvGrpSpPr>
          <p:grpSpPr>
            <a:xfrm>
              <a:off x="5075122" y="2482242"/>
              <a:ext cx="601248" cy="3557392"/>
              <a:chOff x="1753644" y="2680570"/>
              <a:chExt cx="601248" cy="3557392"/>
            </a:xfrm>
          </p:grpSpPr>
          <p:sp>
            <p:nvSpPr>
              <p:cNvPr id="21" name="円/楕円 20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角丸四角形 22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" name="図形グループ 23"/>
            <p:cNvGrpSpPr/>
            <p:nvPr/>
          </p:nvGrpSpPr>
          <p:grpSpPr>
            <a:xfrm>
              <a:off x="4150286" y="2482242"/>
              <a:ext cx="601248" cy="3557392"/>
              <a:chOff x="1753644" y="2680570"/>
              <a:chExt cx="601248" cy="3557392"/>
            </a:xfrm>
          </p:grpSpPr>
          <p:sp>
            <p:nvSpPr>
              <p:cNvPr id="25" name="円/楕円 24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角丸四角形 26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" name="図形グループ 27"/>
            <p:cNvGrpSpPr/>
            <p:nvPr/>
          </p:nvGrpSpPr>
          <p:grpSpPr>
            <a:xfrm>
              <a:off x="7018740" y="2482242"/>
              <a:ext cx="601248" cy="3557392"/>
              <a:chOff x="1753644" y="2680570"/>
              <a:chExt cx="601248" cy="3557392"/>
            </a:xfrm>
          </p:grpSpPr>
          <p:sp>
            <p:nvSpPr>
              <p:cNvPr id="29" name="円/楕円 28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角丸四角形 30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6093904" y="2482242"/>
              <a:ext cx="601248" cy="3557392"/>
              <a:chOff x="1753644" y="2680570"/>
              <a:chExt cx="601248" cy="3557392"/>
            </a:xfrm>
          </p:grpSpPr>
          <p:sp>
            <p:nvSpPr>
              <p:cNvPr id="33" name="円/楕円 32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角丸四角形 34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6" name="図形グループ 35"/>
            <p:cNvGrpSpPr/>
            <p:nvPr/>
          </p:nvGrpSpPr>
          <p:grpSpPr>
            <a:xfrm>
              <a:off x="8868412" y="2480154"/>
              <a:ext cx="601248" cy="3557392"/>
              <a:chOff x="1753644" y="2680570"/>
              <a:chExt cx="601248" cy="3557392"/>
            </a:xfrm>
          </p:grpSpPr>
          <p:sp>
            <p:nvSpPr>
              <p:cNvPr id="37" name="円/楕円 36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角丸四角形 38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0" name="図形グループ 39"/>
            <p:cNvGrpSpPr/>
            <p:nvPr/>
          </p:nvGrpSpPr>
          <p:grpSpPr>
            <a:xfrm>
              <a:off x="7943576" y="2480154"/>
              <a:ext cx="601248" cy="3557392"/>
              <a:chOff x="1753644" y="2680570"/>
              <a:chExt cx="601248" cy="3557392"/>
            </a:xfrm>
          </p:grpSpPr>
          <p:sp>
            <p:nvSpPr>
              <p:cNvPr id="41" name="円/楕円 40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角丸四角形 42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5" name="テキスト ボックス 44"/>
          <p:cNvSpPr txBox="1"/>
          <p:nvPr/>
        </p:nvSpPr>
        <p:spPr>
          <a:xfrm>
            <a:off x="162838" y="6150280"/>
            <a:ext cx="89530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ノード</a:t>
            </a:r>
            <a:r>
              <a:rPr lang="en-US" altLang="ja-JP" dirty="0" smtClean="0"/>
              <a:t>0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1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2</a:t>
            </a:r>
            <a:r>
              <a:rPr kumimoji="1" lang="ja-JP" altLang="en-US" dirty="0" smtClean="0"/>
              <a:t>　　ノード</a:t>
            </a:r>
            <a:r>
              <a:rPr lang="en-US" altLang="ja-JP" dirty="0"/>
              <a:t>3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4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5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6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7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ノード</a:t>
            </a:r>
            <a:r>
              <a:rPr kumimoji="1" lang="en-US" altLang="ja-JP" dirty="0" smtClean="0"/>
              <a:t>8  </a:t>
            </a:r>
            <a:r>
              <a:rPr kumimoji="1" lang="ja-JP" altLang="en-US" dirty="0" smtClean="0"/>
              <a:t>ノード</a:t>
            </a:r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450937" y="2379946"/>
            <a:ext cx="828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0         0         0          </a:t>
            </a:r>
            <a:r>
              <a:rPr kumimoji="1" lang="en-US" altLang="ja-JP" b="1" dirty="0" smtClean="0">
                <a:solidFill>
                  <a:schemeClr val="accent2"/>
                </a:solidFill>
              </a:rPr>
              <a:t>1</a:t>
            </a:r>
            <a:r>
              <a:rPr kumimoji="1" lang="en-US" altLang="ja-JP" dirty="0" smtClean="0"/>
              <a:t>         0         0          0         0        0        0</a:t>
            </a:r>
            <a:endParaRPr kumimoji="1" lang="ja-JP" altLang="en-US" dirty="0"/>
          </a:p>
        </p:txBody>
      </p:sp>
      <p:pic>
        <p:nvPicPr>
          <p:cNvPr id="47" name="図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576" y="201102"/>
            <a:ext cx="1780489" cy="1800272"/>
          </a:xfrm>
          <a:prstGeom prst="rect">
            <a:avLst/>
          </a:prstGeom>
        </p:spPr>
      </p:pic>
      <p:sp>
        <p:nvSpPr>
          <p:cNvPr id="48" name="正方形/長方形 47"/>
          <p:cNvSpPr/>
          <p:nvPr/>
        </p:nvSpPr>
        <p:spPr>
          <a:xfrm>
            <a:off x="2975197" y="3849480"/>
            <a:ext cx="560171" cy="1198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421553" y="4534422"/>
            <a:ext cx="560171" cy="488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037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err="1">
                <a:solidFill>
                  <a:srgbClr val="0070C0"/>
                </a:solidFill>
              </a:rPr>
              <a:t>softmax</a:t>
            </a:r>
            <a:r>
              <a:rPr lang="en-US" altLang="ja-JP" dirty="0">
                <a:solidFill>
                  <a:srgbClr val="0070C0"/>
                </a:solidFill>
              </a:rPr>
              <a:t> </a:t>
            </a:r>
            <a:r>
              <a:rPr lang="ja-JP" altLang="en-US" dirty="0" smtClean="0"/>
              <a:t>関数</a:t>
            </a:r>
            <a:r>
              <a:rPr lang="ja-JP" altLang="en-US" dirty="0"/>
              <a:t>の</a:t>
            </a:r>
            <a:r>
              <a:rPr lang="ja-JP" altLang="en-US" dirty="0" smtClean="0"/>
              <a:t>出力</a:t>
            </a:r>
            <a:r>
              <a:rPr lang="ja-JP" altLang="en-US" dirty="0"/>
              <a:t>例</a:t>
            </a:r>
            <a:endParaRPr kumimoji="1" lang="ja-JP" altLang="en-US" dirty="0"/>
          </a:p>
        </p:txBody>
      </p:sp>
      <p:grpSp>
        <p:nvGrpSpPr>
          <p:cNvPr id="44" name="図形グループ 43"/>
          <p:cNvGrpSpPr/>
          <p:nvPr/>
        </p:nvGrpSpPr>
        <p:grpSpPr>
          <a:xfrm>
            <a:off x="302716" y="2329842"/>
            <a:ext cx="8540659" cy="3559480"/>
            <a:chOff x="302716" y="2480154"/>
            <a:chExt cx="9166944" cy="3559480"/>
          </a:xfrm>
        </p:grpSpPr>
        <p:grpSp>
          <p:nvGrpSpPr>
            <p:cNvPr id="7" name="図形グループ 6"/>
            <p:cNvGrpSpPr/>
            <p:nvPr/>
          </p:nvGrpSpPr>
          <p:grpSpPr>
            <a:xfrm>
              <a:off x="1227552" y="2480154"/>
              <a:ext cx="601248" cy="3557392"/>
              <a:chOff x="1753644" y="2680570"/>
              <a:chExt cx="601248" cy="3557392"/>
            </a:xfrm>
          </p:grpSpPr>
          <p:sp>
            <p:nvSpPr>
              <p:cNvPr id="4" name="円/楕円 3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角丸四角形 5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図形グループ 7"/>
            <p:cNvGrpSpPr/>
            <p:nvPr/>
          </p:nvGrpSpPr>
          <p:grpSpPr>
            <a:xfrm>
              <a:off x="302716" y="2480154"/>
              <a:ext cx="601248" cy="3557392"/>
              <a:chOff x="1753644" y="2680570"/>
              <a:chExt cx="601248" cy="3557392"/>
            </a:xfrm>
          </p:grpSpPr>
          <p:sp>
            <p:nvSpPr>
              <p:cNvPr id="9" name="円/楕円 8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角丸四角形 10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図形グループ 11"/>
            <p:cNvGrpSpPr/>
            <p:nvPr/>
          </p:nvGrpSpPr>
          <p:grpSpPr>
            <a:xfrm>
              <a:off x="3171170" y="2480154"/>
              <a:ext cx="601248" cy="3557392"/>
              <a:chOff x="1753644" y="2680570"/>
              <a:chExt cx="601248" cy="3557392"/>
            </a:xfrm>
          </p:grpSpPr>
          <p:sp>
            <p:nvSpPr>
              <p:cNvPr id="13" name="円/楕円 12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角丸四角形 14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図形グループ 15"/>
            <p:cNvGrpSpPr/>
            <p:nvPr/>
          </p:nvGrpSpPr>
          <p:grpSpPr>
            <a:xfrm>
              <a:off x="2246334" y="2480154"/>
              <a:ext cx="601248" cy="3557392"/>
              <a:chOff x="1753644" y="2680570"/>
              <a:chExt cx="601248" cy="3557392"/>
            </a:xfrm>
          </p:grpSpPr>
          <p:sp>
            <p:nvSpPr>
              <p:cNvPr id="17" name="円/楕円 16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角丸四角形 18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" name="図形グループ 19"/>
            <p:cNvGrpSpPr/>
            <p:nvPr/>
          </p:nvGrpSpPr>
          <p:grpSpPr>
            <a:xfrm>
              <a:off x="5075122" y="2482242"/>
              <a:ext cx="601248" cy="3557392"/>
              <a:chOff x="1753644" y="2680570"/>
              <a:chExt cx="601248" cy="3557392"/>
            </a:xfrm>
          </p:grpSpPr>
          <p:sp>
            <p:nvSpPr>
              <p:cNvPr id="21" name="円/楕円 20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角丸四角形 22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" name="図形グループ 23"/>
            <p:cNvGrpSpPr/>
            <p:nvPr/>
          </p:nvGrpSpPr>
          <p:grpSpPr>
            <a:xfrm>
              <a:off x="4150286" y="2482242"/>
              <a:ext cx="601248" cy="3557392"/>
              <a:chOff x="1753644" y="2680570"/>
              <a:chExt cx="601248" cy="3557392"/>
            </a:xfrm>
          </p:grpSpPr>
          <p:sp>
            <p:nvSpPr>
              <p:cNvPr id="25" name="円/楕円 24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角丸四角形 26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" name="図形グループ 27"/>
            <p:cNvGrpSpPr/>
            <p:nvPr/>
          </p:nvGrpSpPr>
          <p:grpSpPr>
            <a:xfrm>
              <a:off x="7018740" y="2482242"/>
              <a:ext cx="601248" cy="3557392"/>
              <a:chOff x="1753644" y="2680570"/>
              <a:chExt cx="601248" cy="3557392"/>
            </a:xfrm>
          </p:grpSpPr>
          <p:sp>
            <p:nvSpPr>
              <p:cNvPr id="29" name="円/楕円 28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角丸四角形 30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6093904" y="2482242"/>
              <a:ext cx="601248" cy="3557392"/>
              <a:chOff x="1753644" y="2680570"/>
              <a:chExt cx="601248" cy="3557392"/>
            </a:xfrm>
          </p:grpSpPr>
          <p:sp>
            <p:nvSpPr>
              <p:cNvPr id="33" name="円/楕円 32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角丸四角形 34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6" name="図形グループ 35"/>
            <p:cNvGrpSpPr/>
            <p:nvPr/>
          </p:nvGrpSpPr>
          <p:grpSpPr>
            <a:xfrm>
              <a:off x="8868412" y="2480154"/>
              <a:ext cx="601248" cy="3557392"/>
              <a:chOff x="1753644" y="2680570"/>
              <a:chExt cx="601248" cy="3557392"/>
            </a:xfrm>
          </p:grpSpPr>
          <p:sp>
            <p:nvSpPr>
              <p:cNvPr id="37" name="円/楕円 36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角丸四角形 38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0" name="図形グループ 39"/>
            <p:cNvGrpSpPr/>
            <p:nvPr/>
          </p:nvGrpSpPr>
          <p:grpSpPr>
            <a:xfrm>
              <a:off x="7943576" y="2480154"/>
              <a:ext cx="601248" cy="3557392"/>
              <a:chOff x="1753644" y="2680570"/>
              <a:chExt cx="601248" cy="3557392"/>
            </a:xfrm>
          </p:grpSpPr>
          <p:sp>
            <p:nvSpPr>
              <p:cNvPr id="41" name="円/楕円 40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角丸四角形 42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5" name="テキスト ボックス 44"/>
          <p:cNvSpPr txBox="1"/>
          <p:nvPr/>
        </p:nvSpPr>
        <p:spPr>
          <a:xfrm>
            <a:off x="162838" y="6150280"/>
            <a:ext cx="89530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ノード</a:t>
            </a:r>
            <a:r>
              <a:rPr lang="en-US" altLang="ja-JP" dirty="0" smtClean="0"/>
              <a:t>0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1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2</a:t>
            </a:r>
            <a:r>
              <a:rPr kumimoji="1" lang="ja-JP" altLang="en-US" dirty="0" smtClean="0"/>
              <a:t>　　ノード</a:t>
            </a:r>
            <a:r>
              <a:rPr lang="en-US" altLang="ja-JP" dirty="0"/>
              <a:t>3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4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5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6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7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ノード</a:t>
            </a:r>
            <a:r>
              <a:rPr kumimoji="1" lang="en-US" altLang="ja-JP" dirty="0" smtClean="0"/>
              <a:t>8  </a:t>
            </a:r>
            <a:r>
              <a:rPr kumimoji="1" lang="ja-JP" altLang="en-US" dirty="0" smtClean="0"/>
              <a:t>ノード</a:t>
            </a:r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450937" y="2379946"/>
            <a:ext cx="828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0         0         0          0         0         </a:t>
            </a:r>
            <a:r>
              <a:rPr kumimoji="1" lang="en-US" altLang="ja-JP" b="1" dirty="0" smtClean="0">
                <a:solidFill>
                  <a:schemeClr val="accent2"/>
                </a:solidFill>
              </a:rPr>
              <a:t>1</a:t>
            </a:r>
            <a:r>
              <a:rPr kumimoji="1" lang="en-US" altLang="ja-JP" dirty="0" smtClean="0"/>
              <a:t>          0         0        0        0</a:t>
            </a:r>
            <a:endParaRPr kumimoji="1" lang="ja-JP" altLang="en-US" dirty="0"/>
          </a:p>
        </p:txBody>
      </p:sp>
      <p:pic>
        <p:nvPicPr>
          <p:cNvPr id="47" name="図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40" y="138564"/>
            <a:ext cx="1995629" cy="1995629"/>
          </a:xfrm>
          <a:prstGeom prst="rect">
            <a:avLst/>
          </a:prstGeom>
        </p:spPr>
      </p:pic>
      <p:sp>
        <p:nvSpPr>
          <p:cNvPr id="48" name="正方形/長方形 47"/>
          <p:cNvSpPr/>
          <p:nvPr/>
        </p:nvSpPr>
        <p:spPr>
          <a:xfrm>
            <a:off x="4749072" y="4158641"/>
            <a:ext cx="560171" cy="889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角丸四角形 48"/>
          <p:cNvSpPr/>
          <p:nvPr/>
        </p:nvSpPr>
        <p:spPr>
          <a:xfrm>
            <a:off x="2975197" y="4559474"/>
            <a:ext cx="560171" cy="488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698250" y="4709786"/>
            <a:ext cx="560171" cy="338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7421553" y="4922729"/>
            <a:ext cx="560171" cy="125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8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err="1">
                <a:solidFill>
                  <a:srgbClr val="0070C0"/>
                </a:solidFill>
              </a:rPr>
              <a:t>softmax</a:t>
            </a:r>
            <a:r>
              <a:rPr lang="en-US" altLang="ja-JP" dirty="0">
                <a:solidFill>
                  <a:srgbClr val="0070C0"/>
                </a:solidFill>
              </a:rPr>
              <a:t> </a:t>
            </a:r>
            <a:r>
              <a:rPr lang="ja-JP" altLang="en-US" dirty="0" smtClean="0"/>
              <a:t>関数</a:t>
            </a:r>
            <a:r>
              <a:rPr lang="ja-JP" altLang="en-US" dirty="0"/>
              <a:t>の</a:t>
            </a:r>
            <a:r>
              <a:rPr lang="ja-JP" altLang="en-US" dirty="0" smtClean="0"/>
              <a:t>出力</a:t>
            </a:r>
            <a:r>
              <a:rPr lang="ja-JP" altLang="en-US" dirty="0"/>
              <a:t>例</a:t>
            </a:r>
            <a:endParaRPr kumimoji="1" lang="ja-JP" altLang="en-US" dirty="0"/>
          </a:p>
        </p:txBody>
      </p:sp>
      <p:grpSp>
        <p:nvGrpSpPr>
          <p:cNvPr id="44" name="図形グループ 43"/>
          <p:cNvGrpSpPr/>
          <p:nvPr/>
        </p:nvGrpSpPr>
        <p:grpSpPr>
          <a:xfrm>
            <a:off x="302716" y="2329842"/>
            <a:ext cx="8540659" cy="3559480"/>
            <a:chOff x="302716" y="2480154"/>
            <a:chExt cx="9166944" cy="3559480"/>
          </a:xfrm>
        </p:grpSpPr>
        <p:grpSp>
          <p:nvGrpSpPr>
            <p:cNvPr id="7" name="図形グループ 6"/>
            <p:cNvGrpSpPr/>
            <p:nvPr/>
          </p:nvGrpSpPr>
          <p:grpSpPr>
            <a:xfrm>
              <a:off x="1227552" y="2480154"/>
              <a:ext cx="601248" cy="3557392"/>
              <a:chOff x="1753644" y="2680570"/>
              <a:chExt cx="601248" cy="3557392"/>
            </a:xfrm>
          </p:grpSpPr>
          <p:sp>
            <p:nvSpPr>
              <p:cNvPr id="4" name="円/楕円 3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角丸四角形 5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図形グループ 7"/>
            <p:cNvGrpSpPr/>
            <p:nvPr/>
          </p:nvGrpSpPr>
          <p:grpSpPr>
            <a:xfrm>
              <a:off x="302716" y="2480154"/>
              <a:ext cx="601248" cy="3557392"/>
              <a:chOff x="1753644" y="2680570"/>
              <a:chExt cx="601248" cy="3557392"/>
            </a:xfrm>
          </p:grpSpPr>
          <p:sp>
            <p:nvSpPr>
              <p:cNvPr id="9" name="円/楕円 8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角丸四角形 10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図形グループ 11"/>
            <p:cNvGrpSpPr/>
            <p:nvPr/>
          </p:nvGrpSpPr>
          <p:grpSpPr>
            <a:xfrm>
              <a:off x="3171170" y="2480154"/>
              <a:ext cx="601248" cy="3557392"/>
              <a:chOff x="1753644" y="2680570"/>
              <a:chExt cx="601248" cy="3557392"/>
            </a:xfrm>
          </p:grpSpPr>
          <p:sp>
            <p:nvSpPr>
              <p:cNvPr id="13" name="円/楕円 12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角丸四角形 14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図形グループ 15"/>
            <p:cNvGrpSpPr/>
            <p:nvPr/>
          </p:nvGrpSpPr>
          <p:grpSpPr>
            <a:xfrm>
              <a:off x="2246334" y="2480154"/>
              <a:ext cx="601248" cy="3557392"/>
              <a:chOff x="1753644" y="2680570"/>
              <a:chExt cx="601248" cy="3557392"/>
            </a:xfrm>
          </p:grpSpPr>
          <p:sp>
            <p:nvSpPr>
              <p:cNvPr id="17" name="円/楕円 16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角丸四角形 18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" name="図形グループ 19"/>
            <p:cNvGrpSpPr/>
            <p:nvPr/>
          </p:nvGrpSpPr>
          <p:grpSpPr>
            <a:xfrm>
              <a:off x="5075122" y="2482242"/>
              <a:ext cx="601248" cy="3557392"/>
              <a:chOff x="1753644" y="2680570"/>
              <a:chExt cx="601248" cy="3557392"/>
            </a:xfrm>
          </p:grpSpPr>
          <p:sp>
            <p:nvSpPr>
              <p:cNvPr id="21" name="円/楕円 20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角丸四角形 22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" name="図形グループ 23"/>
            <p:cNvGrpSpPr/>
            <p:nvPr/>
          </p:nvGrpSpPr>
          <p:grpSpPr>
            <a:xfrm>
              <a:off x="4150286" y="2482242"/>
              <a:ext cx="601248" cy="3557392"/>
              <a:chOff x="1753644" y="2680570"/>
              <a:chExt cx="601248" cy="3557392"/>
            </a:xfrm>
          </p:grpSpPr>
          <p:sp>
            <p:nvSpPr>
              <p:cNvPr id="25" name="円/楕円 24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角丸四角形 26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" name="図形グループ 27"/>
            <p:cNvGrpSpPr/>
            <p:nvPr/>
          </p:nvGrpSpPr>
          <p:grpSpPr>
            <a:xfrm>
              <a:off x="7018740" y="2482242"/>
              <a:ext cx="601248" cy="3557392"/>
              <a:chOff x="1753644" y="2680570"/>
              <a:chExt cx="601248" cy="3557392"/>
            </a:xfrm>
          </p:grpSpPr>
          <p:sp>
            <p:nvSpPr>
              <p:cNvPr id="29" name="円/楕円 28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角丸四角形 30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6093904" y="2482242"/>
              <a:ext cx="601248" cy="3557392"/>
              <a:chOff x="1753644" y="2680570"/>
              <a:chExt cx="601248" cy="3557392"/>
            </a:xfrm>
          </p:grpSpPr>
          <p:sp>
            <p:nvSpPr>
              <p:cNvPr id="33" name="円/楕円 32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角丸四角形 34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6" name="図形グループ 35"/>
            <p:cNvGrpSpPr/>
            <p:nvPr/>
          </p:nvGrpSpPr>
          <p:grpSpPr>
            <a:xfrm>
              <a:off x="8868412" y="2480154"/>
              <a:ext cx="601248" cy="3557392"/>
              <a:chOff x="1753644" y="2680570"/>
              <a:chExt cx="601248" cy="3557392"/>
            </a:xfrm>
          </p:grpSpPr>
          <p:sp>
            <p:nvSpPr>
              <p:cNvPr id="37" name="円/楕円 36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角丸四角形 38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0" name="図形グループ 39"/>
            <p:cNvGrpSpPr/>
            <p:nvPr/>
          </p:nvGrpSpPr>
          <p:grpSpPr>
            <a:xfrm>
              <a:off x="7943576" y="2480154"/>
              <a:ext cx="601248" cy="3557392"/>
              <a:chOff x="1753644" y="2680570"/>
              <a:chExt cx="601248" cy="3557392"/>
            </a:xfrm>
          </p:grpSpPr>
          <p:sp>
            <p:nvSpPr>
              <p:cNvPr id="41" name="円/楕円 40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角丸四角形 42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5" name="テキスト ボックス 44"/>
          <p:cNvSpPr txBox="1"/>
          <p:nvPr/>
        </p:nvSpPr>
        <p:spPr>
          <a:xfrm>
            <a:off x="162838" y="6150280"/>
            <a:ext cx="89530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ノード</a:t>
            </a:r>
            <a:r>
              <a:rPr lang="en-US" altLang="ja-JP" dirty="0" smtClean="0"/>
              <a:t>0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1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2</a:t>
            </a:r>
            <a:r>
              <a:rPr kumimoji="1" lang="ja-JP" altLang="en-US" dirty="0" smtClean="0"/>
              <a:t>　　ノード</a:t>
            </a:r>
            <a:r>
              <a:rPr lang="en-US" altLang="ja-JP" dirty="0"/>
              <a:t>3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4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5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6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7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ノード</a:t>
            </a:r>
            <a:r>
              <a:rPr kumimoji="1" lang="en-US" altLang="ja-JP" dirty="0" smtClean="0"/>
              <a:t>8  </a:t>
            </a:r>
            <a:r>
              <a:rPr kumimoji="1" lang="ja-JP" altLang="en-US" dirty="0" smtClean="0"/>
              <a:t>ノード</a:t>
            </a:r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450937" y="2379946"/>
            <a:ext cx="828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0         0         0          0         0         </a:t>
            </a:r>
            <a:r>
              <a:rPr kumimoji="1" lang="en-US" altLang="ja-JP" b="1" dirty="0" smtClean="0">
                <a:solidFill>
                  <a:schemeClr val="accent2"/>
                </a:solidFill>
              </a:rPr>
              <a:t>1</a:t>
            </a:r>
            <a:r>
              <a:rPr kumimoji="1" lang="en-US" altLang="ja-JP" dirty="0" smtClean="0"/>
              <a:t>          0         0        0        0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09" y="139483"/>
            <a:ext cx="1943817" cy="1843620"/>
          </a:xfrm>
          <a:prstGeom prst="rect">
            <a:avLst/>
          </a:prstGeom>
        </p:spPr>
      </p:pic>
      <p:sp>
        <p:nvSpPr>
          <p:cNvPr id="47" name="正方形/長方形 46"/>
          <p:cNvSpPr/>
          <p:nvPr/>
        </p:nvSpPr>
        <p:spPr>
          <a:xfrm>
            <a:off x="4749072" y="4346531"/>
            <a:ext cx="560171" cy="693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728188" y="4446740"/>
            <a:ext cx="560171" cy="56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421553" y="4972833"/>
            <a:ext cx="56017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12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DF9EB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角丸四角形 25"/>
          <p:cNvSpPr/>
          <p:nvPr/>
        </p:nvSpPr>
        <p:spPr>
          <a:xfrm>
            <a:off x="1691014" y="3081403"/>
            <a:ext cx="4960307" cy="104573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クロス・</a:t>
            </a:r>
            <a:r>
              <a:rPr lang="ja-JP" altLang="en-US" dirty="0" smtClean="0"/>
              <a:t>エントロピー</a:t>
            </a:r>
            <a:r>
              <a:rPr lang="en-US" altLang="ja-JP" dirty="0" smtClean="0"/>
              <a:t>  H(</a:t>
            </a:r>
            <a:r>
              <a:rPr lang="en-US" altLang="ja-JP" dirty="0" err="1" smtClean="0"/>
              <a:t>p,q</a:t>
            </a:r>
            <a:r>
              <a:rPr lang="en-US" altLang="ja-JP" dirty="0" smtClean="0"/>
              <a:t>)</a:t>
            </a:r>
            <a:r>
              <a:rPr lang="ja-JP" altLang="en-US" dirty="0" smtClean="0"/>
              <a:t>　の定義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30050" y="3031299"/>
            <a:ext cx="7024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smtClean="0"/>
              <a:t>Σ</a:t>
            </a:r>
            <a:endParaRPr kumimoji="1" lang="ja-JP" altLang="en-US" sz="6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58438" y="3033387"/>
            <a:ext cx="7024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smtClean="0"/>
              <a:t>Σ</a:t>
            </a:r>
            <a:endParaRPr kumimoji="1" lang="ja-JP" altLang="en-US" sz="6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07913" y="3294345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p(x)log(q(x))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80570" y="380791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N    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x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290182" y="4496844"/>
            <a:ext cx="3595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サンプルの数　　分類の数</a:t>
            </a:r>
            <a:endParaRPr kumimoji="1" lang="ja-JP" altLang="en-US" sz="2400" dirty="0"/>
          </a:p>
        </p:txBody>
      </p:sp>
      <p:cxnSp>
        <p:nvCxnSpPr>
          <p:cNvPr id="11" name="直線矢印コネクタ 10"/>
          <p:cNvCxnSpPr/>
          <p:nvPr/>
        </p:nvCxnSpPr>
        <p:spPr>
          <a:xfrm flipV="1">
            <a:off x="2580362" y="4196219"/>
            <a:ext cx="250520" cy="2755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 flipV="1">
            <a:off x="3532340" y="4196219"/>
            <a:ext cx="123177" cy="2755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3532340" y="2367419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目標の確率　　データの確率</a:t>
            </a:r>
            <a:endParaRPr kumimoji="1"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 flipH="1">
            <a:off x="4196219" y="2818356"/>
            <a:ext cx="75156" cy="4759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>
            <a:off x="5511452" y="2736751"/>
            <a:ext cx="12526" cy="5575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2041742" y="340708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ー</a:t>
            </a:r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565753" y="256138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マイナス</a:t>
            </a:r>
            <a:endParaRPr kumimoji="1" lang="ja-JP" altLang="en-US" dirty="0"/>
          </a:p>
        </p:txBody>
      </p:sp>
      <p:cxnSp>
        <p:nvCxnSpPr>
          <p:cNvPr id="23" name="直線矢印コネクタ 22"/>
          <p:cNvCxnSpPr>
            <a:endCxn id="21" idx="0"/>
          </p:cNvCxnSpPr>
          <p:nvPr/>
        </p:nvCxnSpPr>
        <p:spPr>
          <a:xfrm>
            <a:off x="1956153" y="2970756"/>
            <a:ext cx="288529" cy="4363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25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DF9EB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角丸四角形 25"/>
          <p:cNvSpPr/>
          <p:nvPr/>
        </p:nvSpPr>
        <p:spPr>
          <a:xfrm>
            <a:off x="3058438" y="3081403"/>
            <a:ext cx="3592883" cy="104573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クロス・</a:t>
            </a:r>
            <a:r>
              <a:rPr lang="ja-JP" altLang="en-US" dirty="0" smtClean="0"/>
              <a:t>エントロピー</a:t>
            </a:r>
            <a:r>
              <a:rPr lang="en-US" altLang="ja-JP" dirty="0" smtClean="0"/>
              <a:t>  H(</a:t>
            </a:r>
            <a:r>
              <a:rPr lang="en-US" altLang="ja-JP" dirty="0" err="1" smtClean="0"/>
              <a:t>p,q</a:t>
            </a:r>
            <a:r>
              <a:rPr lang="en-US" altLang="ja-JP" dirty="0" smtClean="0"/>
              <a:t>)</a:t>
            </a:r>
            <a:r>
              <a:rPr lang="ja-JP" altLang="en-US" dirty="0" smtClean="0"/>
              <a:t>　の定義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30050" y="3031299"/>
            <a:ext cx="7024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smtClean="0"/>
              <a:t>Σ</a:t>
            </a:r>
            <a:endParaRPr kumimoji="1" lang="ja-JP" altLang="en-US" sz="6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58438" y="3033387"/>
            <a:ext cx="7024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smtClean="0"/>
              <a:t>Σ</a:t>
            </a:r>
            <a:endParaRPr kumimoji="1" lang="ja-JP" altLang="en-US" sz="6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07913" y="3294345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p(x)log(q(x))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80570" y="380791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N    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x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290182" y="4496844"/>
            <a:ext cx="3595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サンプルの数　　分類の数</a:t>
            </a:r>
            <a:endParaRPr kumimoji="1" lang="ja-JP" altLang="en-US" sz="2400" dirty="0"/>
          </a:p>
        </p:txBody>
      </p:sp>
      <p:cxnSp>
        <p:nvCxnSpPr>
          <p:cNvPr id="11" name="直線矢印コネクタ 10"/>
          <p:cNvCxnSpPr/>
          <p:nvPr/>
        </p:nvCxnSpPr>
        <p:spPr>
          <a:xfrm flipV="1">
            <a:off x="2580362" y="4196219"/>
            <a:ext cx="250520" cy="2755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 flipV="1">
            <a:off x="3532340" y="4196219"/>
            <a:ext cx="123177" cy="2755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3532340" y="2367419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目標の確率　　データの確率</a:t>
            </a:r>
            <a:endParaRPr kumimoji="1"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 flipH="1">
            <a:off x="4196219" y="2818356"/>
            <a:ext cx="75156" cy="4759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>
            <a:off x="5511452" y="2736751"/>
            <a:ext cx="12526" cy="5575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2041742" y="340708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ー</a:t>
            </a:r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565753" y="256138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マイナス</a:t>
            </a:r>
            <a:endParaRPr kumimoji="1" lang="ja-JP" altLang="en-US" dirty="0"/>
          </a:p>
        </p:txBody>
      </p:sp>
      <p:cxnSp>
        <p:nvCxnSpPr>
          <p:cNvPr id="23" name="直線矢印コネクタ 22"/>
          <p:cNvCxnSpPr>
            <a:endCxn id="21" idx="0"/>
          </p:cNvCxnSpPr>
          <p:nvPr/>
        </p:nvCxnSpPr>
        <p:spPr>
          <a:xfrm>
            <a:off x="1956153" y="2970756"/>
            <a:ext cx="288529" cy="4363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/>
          <p:cNvSpPr txBox="1"/>
          <p:nvPr/>
        </p:nvSpPr>
        <p:spPr>
          <a:xfrm>
            <a:off x="4940300" y="4000500"/>
            <a:ext cx="3897221" cy="95410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70C0"/>
                </a:solidFill>
              </a:rPr>
              <a:t>まず、この部分の計算の</a:t>
            </a:r>
            <a:endParaRPr kumimoji="1" lang="en-US" altLang="ja-JP" sz="2800" dirty="0" smtClean="0">
              <a:solidFill>
                <a:srgbClr val="0070C0"/>
              </a:solidFill>
            </a:endParaRPr>
          </a:p>
          <a:p>
            <a:r>
              <a:rPr lang="ja-JP" altLang="en-US" sz="2800" dirty="0" smtClean="0">
                <a:solidFill>
                  <a:srgbClr val="0070C0"/>
                </a:solidFill>
              </a:rPr>
              <a:t>サンプルを見ておこう。</a:t>
            </a:r>
            <a:endParaRPr kumimoji="1" lang="ja-JP" alt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23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/>
          <p:cNvSpPr/>
          <p:nvPr/>
        </p:nvSpPr>
        <p:spPr>
          <a:xfrm>
            <a:off x="0" y="0"/>
            <a:ext cx="970644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527621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665970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3338451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2476800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996231" y="966598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134579" y="966598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7719533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857882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991639" y="200417"/>
            <a:ext cx="5386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i="1" dirty="0" smtClean="0">
                <a:solidFill>
                  <a:srgbClr val="0070C0"/>
                </a:solidFill>
              </a:rPr>
              <a:t>p(x)                            </a:t>
            </a:r>
            <a:r>
              <a:rPr kumimoji="1" lang="en-US" altLang="ja-JP" sz="2800" b="1" i="1" dirty="0" smtClean="0">
                <a:solidFill>
                  <a:srgbClr val="00B050"/>
                </a:solidFill>
              </a:rPr>
              <a:t>q(x)</a:t>
            </a:r>
            <a:endParaRPr kumimoji="1" lang="ja-JP" altLang="en-US" sz="2800" b="1" i="1" dirty="0">
              <a:solidFill>
                <a:srgbClr val="00B05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05634" y="2915887"/>
            <a:ext cx="4597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rgbClr val="0070C0"/>
                </a:solidFill>
              </a:rPr>
              <a:t>P(1)=2/3,p(2)=1/4,p(3)=5/24,p(4)=5/24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725734" y="2893513"/>
            <a:ext cx="4487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solidFill>
                  <a:srgbClr val="00B050"/>
                </a:solidFill>
              </a:rPr>
              <a:t>q</a:t>
            </a:r>
            <a:r>
              <a:rPr kumimoji="1" lang="en-US" altLang="ja-JP" sz="1600" dirty="0" smtClean="0">
                <a:solidFill>
                  <a:srgbClr val="00B050"/>
                </a:solidFill>
              </a:rPr>
              <a:t>(1)=1/8,q(2)=1/8, </a:t>
            </a:r>
            <a:r>
              <a:rPr lang="en-US" altLang="ja-JP" sz="1600" dirty="0" smtClean="0">
                <a:solidFill>
                  <a:srgbClr val="00B050"/>
                </a:solidFill>
              </a:rPr>
              <a:t>q</a:t>
            </a:r>
            <a:r>
              <a:rPr kumimoji="1" lang="en-US" altLang="ja-JP" sz="1600" dirty="0" smtClean="0">
                <a:solidFill>
                  <a:srgbClr val="00B050"/>
                </a:solidFill>
              </a:rPr>
              <a:t>(3)=5/8,q(4)=1/8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665970" y="1522987"/>
            <a:ext cx="560171" cy="1182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1534972" y="2245828"/>
            <a:ext cx="567522" cy="45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2476800" y="2605414"/>
            <a:ext cx="560171" cy="10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3374864" y="2617940"/>
            <a:ext cx="523758" cy="87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6857882" y="1678488"/>
            <a:ext cx="560171" cy="1027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5119877" y="2517732"/>
            <a:ext cx="574873" cy="187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5973733" y="2519820"/>
            <a:ext cx="574873" cy="187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7739899" y="2507294"/>
            <a:ext cx="574873" cy="187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05634" y="3326914"/>
            <a:ext cx="80554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x=1</a:t>
            </a:r>
            <a:r>
              <a:rPr kumimoji="1" lang="ja-JP" altLang="en-US" dirty="0" smtClean="0"/>
              <a:t>の時　　</a:t>
            </a:r>
            <a:r>
              <a:rPr kumimoji="1" lang="en-US" altLang="ja-JP" dirty="0" smtClean="0"/>
              <a:t>2/3log(1/8) = -2/3log8 = -2log2</a:t>
            </a:r>
          </a:p>
          <a:p>
            <a:r>
              <a:rPr lang="en-US" altLang="ja-JP" dirty="0" smtClean="0"/>
              <a:t>x=2</a:t>
            </a:r>
            <a:r>
              <a:rPr lang="ja-JP" altLang="en-US" dirty="0" smtClean="0"/>
              <a:t>の時　　</a:t>
            </a:r>
            <a:r>
              <a:rPr lang="en-US" altLang="ja-JP" dirty="0" smtClean="0"/>
              <a:t>1/4log(1/8) = -1/4log(8) = -3/4log2</a:t>
            </a:r>
          </a:p>
          <a:p>
            <a:r>
              <a:rPr kumimoji="1" lang="en-US" altLang="ja-JP" dirty="0" smtClean="0"/>
              <a:t>x=3</a:t>
            </a:r>
            <a:r>
              <a:rPr kumimoji="1" lang="ja-JP" altLang="en-US" dirty="0" smtClean="0"/>
              <a:t>の時　　</a:t>
            </a:r>
            <a:r>
              <a:rPr kumimoji="1" lang="en-US" altLang="ja-JP" dirty="0" smtClean="0"/>
              <a:t>5/24log(5/8)= 5/24log(5) - 15/24log2</a:t>
            </a:r>
          </a:p>
          <a:p>
            <a:r>
              <a:rPr lang="en-US" altLang="ja-JP" dirty="0" smtClean="0"/>
              <a:t>x=4</a:t>
            </a:r>
            <a:r>
              <a:rPr lang="ja-JP" altLang="en-US" dirty="0" smtClean="0"/>
              <a:t>の時　　</a:t>
            </a:r>
            <a:r>
              <a:rPr lang="en-US" altLang="ja-JP" dirty="0" smtClean="0"/>
              <a:t>5/24log(1/8)= -5/24log(8) = -15/24log2</a:t>
            </a:r>
          </a:p>
          <a:p>
            <a:r>
              <a:rPr kumimoji="1" lang="ja-JP" altLang="en-US" dirty="0" smtClean="0"/>
              <a:t>全部足し合わせると</a:t>
            </a:r>
            <a:endParaRPr kumimoji="1" lang="en-US" altLang="ja-JP" dirty="0" smtClean="0"/>
          </a:p>
          <a:p>
            <a:r>
              <a:rPr lang="en-US" altLang="ja-JP" dirty="0" smtClean="0"/>
              <a:t>   -(48log2+18log2-5log5+15log2+15log2)/24=-(96log2-5log5)/24</a:t>
            </a:r>
          </a:p>
          <a:p>
            <a:endParaRPr lang="en-US" altLang="ja-JP" dirty="0" smtClean="0"/>
          </a:p>
          <a:p>
            <a:r>
              <a:rPr lang="en-US" altLang="ja-JP" dirty="0"/>
              <a:t> </a:t>
            </a:r>
            <a:r>
              <a:rPr lang="en-US" altLang="ja-JP" dirty="0" smtClean="0"/>
              <a:t>  H(</a:t>
            </a:r>
            <a:r>
              <a:rPr lang="en-US" altLang="ja-JP" dirty="0" err="1" smtClean="0"/>
              <a:t>p,q</a:t>
            </a:r>
            <a:r>
              <a:rPr lang="en-US" altLang="ja-JP" dirty="0" smtClean="0"/>
              <a:t>) </a:t>
            </a:r>
            <a:r>
              <a:rPr kumimoji="1" lang="en-US" altLang="ja-JP" dirty="0" smtClean="0"/>
              <a:t>= (96log2-5log5)/24</a:t>
            </a:r>
            <a:endParaRPr kumimoji="1" lang="ja-JP" altLang="en-US" dirty="0"/>
          </a:p>
        </p:txBody>
      </p:sp>
      <p:grpSp>
        <p:nvGrpSpPr>
          <p:cNvPr id="8" name="図形グループ 7"/>
          <p:cNvGrpSpPr/>
          <p:nvPr/>
        </p:nvGrpSpPr>
        <p:grpSpPr>
          <a:xfrm>
            <a:off x="5826684" y="5250489"/>
            <a:ext cx="3205371" cy="1385434"/>
            <a:chOff x="5826684" y="5250489"/>
            <a:chExt cx="3205371" cy="1385434"/>
          </a:xfrm>
        </p:grpSpPr>
        <p:grpSp>
          <p:nvGrpSpPr>
            <p:cNvPr id="2" name="図形グループ 1"/>
            <p:cNvGrpSpPr/>
            <p:nvPr/>
          </p:nvGrpSpPr>
          <p:grpSpPr>
            <a:xfrm>
              <a:off x="5826684" y="5250489"/>
              <a:ext cx="3205371" cy="1131332"/>
              <a:chOff x="5826684" y="5250489"/>
              <a:chExt cx="3205371" cy="1131332"/>
            </a:xfrm>
          </p:grpSpPr>
          <p:sp>
            <p:nvSpPr>
              <p:cNvPr id="30" name="テキスト ボックス 29"/>
              <p:cNvSpPr txBox="1"/>
              <p:nvPr/>
            </p:nvSpPr>
            <p:spPr>
              <a:xfrm>
                <a:off x="5826684" y="5250489"/>
                <a:ext cx="70243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6000" smtClean="0">
                    <a:solidFill>
                      <a:srgbClr val="0070C0"/>
                    </a:solidFill>
                  </a:rPr>
                  <a:t>Σ</a:t>
                </a:r>
                <a:endParaRPr kumimoji="1" lang="ja-JP" altLang="en-US" sz="6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6450899" y="5498921"/>
                <a:ext cx="25811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dirty="0" smtClean="0">
                    <a:solidFill>
                      <a:srgbClr val="0070C0"/>
                    </a:solidFill>
                  </a:rPr>
                  <a:t>p(x)log(q(x))</a:t>
                </a:r>
                <a:endParaRPr kumimoji="1" lang="ja-JP" altLang="en-US" sz="28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2" name="テキスト ボックス 31"/>
              <p:cNvSpPr txBox="1"/>
              <p:nvPr/>
            </p:nvSpPr>
            <p:spPr>
              <a:xfrm>
                <a:off x="5912278" y="6012489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mtClean="0">
                    <a:solidFill>
                      <a:srgbClr val="0070C0"/>
                    </a:solidFill>
                  </a:rPr>
                  <a:t> x</a:t>
                </a:r>
                <a:endParaRPr kumimoji="1" lang="ja-JP" altLang="en-US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7" name="テキスト ボックス 6"/>
            <p:cNvSpPr txBox="1"/>
            <p:nvPr/>
          </p:nvSpPr>
          <p:spPr>
            <a:xfrm>
              <a:off x="6870408" y="6112703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の計算</a:t>
              </a:r>
              <a:endParaRPr kumimoji="1" lang="ja-JP" altLang="en-US" sz="2800" dirty="0"/>
            </a:p>
          </p:txBody>
        </p:sp>
      </p:grpSp>
      <p:sp>
        <p:nvSpPr>
          <p:cNvPr id="29" name="正方形/長方形 28"/>
          <p:cNvSpPr/>
          <p:nvPr/>
        </p:nvSpPr>
        <p:spPr>
          <a:xfrm>
            <a:off x="215900" y="137786"/>
            <a:ext cx="4509834" cy="31891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826000" y="137787"/>
            <a:ext cx="4509834" cy="31891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314700" y="225817"/>
            <a:ext cx="1338828" cy="646331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期待される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目標の分布</a:t>
            </a:r>
            <a:endParaRPr kumimoji="1" lang="ja-JP" altLang="en-US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7747000" y="213117"/>
            <a:ext cx="149592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実際の</a:t>
            </a:r>
            <a:endParaRPr kumimoji="1" lang="en-US" altLang="ja-JP" dirty="0" smtClean="0"/>
          </a:p>
          <a:p>
            <a:r>
              <a:rPr lang="ja-JP" altLang="en-US" dirty="0" smtClean="0"/>
              <a:t>データ</a:t>
            </a:r>
            <a:r>
              <a:rPr kumimoji="1" lang="ja-JP" altLang="en-US" dirty="0" smtClean="0"/>
              <a:t>の分布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242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図形グループ 3"/>
          <p:cNvGrpSpPr/>
          <p:nvPr/>
        </p:nvGrpSpPr>
        <p:grpSpPr>
          <a:xfrm>
            <a:off x="1302705" y="2265038"/>
            <a:ext cx="789140" cy="726510"/>
            <a:chOff x="864296" y="989556"/>
            <a:chExt cx="789140" cy="726510"/>
          </a:xfrm>
        </p:grpSpPr>
        <p:sp>
          <p:nvSpPr>
            <p:cNvPr id="5" name="円/楕円 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1318501" y="3244239"/>
            <a:ext cx="789140" cy="726510"/>
            <a:chOff x="864296" y="989556"/>
            <a:chExt cx="789140" cy="726510"/>
          </a:xfrm>
        </p:grpSpPr>
        <p:sp>
          <p:nvSpPr>
            <p:cNvPr id="8" name="円/楕円 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1302706" y="4228166"/>
            <a:ext cx="781971" cy="726510"/>
            <a:chOff x="864296" y="989556"/>
            <a:chExt cx="789140" cy="726510"/>
          </a:xfrm>
        </p:grpSpPr>
        <p:sp>
          <p:nvSpPr>
            <p:cNvPr id="11" name="円/楕円 1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1302705" y="5212093"/>
            <a:ext cx="781971" cy="726510"/>
            <a:chOff x="864296" y="989556"/>
            <a:chExt cx="789140" cy="726510"/>
          </a:xfrm>
        </p:grpSpPr>
        <p:sp>
          <p:nvSpPr>
            <p:cNvPr id="23" name="円/楕円 2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sp>
        <p:nvSpPr>
          <p:cNvPr id="61" name="タイトル 60"/>
          <p:cNvSpPr>
            <a:spLocks noGrp="1"/>
          </p:cNvSpPr>
          <p:nvPr>
            <p:ph type="title"/>
          </p:nvPr>
        </p:nvSpPr>
        <p:spPr>
          <a:xfrm>
            <a:off x="574675" y="406400"/>
            <a:ext cx="8001000" cy="1216025"/>
          </a:xfrm>
        </p:spPr>
        <p:txBody>
          <a:bodyPr/>
          <a:lstStyle/>
          <a:p>
            <a:r>
              <a:rPr lang="ja-JP" altLang="en-US" sz="2800" dirty="0" smtClean="0"/>
              <a:t>「発火」の条件には、ある閾値がある。それを</a:t>
            </a:r>
            <a:r>
              <a:rPr lang="ja-JP" altLang="en-US" sz="2800" dirty="0" smtClean="0">
                <a:solidFill>
                  <a:srgbClr val="0070C0"/>
                </a:solidFill>
              </a:rPr>
              <a:t>バイアス</a:t>
            </a:r>
            <a:r>
              <a:rPr lang="ja-JP" altLang="en-US" sz="2800" dirty="0" smtClean="0"/>
              <a:t>という。投票結果とバイアスを合わせたものがゼロを超えた時、ニューロンは発火する</a:t>
            </a:r>
            <a:endParaRPr kumimoji="1" lang="ja-JP" altLang="en-US" sz="2800" dirty="0">
              <a:solidFill>
                <a:srgbClr val="0070C0"/>
              </a:solidFill>
            </a:endParaRPr>
          </a:p>
        </p:txBody>
      </p:sp>
      <p:sp>
        <p:nvSpPr>
          <p:cNvPr id="2" name="角丸四角形 1"/>
          <p:cNvSpPr/>
          <p:nvPr/>
        </p:nvSpPr>
        <p:spPr>
          <a:xfrm>
            <a:off x="3060700" y="1892300"/>
            <a:ext cx="5245100" cy="4229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5" idx="6"/>
          </p:cNvCxnSpPr>
          <p:nvPr/>
        </p:nvCxnSpPr>
        <p:spPr>
          <a:xfrm flipV="1">
            <a:off x="2091845" y="26162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/>
          <p:cNvCxnSpPr/>
          <p:nvPr/>
        </p:nvCxnSpPr>
        <p:spPr>
          <a:xfrm flipV="1">
            <a:off x="2091845" y="36068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矢印コネクタ 82"/>
          <p:cNvCxnSpPr/>
          <p:nvPr/>
        </p:nvCxnSpPr>
        <p:spPr>
          <a:xfrm flipV="1">
            <a:off x="2079145" y="45974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/>
          <p:nvPr/>
        </p:nvCxnSpPr>
        <p:spPr>
          <a:xfrm flipV="1">
            <a:off x="2091845" y="55626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/>
          <p:cNvSpPr txBox="1"/>
          <p:nvPr/>
        </p:nvSpPr>
        <p:spPr>
          <a:xfrm>
            <a:off x="3390900" y="3742149"/>
            <a:ext cx="478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solidFill>
                  <a:srgbClr val="0070C0"/>
                </a:solidFill>
              </a:rPr>
              <a:t>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</a:t>
            </a:r>
            <a:r>
              <a:rPr lang="en-US" altLang="ja-JP" sz="2000" dirty="0" smtClean="0">
                <a:solidFill>
                  <a:srgbClr val="0070C0"/>
                </a:solidFill>
              </a:rPr>
              <a:t>+W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</a:t>
            </a:r>
            <a:r>
              <a:rPr lang="en-US" altLang="ja-JP" sz="2000" dirty="0" smtClean="0">
                <a:solidFill>
                  <a:srgbClr val="0070C0"/>
                </a:solidFill>
              </a:rPr>
              <a:t>+W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</a:t>
            </a:r>
            <a:r>
              <a:rPr lang="en-US" altLang="ja-JP" sz="2000" dirty="0" smtClean="0">
                <a:solidFill>
                  <a:srgbClr val="0070C0"/>
                </a:solidFill>
              </a:rPr>
              <a:t>+W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4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4 </a:t>
            </a:r>
            <a:r>
              <a:rPr lang="en-US" altLang="ja-JP" sz="2000" dirty="0" smtClean="0">
                <a:solidFill>
                  <a:srgbClr val="0070C0"/>
                </a:solidFill>
              </a:rPr>
              <a:t>+ b &gt; 0 ? </a:t>
            </a:r>
            <a:endParaRPr kumimoji="1" lang="ja-JP" altLang="en-US" sz="2000" dirty="0">
              <a:solidFill>
                <a:srgbClr val="0070C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813300" y="5372100"/>
            <a:ext cx="2517036" cy="646331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>
                <a:solidFill>
                  <a:srgbClr val="0070C0"/>
                </a:solidFill>
              </a:rPr>
              <a:t>b: </a:t>
            </a:r>
            <a:r>
              <a:rPr kumimoji="1" lang="ja-JP" altLang="en-US" sz="3600" dirty="0" smtClean="0">
                <a:solidFill>
                  <a:srgbClr val="0070C0"/>
                </a:solidFill>
              </a:rPr>
              <a:t>バイアス</a:t>
            </a:r>
            <a:endParaRPr kumimoji="1" lang="ja-JP" altLang="en-US" sz="3600" dirty="0">
              <a:solidFill>
                <a:srgbClr val="0070C0"/>
              </a:solidFill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6071818" y="4164666"/>
            <a:ext cx="875082" cy="114393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8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/>
        </p:nvSpPr>
        <p:spPr>
          <a:xfrm>
            <a:off x="0" y="0"/>
            <a:ext cx="970644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527621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665970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2476800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991639" y="200417"/>
            <a:ext cx="5386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i="1" dirty="0" smtClean="0">
                <a:solidFill>
                  <a:srgbClr val="0070C0"/>
                </a:solidFill>
              </a:rPr>
              <a:t>p(x)                            </a:t>
            </a:r>
            <a:r>
              <a:rPr kumimoji="1" lang="en-US" altLang="ja-JP" sz="2800" b="1" i="1" dirty="0" smtClean="0">
                <a:solidFill>
                  <a:srgbClr val="00B050"/>
                </a:solidFill>
              </a:rPr>
              <a:t>q(x)</a:t>
            </a:r>
            <a:endParaRPr kumimoji="1" lang="ja-JP" altLang="en-US" sz="2800" b="1" i="1" dirty="0">
              <a:solidFill>
                <a:srgbClr val="00B05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06466" y="2915887"/>
            <a:ext cx="337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rgbClr val="0070C0"/>
                </a:solidFill>
              </a:rPr>
              <a:t>P(1)=0,p(2)=1,p(3)=0,p(4)=0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725734" y="2893513"/>
            <a:ext cx="4530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solidFill>
                  <a:srgbClr val="00B050"/>
                </a:solidFill>
              </a:rPr>
              <a:t>q</a:t>
            </a:r>
            <a:r>
              <a:rPr kumimoji="1" lang="en-US" altLang="ja-JP" sz="1600" dirty="0" smtClean="0">
                <a:solidFill>
                  <a:srgbClr val="00B050"/>
                </a:solidFill>
              </a:rPr>
              <a:t>(1)=2/3,q(2)=1/4,</a:t>
            </a:r>
            <a:r>
              <a:rPr lang="en-US" altLang="ja-JP" sz="1600" dirty="0" smtClean="0">
                <a:solidFill>
                  <a:srgbClr val="00B050"/>
                </a:solidFill>
              </a:rPr>
              <a:t>q</a:t>
            </a:r>
            <a:r>
              <a:rPr kumimoji="1" lang="en-US" altLang="ja-JP" sz="1600" dirty="0" smtClean="0">
                <a:solidFill>
                  <a:srgbClr val="00B050"/>
                </a:solidFill>
              </a:rPr>
              <a:t>(3)=5/24,q(4)=5/24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1534972" y="964510"/>
            <a:ext cx="567522" cy="1741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781830" y="3464700"/>
            <a:ext cx="336502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x=1</a:t>
            </a:r>
            <a:r>
              <a:rPr kumimoji="1" lang="ja-JP" altLang="en-US" dirty="0" smtClean="0"/>
              <a:t>の時　　</a:t>
            </a:r>
            <a:r>
              <a:rPr lang="en-US" altLang="ja-JP" dirty="0" smtClean="0"/>
              <a:t>0</a:t>
            </a:r>
            <a:r>
              <a:rPr kumimoji="1" lang="en-US" altLang="ja-JP" dirty="0" smtClean="0"/>
              <a:t>log2/3</a:t>
            </a:r>
          </a:p>
          <a:p>
            <a:r>
              <a:rPr lang="en-US" altLang="ja-JP" dirty="0" smtClean="0"/>
              <a:t>x=2</a:t>
            </a:r>
            <a:r>
              <a:rPr lang="ja-JP" altLang="en-US" dirty="0" smtClean="0"/>
              <a:t>の時　　</a:t>
            </a:r>
            <a:r>
              <a:rPr lang="en-US" altLang="ja-JP" dirty="0" smtClean="0"/>
              <a:t>1log1/4</a:t>
            </a:r>
          </a:p>
          <a:p>
            <a:r>
              <a:rPr kumimoji="1" lang="en-US" altLang="ja-JP" dirty="0" smtClean="0"/>
              <a:t>x=3</a:t>
            </a:r>
            <a:r>
              <a:rPr kumimoji="1" lang="ja-JP" altLang="en-US" dirty="0" smtClean="0"/>
              <a:t>の時　　</a:t>
            </a:r>
            <a:r>
              <a:rPr lang="en-US" altLang="ja-JP" dirty="0" smtClean="0"/>
              <a:t>0</a:t>
            </a:r>
            <a:r>
              <a:rPr kumimoji="1" lang="en-US" altLang="ja-JP" dirty="0" smtClean="0"/>
              <a:t>log5/24</a:t>
            </a:r>
          </a:p>
          <a:p>
            <a:r>
              <a:rPr lang="en-US" altLang="ja-JP" dirty="0" smtClean="0"/>
              <a:t>x=4</a:t>
            </a:r>
            <a:r>
              <a:rPr lang="ja-JP" altLang="en-US" dirty="0" smtClean="0"/>
              <a:t>の時　　</a:t>
            </a:r>
            <a:r>
              <a:rPr lang="en-US" altLang="ja-JP" dirty="0" smtClean="0"/>
              <a:t>0log5/24</a:t>
            </a:r>
          </a:p>
          <a:p>
            <a:r>
              <a:rPr kumimoji="1" lang="ja-JP" altLang="en-US" dirty="0" smtClean="0"/>
              <a:t>全部足し</a:t>
            </a:r>
            <a:r>
              <a:rPr lang="ja-JP" altLang="en-US" dirty="0" smtClean="0"/>
              <a:t>て</a:t>
            </a:r>
            <a:endParaRPr kumimoji="1" lang="en-US" altLang="ja-JP" dirty="0" smtClean="0"/>
          </a:p>
          <a:p>
            <a:r>
              <a:rPr lang="en-US" altLang="ja-JP" dirty="0"/>
              <a:t> </a:t>
            </a:r>
            <a:r>
              <a:rPr lang="en-US" altLang="ja-JP" dirty="0" smtClean="0"/>
              <a:t>   log1/4 = -log4 = -2log2</a:t>
            </a:r>
          </a:p>
          <a:p>
            <a:r>
              <a:rPr lang="en-US" altLang="ja-JP" dirty="0" smtClean="0"/>
              <a:t>H1(</a:t>
            </a:r>
            <a:r>
              <a:rPr lang="en-US" altLang="ja-JP" dirty="0" err="1" smtClean="0"/>
              <a:t>p,q</a:t>
            </a:r>
            <a:r>
              <a:rPr lang="en-US" altLang="ja-JP" dirty="0" smtClean="0"/>
              <a:t>) </a:t>
            </a:r>
            <a:r>
              <a:rPr kumimoji="1" lang="en-US" altLang="ja-JP" dirty="0" smtClean="0"/>
              <a:t>= 2log2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5913818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052167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724648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862997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052167" y="1522987"/>
            <a:ext cx="560171" cy="1182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5921169" y="2245828"/>
            <a:ext cx="567522" cy="4598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862997" y="2605414"/>
            <a:ext cx="560171" cy="10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761061" y="2617940"/>
            <a:ext cx="523758" cy="87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338451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50729" y="137787"/>
            <a:ext cx="72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>
                <a:solidFill>
                  <a:srgbClr val="FF0000"/>
                </a:solidFill>
              </a:rPr>
              <a:t>H</a:t>
            </a:r>
            <a:r>
              <a:rPr kumimoji="1" lang="en-US" altLang="ja-JP" sz="3200" b="1" baseline="-25000" dirty="0" smtClean="0">
                <a:solidFill>
                  <a:srgbClr val="FF0000"/>
                </a:solidFill>
              </a:rPr>
              <a:t>1</a:t>
            </a:r>
            <a:endParaRPr kumimoji="1" lang="ja-JP" altLang="en-US" sz="3200" b="1" baseline="-25000" dirty="0">
              <a:solidFill>
                <a:srgbClr val="FF0000"/>
              </a:solidFill>
            </a:endParaRPr>
          </a:p>
        </p:txBody>
      </p:sp>
      <p:grpSp>
        <p:nvGrpSpPr>
          <p:cNvPr id="21" name="図形グループ 20"/>
          <p:cNvGrpSpPr/>
          <p:nvPr/>
        </p:nvGrpSpPr>
        <p:grpSpPr>
          <a:xfrm>
            <a:off x="5826684" y="5250489"/>
            <a:ext cx="3205371" cy="1385434"/>
            <a:chOff x="5826684" y="5250489"/>
            <a:chExt cx="3205371" cy="1385434"/>
          </a:xfrm>
        </p:grpSpPr>
        <p:grpSp>
          <p:nvGrpSpPr>
            <p:cNvPr id="25" name="図形グループ 24"/>
            <p:cNvGrpSpPr/>
            <p:nvPr/>
          </p:nvGrpSpPr>
          <p:grpSpPr>
            <a:xfrm>
              <a:off x="5826684" y="5250489"/>
              <a:ext cx="3205371" cy="1131332"/>
              <a:chOff x="5826684" y="5250489"/>
              <a:chExt cx="3205371" cy="1131332"/>
            </a:xfrm>
          </p:grpSpPr>
          <p:sp>
            <p:nvSpPr>
              <p:cNvPr id="36" name="テキスト ボックス 35"/>
              <p:cNvSpPr txBox="1"/>
              <p:nvPr/>
            </p:nvSpPr>
            <p:spPr>
              <a:xfrm>
                <a:off x="5826684" y="5250489"/>
                <a:ext cx="70243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6000" smtClean="0">
                    <a:solidFill>
                      <a:srgbClr val="0070C0"/>
                    </a:solidFill>
                  </a:rPr>
                  <a:t>Σ</a:t>
                </a:r>
                <a:endParaRPr kumimoji="1" lang="ja-JP" altLang="en-US" sz="6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6450899" y="5498921"/>
                <a:ext cx="25811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dirty="0" smtClean="0">
                    <a:solidFill>
                      <a:srgbClr val="0070C0"/>
                    </a:solidFill>
                  </a:rPr>
                  <a:t>p(x)log(q(x))</a:t>
                </a:r>
                <a:endParaRPr kumimoji="1" lang="ja-JP" altLang="en-US" sz="28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5912278" y="6012489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mtClean="0">
                    <a:solidFill>
                      <a:srgbClr val="0070C0"/>
                    </a:solidFill>
                  </a:rPr>
                  <a:t> x</a:t>
                </a:r>
                <a:endParaRPr kumimoji="1" lang="ja-JP" altLang="en-US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26" name="テキスト ボックス 25"/>
            <p:cNvSpPr txBox="1"/>
            <p:nvPr/>
          </p:nvSpPr>
          <p:spPr>
            <a:xfrm>
              <a:off x="6870408" y="6112703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の計算</a:t>
              </a:r>
              <a:endParaRPr kumimoji="1" lang="ja-JP" altLang="en-US" sz="2800" dirty="0"/>
            </a:p>
          </p:txBody>
        </p:sp>
      </p:grpSp>
      <p:sp>
        <p:nvSpPr>
          <p:cNvPr id="2" name="テキスト ボックス 1"/>
          <p:cNvSpPr txBox="1"/>
          <p:nvPr/>
        </p:nvSpPr>
        <p:spPr>
          <a:xfrm>
            <a:off x="5999969" y="4672198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p(2) = 1 </a:t>
            </a:r>
            <a:r>
              <a:rPr kumimoji="1" lang="ja-JP" altLang="en-US" sz="2400" dirty="0" smtClean="0"/>
              <a:t>の場合の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05199" y="1402925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「目標」の</a:t>
            </a:r>
            <a:r>
              <a:rPr lang="en-US" altLang="ja-JP" dirty="0" smtClean="0">
                <a:solidFill>
                  <a:srgbClr val="FF0000"/>
                </a:solidFill>
              </a:rPr>
              <a:t>p</a:t>
            </a:r>
            <a:r>
              <a:rPr lang="ja-JP" altLang="en-US" dirty="0" smtClean="0">
                <a:solidFill>
                  <a:srgbClr val="FF0000"/>
                </a:solidFill>
              </a:rPr>
              <a:t>の分布は、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 smtClean="0">
                <a:solidFill>
                  <a:srgbClr val="FF0000"/>
                </a:solidFill>
              </a:rPr>
              <a:t>こういう形になる。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314700" y="225817"/>
            <a:ext cx="1338828" cy="646331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期待される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目標の分布</a:t>
            </a:r>
            <a:endParaRPr kumimoji="1" lang="ja-JP" altLang="en-US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7747000" y="213117"/>
            <a:ext cx="149592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実際の</a:t>
            </a:r>
            <a:endParaRPr kumimoji="1" lang="en-US" altLang="ja-JP" dirty="0" smtClean="0"/>
          </a:p>
          <a:p>
            <a:r>
              <a:rPr lang="ja-JP" altLang="en-US" dirty="0" smtClean="0"/>
              <a:t>データ</a:t>
            </a:r>
            <a:r>
              <a:rPr kumimoji="1" lang="ja-JP" altLang="en-US" dirty="0" smtClean="0"/>
              <a:t>の分布</a:t>
            </a:r>
            <a:endParaRPr kumimoji="1" lang="ja-JP" altLang="en-US" dirty="0"/>
          </a:p>
        </p:txBody>
      </p:sp>
      <p:sp>
        <p:nvSpPr>
          <p:cNvPr id="42" name="正方形/長方形 41"/>
          <p:cNvSpPr/>
          <p:nvPr/>
        </p:nvSpPr>
        <p:spPr>
          <a:xfrm>
            <a:off x="215900" y="137786"/>
            <a:ext cx="4509834" cy="31891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4826000" y="137787"/>
            <a:ext cx="4509834" cy="31891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868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0" y="0"/>
            <a:ext cx="970644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527621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665970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2476800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991639" y="200417"/>
            <a:ext cx="5386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i="1" dirty="0" smtClean="0">
                <a:solidFill>
                  <a:srgbClr val="0070C0"/>
                </a:solidFill>
              </a:rPr>
              <a:t>p(x)                            </a:t>
            </a:r>
            <a:r>
              <a:rPr kumimoji="1" lang="en-US" altLang="ja-JP" sz="2800" b="1" i="1" dirty="0" smtClean="0">
                <a:solidFill>
                  <a:srgbClr val="00B050"/>
                </a:solidFill>
              </a:rPr>
              <a:t>q(x)</a:t>
            </a:r>
            <a:endParaRPr kumimoji="1" lang="ja-JP" altLang="en-US" sz="2800" b="1" i="1" dirty="0">
              <a:solidFill>
                <a:srgbClr val="00B05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06466" y="2915887"/>
            <a:ext cx="337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rgbClr val="0070C0"/>
                </a:solidFill>
              </a:rPr>
              <a:t>P(1)=0,p(2)=1,p(3)=0,p(4)=0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725734" y="2893513"/>
            <a:ext cx="4530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solidFill>
                  <a:srgbClr val="00B050"/>
                </a:solidFill>
              </a:rPr>
              <a:t>q</a:t>
            </a:r>
            <a:r>
              <a:rPr kumimoji="1" lang="en-US" altLang="ja-JP" sz="1600" dirty="0" smtClean="0">
                <a:solidFill>
                  <a:srgbClr val="00B050"/>
                </a:solidFill>
              </a:rPr>
              <a:t>(1)=1/4,q(2)=2/3,</a:t>
            </a:r>
            <a:r>
              <a:rPr lang="en-US" altLang="ja-JP" sz="1600" dirty="0" smtClean="0">
                <a:solidFill>
                  <a:srgbClr val="00B050"/>
                </a:solidFill>
              </a:rPr>
              <a:t>q</a:t>
            </a:r>
            <a:r>
              <a:rPr kumimoji="1" lang="en-US" altLang="ja-JP" sz="1600" dirty="0" smtClean="0">
                <a:solidFill>
                  <a:srgbClr val="00B050"/>
                </a:solidFill>
              </a:rPr>
              <a:t>(3)=5/24,q(4)=5/24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1534972" y="964510"/>
            <a:ext cx="567522" cy="1741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781830" y="3464700"/>
            <a:ext cx="291297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x=1</a:t>
            </a:r>
            <a:r>
              <a:rPr kumimoji="1" lang="ja-JP" altLang="en-US" dirty="0" smtClean="0"/>
              <a:t>の時　　</a:t>
            </a:r>
            <a:r>
              <a:rPr lang="en-US" altLang="ja-JP" dirty="0" smtClean="0"/>
              <a:t>0</a:t>
            </a:r>
            <a:r>
              <a:rPr kumimoji="1" lang="en-US" altLang="ja-JP" dirty="0" smtClean="0"/>
              <a:t>log1/4</a:t>
            </a:r>
          </a:p>
          <a:p>
            <a:r>
              <a:rPr lang="en-US" altLang="ja-JP" dirty="0" smtClean="0"/>
              <a:t>x=2</a:t>
            </a:r>
            <a:r>
              <a:rPr lang="ja-JP" altLang="en-US" dirty="0" smtClean="0"/>
              <a:t>の時　　</a:t>
            </a:r>
            <a:r>
              <a:rPr lang="en-US" altLang="ja-JP" dirty="0" smtClean="0"/>
              <a:t>1log2/3</a:t>
            </a:r>
          </a:p>
          <a:p>
            <a:r>
              <a:rPr kumimoji="1" lang="en-US" altLang="ja-JP" dirty="0" smtClean="0"/>
              <a:t>x=3</a:t>
            </a:r>
            <a:r>
              <a:rPr kumimoji="1" lang="ja-JP" altLang="en-US" dirty="0" smtClean="0"/>
              <a:t>の時　　</a:t>
            </a:r>
            <a:r>
              <a:rPr lang="en-US" altLang="ja-JP" dirty="0" smtClean="0"/>
              <a:t>0</a:t>
            </a:r>
            <a:r>
              <a:rPr kumimoji="1" lang="en-US" altLang="ja-JP" dirty="0" smtClean="0"/>
              <a:t>log5/24</a:t>
            </a:r>
          </a:p>
          <a:p>
            <a:r>
              <a:rPr lang="en-US" altLang="ja-JP" dirty="0" smtClean="0"/>
              <a:t>x=4</a:t>
            </a:r>
            <a:r>
              <a:rPr lang="ja-JP" altLang="en-US" dirty="0" smtClean="0"/>
              <a:t>の時　　</a:t>
            </a:r>
            <a:r>
              <a:rPr lang="en-US" altLang="ja-JP" dirty="0" smtClean="0"/>
              <a:t>0log5/24</a:t>
            </a:r>
          </a:p>
          <a:p>
            <a:r>
              <a:rPr kumimoji="1" lang="ja-JP" altLang="en-US" dirty="0" smtClean="0"/>
              <a:t>全部で</a:t>
            </a:r>
            <a:endParaRPr kumimoji="1" lang="en-US" altLang="ja-JP" dirty="0" smtClean="0"/>
          </a:p>
          <a:p>
            <a:r>
              <a:rPr lang="en-US" altLang="ja-JP" dirty="0" smtClean="0"/>
              <a:t>    log2/3 = log2 – log3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H2(</a:t>
            </a:r>
            <a:r>
              <a:rPr lang="en-US" altLang="ja-JP" dirty="0" err="1" smtClean="0"/>
              <a:t>p,q</a:t>
            </a:r>
            <a:r>
              <a:rPr lang="en-US" altLang="ja-JP" dirty="0" smtClean="0"/>
              <a:t>) </a:t>
            </a:r>
            <a:r>
              <a:rPr kumimoji="1" lang="en-US" altLang="ja-JP" dirty="0" smtClean="0"/>
              <a:t>= log3-log2</a:t>
            </a:r>
          </a:p>
          <a:p>
            <a:endParaRPr lang="en-US" altLang="ja-JP" dirty="0"/>
          </a:p>
        </p:txBody>
      </p:sp>
      <p:sp>
        <p:nvSpPr>
          <p:cNvPr id="28" name="正方形/長方形 27"/>
          <p:cNvSpPr/>
          <p:nvPr/>
        </p:nvSpPr>
        <p:spPr>
          <a:xfrm>
            <a:off x="5913818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052167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724648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862997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897456" y="1502848"/>
            <a:ext cx="560171" cy="118264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862997" y="2605414"/>
            <a:ext cx="560171" cy="10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761061" y="2617940"/>
            <a:ext cx="523758" cy="87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338451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5037992" y="2225689"/>
            <a:ext cx="567522" cy="45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50729" y="137787"/>
            <a:ext cx="72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>
                <a:solidFill>
                  <a:srgbClr val="FF0000"/>
                </a:solidFill>
              </a:rPr>
              <a:t>H</a:t>
            </a:r>
            <a:r>
              <a:rPr lang="en-US" altLang="ja-JP" sz="3200" b="1" baseline="-25000" dirty="0">
                <a:solidFill>
                  <a:srgbClr val="FF0000"/>
                </a:solidFill>
              </a:rPr>
              <a:t>2</a:t>
            </a:r>
            <a:endParaRPr kumimoji="1" lang="ja-JP" altLang="en-US" sz="3200" b="1" baseline="-25000" dirty="0">
              <a:solidFill>
                <a:srgbClr val="FF0000"/>
              </a:solidFill>
            </a:endParaRPr>
          </a:p>
        </p:txBody>
      </p:sp>
      <p:grpSp>
        <p:nvGrpSpPr>
          <p:cNvPr id="23" name="図形グループ 22"/>
          <p:cNvGrpSpPr/>
          <p:nvPr/>
        </p:nvGrpSpPr>
        <p:grpSpPr>
          <a:xfrm>
            <a:off x="5826684" y="5250489"/>
            <a:ext cx="3205371" cy="1385434"/>
            <a:chOff x="5826684" y="5250489"/>
            <a:chExt cx="3205371" cy="1385434"/>
          </a:xfrm>
        </p:grpSpPr>
        <p:grpSp>
          <p:nvGrpSpPr>
            <p:cNvPr id="24" name="図形グループ 23"/>
            <p:cNvGrpSpPr/>
            <p:nvPr/>
          </p:nvGrpSpPr>
          <p:grpSpPr>
            <a:xfrm>
              <a:off x="5826684" y="5250489"/>
              <a:ext cx="3205371" cy="1131332"/>
              <a:chOff x="5826684" y="5250489"/>
              <a:chExt cx="3205371" cy="1131332"/>
            </a:xfrm>
          </p:grpSpPr>
          <p:sp>
            <p:nvSpPr>
              <p:cNvPr id="26" name="テキスト ボックス 25"/>
              <p:cNvSpPr txBox="1"/>
              <p:nvPr/>
            </p:nvSpPr>
            <p:spPr>
              <a:xfrm>
                <a:off x="5826684" y="5250489"/>
                <a:ext cx="70243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6000" smtClean="0">
                    <a:solidFill>
                      <a:srgbClr val="0070C0"/>
                    </a:solidFill>
                  </a:rPr>
                  <a:t>Σ</a:t>
                </a:r>
                <a:endParaRPr kumimoji="1" lang="ja-JP" altLang="en-US" sz="6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6450899" y="5498921"/>
                <a:ext cx="25811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dirty="0" smtClean="0">
                    <a:solidFill>
                      <a:srgbClr val="0070C0"/>
                    </a:solidFill>
                  </a:rPr>
                  <a:t>p(x)log(q(x))</a:t>
                </a:r>
                <a:endParaRPr kumimoji="1" lang="ja-JP" altLang="en-US" sz="28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5912278" y="6012489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mtClean="0">
                    <a:solidFill>
                      <a:srgbClr val="0070C0"/>
                    </a:solidFill>
                  </a:rPr>
                  <a:t> x</a:t>
                </a:r>
                <a:endParaRPr kumimoji="1" lang="ja-JP" altLang="en-US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25" name="テキスト ボックス 24"/>
            <p:cNvSpPr txBox="1"/>
            <p:nvPr/>
          </p:nvSpPr>
          <p:spPr>
            <a:xfrm>
              <a:off x="6870408" y="6112703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の計算</a:t>
              </a:r>
              <a:endParaRPr kumimoji="1" lang="ja-JP" altLang="en-US" sz="2800" dirty="0"/>
            </a:p>
          </p:txBody>
        </p:sp>
      </p:grpSp>
      <p:sp>
        <p:nvSpPr>
          <p:cNvPr id="37" name="テキスト ボックス 36"/>
          <p:cNvSpPr txBox="1"/>
          <p:nvPr/>
        </p:nvSpPr>
        <p:spPr>
          <a:xfrm>
            <a:off x="5999969" y="4672198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p(2) = 1 </a:t>
            </a:r>
            <a:r>
              <a:rPr kumimoji="1" lang="ja-JP" altLang="en-US" sz="2400" dirty="0" smtClean="0"/>
              <a:t>の場合の</a:t>
            </a:r>
            <a:endParaRPr kumimoji="1" lang="ja-JP" altLang="en-US" sz="24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2505199" y="1402925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「目標」の</a:t>
            </a:r>
            <a:r>
              <a:rPr lang="en-US" altLang="ja-JP" dirty="0" smtClean="0">
                <a:solidFill>
                  <a:srgbClr val="FF0000"/>
                </a:solidFill>
              </a:rPr>
              <a:t>p</a:t>
            </a:r>
            <a:r>
              <a:rPr lang="ja-JP" altLang="en-US" dirty="0" smtClean="0">
                <a:solidFill>
                  <a:srgbClr val="FF0000"/>
                </a:solidFill>
              </a:rPr>
              <a:t>の分布は、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 smtClean="0">
                <a:solidFill>
                  <a:srgbClr val="FF0000"/>
                </a:solidFill>
              </a:rPr>
              <a:t>こういう形になる。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314700" y="225817"/>
            <a:ext cx="1338828" cy="646331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期待される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目標の分布</a:t>
            </a:r>
            <a:endParaRPr kumimoji="1" lang="ja-JP" altLang="en-US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747000" y="213117"/>
            <a:ext cx="149592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実際の</a:t>
            </a:r>
            <a:endParaRPr kumimoji="1" lang="en-US" altLang="ja-JP" dirty="0" smtClean="0"/>
          </a:p>
          <a:p>
            <a:r>
              <a:rPr lang="ja-JP" altLang="en-US" dirty="0" smtClean="0"/>
              <a:t>データ</a:t>
            </a:r>
            <a:r>
              <a:rPr kumimoji="1" lang="ja-JP" altLang="en-US" dirty="0" smtClean="0"/>
              <a:t>の分布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15900" y="137786"/>
            <a:ext cx="4509834" cy="31891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/>
        </p:nvSpPr>
        <p:spPr>
          <a:xfrm>
            <a:off x="4826000" y="137787"/>
            <a:ext cx="4509834" cy="31891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482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/>
        </p:nvSpPr>
        <p:spPr>
          <a:xfrm>
            <a:off x="0" y="0"/>
            <a:ext cx="970644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527621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665970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2476800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991639" y="200417"/>
            <a:ext cx="5386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i="1" dirty="0" smtClean="0">
                <a:solidFill>
                  <a:srgbClr val="0070C0"/>
                </a:solidFill>
              </a:rPr>
              <a:t>p(x)                            </a:t>
            </a:r>
            <a:r>
              <a:rPr kumimoji="1" lang="en-US" altLang="ja-JP" sz="2800" b="1" i="1" dirty="0" smtClean="0">
                <a:solidFill>
                  <a:srgbClr val="00B050"/>
                </a:solidFill>
              </a:rPr>
              <a:t>q(x)</a:t>
            </a:r>
            <a:endParaRPr kumimoji="1" lang="ja-JP" altLang="en-US" sz="2800" b="1" i="1" dirty="0">
              <a:solidFill>
                <a:srgbClr val="00B05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06466" y="2915887"/>
            <a:ext cx="337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rgbClr val="0070C0"/>
                </a:solidFill>
              </a:rPr>
              <a:t>P(1)=0,p(2)=1,p(3)=0,p(4)=0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725734" y="2893513"/>
            <a:ext cx="4530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solidFill>
                  <a:srgbClr val="00B050"/>
                </a:solidFill>
              </a:rPr>
              <a:t>q</a:t>
            </a:r>
            <a:r>
              <a:rPr kumimoji="1" lang="en-US" altLang="ja-JP" sz="1600" dirty="0" smtClean="0">
                <a:solidFill>
                  <a:srgbClr val="00B050"/>
                </a:solidFill>
              </a:rPr>
              <a:t>(1)=5/24,q(2)=2/3,</a:t>
            </a:r>
            <a:r>
              <a:rPr lang="en-US" altLang="ja-JP" sz="1600" dirty="0" smtClean="0">
                <a:solidFill>
                  <a:srgbClr val="00B050"/>
                </a:solidFill>
              </a:rPr>
              <a:t>q</a:t>
            </a:r>
            <a:r>
              <a:rPr kumimoji="1" lang="en-US" altLang="ja-JP" sz="1600" dirty="0" smtClean="0">
                <a:solidFill>
                  <a:srgbClr val="00B050"/>
                </a:solidFill>
              </a:rPr>
              <a:t>(3)=1/4,q(4)=5/24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1534972" y="964510"/>
            <a:ext cx="567522" cy="1741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781830" y="3464700"/>
            <a:ext cx="25298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x=1</a:t>
            </a:r>
            <a:r>
              <a:rPr kumimoji="1" lang="ja-JP" altLang="en-US" dirty="0" smtClean="0"/>
              <a:t>の時　　</a:t>
            </a:r>
            <a:r>
              <a:rPr lang="en-US" altLang="ja-JP" dirty="0" smtClean="0"/>
              <a:t>0</a:t>
            </a:r>
            <a:r>
              <a:rPr kumimoji="1" lang="en-US" altLang="ja-JP" dirty="0" smtClean="0"/>
              <a:t>log5/24</a:t>
            </a:r>
          </a:p>
          <a:p>
            <a:r>
              <a:rPr lang="en-US" altLang="ja-JP" dirty="0" smtClean="0"/>
              <a:t>x=2</a:t>
            </a:r>
            <a:r>
              <a:rPr lang="ja-JP" altLang="en-US" dirty="0" smtClean="0"/>
              <a:t>の時　　</a:t>
            </a:r>
            <a:r>
              <a:rPr lang="en-US" altLang="ja-JP" dirty="0" smtClean="0"/>
              <a:t>1log2/3</a:t>
            </a:r>
          </a:p>
          <a:p>
            <a:r>
              <a:rPr kumimoji="1" lang="en-US" altLang="ja-JP" dirty="0" smtClean="0"/>
              <a:t>x=3</a:t>
            </a:r>
            <a:r>
              <a:rPr kumimoji="1" lang="ja-JP" altLang="en-US" dirty="0" smtClean="0"/>
              <a:t>の時　　</a:t>
            </a:r>
            <a:r>
              <a:rPr lang="en-US" altLang="ja-JP" dirty="0" smtClean="0"/>
              <a:t>0</a:t>
            </a:r>
            <a:r>
              <a:rPr kumimoji="1" lang="en-US" altLang="ja-JP" dirty="0" smtClean="0"/>
              <a:t>log1/4</a:t>
            </a:r>
          </a:p>
          <a:p>
            <a:r>
              <a:rPr lang="en-US" altLang="ja-JP" dirty="0" smtClean="0"/>
              <a:t>x=4</a:t>
            </a:r>
            <a:r>
              <a:rPr lang="ja-JP" altLang="en-US" dirty="0" smtClean="0"/>
              <a:t>の時　　</a:t>
            </a:r>
            <a:r>
              <a:rPr lang="en-US" altLang="ja-JP" dirty="0" smtClean="0"/>
              <a:t>0log5/24</a:t>
            </a:r>
          </a:p>
          <a:p>
            <a:r>
              <a:rPr kumimoji="1" lang="ja-JP" altLang="en-US" dirty="0" smtClean="0"/>
              <a:t>全部足し合わせると</a:t>
            </a:r>
            <a:endParaRPr kumimoji="1" lang="en-US" altLang="ja-JP" dirty="0" smtClean="0"/>
          </a:p>
          <a:p>
            <a:r>
              <a:rPr lang="en-US" altLang="ja-JP" dirty="0" smtClean="0"/>
              <a:t>log2/3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H3(</a:t>
            </a:r>
            <a:r>
              <a:rPr lang="en-US" altLang="ja-JP" dirty="0" err="1" smtClean="0"/>
              <a:t>p,q</a:t>
            </a:r>
            <a:r>
              <a:rPr lang="en-US" altLang="ja-JP" dirty="0" smtClean="0"/>
              <a:t>) </a:t>
            </a:r>
            <a:r>
              <a:rPr kumimoji="1" lang="en-US" altLang="ja-JP" dirty="0" smtClean="0"/>
              <a:t>= log3-log2</a:t>
            </a:r>
            <a:endParaRPr lang="en-US" altLang="ja-JP" dirty="0"/>
          </a:p>
        </p:txBody>
      </p:sp>
      <p:sp>
        <p:nvSpPr>
          <p:cNvPr id="28" name="正方形/長方形 27"/>
          <p:cNvSpPr/>
          <p:nvPr/>
        </p:nvSpPr>
        <p:spPr>
          <a:xfrm>
            <a:off x="5913818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052167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724648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862997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897456" y="1502848"/>
            <a:ext cx="560171" cy="118264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7761061" y="2617940"/>
            <a:ext cx="523758" cy="87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338451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6846635" y="2304871"/>
            <a:ext cx="567522" cy="45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5061341" y="2607502"/>
            <a:ext cx="560171" cy="10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50729" y="137787"/>
            <a:ext cx="72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>
                <a:solidFill>
                  <a:srgbClr val="FF0000"/>
                </a:solidFill>
              </a:rPr>
              <a:t>H</a:t>
            </a:r>
            <a:r>
              <a:rPr lang="en-US" altLang="ja-JP" sz="3200" b="1" baseline="-25000" dirty="0">
                <a:solidFill>
                  <a:srgbClr val="FF0000"/>
                </a:solidFill>
              </a:rPr>
              <a:t>3</a:t>
            </a:r>
            <a:endParaRPr kumimoji="1" lang="ja-JP" altLang="en-US" sz="3200" b="1" baseline="-25000" dirty="0">
              <a:solidFill>
                <a:srgbClr val="FF0000"/>
              </a:solidFill>
            </a:endParaRPr>
          </a:p>
        </p:txBody>
      </p:sp>
      <p:grpSp>
        <p:nvGrpSpPr>
          <p:cNvPr id="25" name="図形グループ 24"/>
          <p:cNvGrpSpPr/>
          <p:nvPr/>
        </p:nvGrpSpPr>
        <p:grpSpPr>
          <a:xfrm>
            <a:off x="5826684" y="5250489"/>
            <a:ext cx="3205371" cy="1385434"/>
            <a:chOff x="5826684" y="5250489"/>
            <a:chExt cx="3205371" cy="1385434"/>
          </a:xfrm>
        </p:grpSpPr>
        <p:grpSp>
          <p:nvGrpSpPr>
            <p:cNvPr id="26" name="図形グループ 25"/>
            <p:cNvGrpSpPr/>
            <p:nvPr/>
          </p:nvGrpSpPr>
          <p:grpSpPr>
            <a:xfrm>
              <a:off x="5826684" y="5250489"/>
              <a:ext cx="3205371" cy="1131332"/>
              <a:chOff x="5826684" y="5250489"/>
              <a:chExt cx="3205371" cy="1131332"/>
            </a:xfrm>
          </p:grpSpPr>
          <p:sp>
            <p:nvSpPr>
              <p:cNvPr id="34" name="テキスト ボックス 33"/>
              <p:cNvSpPr txBox="1"/>
              <p:nvPr/>
            </p:nvSpPr>
            <p:spPr>
              <a:xfrm>
                <a:off x="5826684" y="5250489"/>
                <a:ext cx="70243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6000" smtClean="0">
                    <a:solidFill>
                      <a:srgbClr val="0070C0"/>
                    </a:solidFill>
                  </a:rPr>
                  <a:t>Σ</a:t>
                </a:r>
                <a:endParaRPr kumimoji="1" lang="ja-JP" altLang="en-US" sz="6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6450899" y="5498921"/>
                <a:ext cx="25811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dirty="0" smtClean="0">
                    <a:solidFill>
                      <a:srgbClr val="0070C0"/>
                    </a:solidFill>
                  </a:rPr>
                  <a:t>p(x)log(q(x))</a:t>
                </a:r>
                <a:endParaRPr kumimoji="1" lang="ja-JP" altLang="en-US" sz="28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5912278" y="6012489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mtClean="0">
                    <a:solidFill>
                      <a:srgbClr val="0070C0"/>
                    </a:solidFill>
                  </a:rPr>
                  <a:t> x</a:t>
                </a:r>
                <a:endParaRPr kumimoji="1" lang="ja-JP" altLang="en-US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33" name="テキスト ボックス 32"/>
            <p:cNvSpPr txBox="1"/>
            <p:nvPr/>
          </p:nvSpPr>
          <p:spPr>
            <a:xfrm>
              <a:off x="6870408" y="6112703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の計算</a:t>
              </a:r>
              <a:endParaRPr kumimoji="1" lang="ja-JP" altLang="en-US" sz="2800" dirty="0"/>
            </a:p>
          </p:txBody>
        </p:sp>
      </p:grpSp>
      <p:sp>
        <p:nvSpPr>
          <p:cNvPr id="38" name="テキスト ボックス 37"/>
          <p:cNvSpPr txBox="1"/>
          <p:nvPr/>
        </p:nvSpPr>
        <p:spPr>
          <a:xfrm>
            <a:off x="5999969" y="4672198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p(2) = 1 </a:t>
            </a:r>
            <a:r>
              <a:rPr kumimoji="1" lang="ja-JP" altLang="en-US" sz="2400" dirty="0" smtClean="0"/>
              <a:t>の場合の</a:t>
            </a:r>
            <a:endParaRPr kumimoji="1" lang="ja-JP" altLang="en-US" sz="24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2505199" y="1402925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「目標」の</a:t>
            </a:r>
            <a:r>
              <a:rPr lang="en-US" altLang="ja-JP" dirty="0" smtClean="0">
                <a:solidFill>
                  <a:srgbClr val="FF0000"/>
                </a:solidFill>
              </a:rPr>
              <a:t>p</a:t>
            </a:r>
            <a:r>
              <a:rPr lang="ja-JP" altLang="en-US" dirty="0" smtClean="0">
                <a:solidFill>
                  <a:srgbClr val="FF0000"/>
                </a:solidFill>
              </a:rPr>
              <a:t>の分布は、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 smtClean="0">
                <a:solidFill>
                  <a:srgbClr val="FF0000"/>
                </a:solidFill>
              </a:rPr>
              <a:t>こういう形になる。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3314700" y="225817"/>
            <a:ext cx="1338828" cy="646331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期待される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目標の分布</a:t>
            </a:r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7747000" y="213117"/>
            <a:ext cx="149592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実際の</a:t>
            </a:r>
            <a:endParaRPr kumimoji="1" lang="en-US" altLang="ja-JP" dirty="0" smtClean="0"/>
          </a:p>
          <a:p>
            <a:r>
              <a:rPr lang="ja-JP" altLang="en-US" dirty="0" smtClean="0"/>
              <a:t>データ</a:t>
            </a:r>
            <a:r>
              <a:rPr kumimoji="1" lang="ja-JP" altLang="en-US" dirty="0" smtClean="0"/>
              <a:t>の分布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/>
        </p:nvSpPr>
        <p:spPr>
          <a:xfrm>
            <a:off x="215900" y="137786"/>
            <a:ext cx="4509834" cy="31891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正方形/長方形 44"/>
          <p:cNvSpPr/>
          <p:nvPr/>
        </p:nvSpPr>
        <p:spPr>
          <a:xfrm>
            <a:off x="4826000" y="137787"/>
            <a:ext cx="4509834" cy="31891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93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0" y="0"/>
            <a:ext cx="970644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1527621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665970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2476800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991639" y="200417"/>
            <a:ext cx="5386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i="1" dirty="0" smtClean="0">
                <a:solidFill>
                  <a:srgbClr val="0070C0"/>
                </a:solidFill>
              </a:rPr>
              <a:t>p(x)                            </a:t>
            </a:r>
            <a:r>
              <a:rPr kumimoji="1" lang="en-US" altLang="ja-JP" sz="2800" b="1" i="1" dirty="0" smtClean="0">
                <a:solidFill>
                  <a:srgbClr val="00B050"/>
                </a:solidFill>
              </a:rPr>
              <a:t>q(x)</a:t>
            </a:r>
            <a:endParaRPr kumimoji="1" lang="ja-JP" altLang="en-US" sz="2800" b="1" i="1" dirty="0">
              <a:solidFill>
                <a:srgbClr val="00B05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06466" y="2915887"/>
            <a:ext cx="3374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solidFill>
                  <a:srgbClr val="0070C0"/>
                </a:solidFill>
              </a:rPr>
              <a:t>P(1)=0,p(2)=1,p(3)=0,p(4)=0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725734" y="2893513"/>
            <a:ext cx="3379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solidFill>
                  <a:srgbClr val="00B050"/>
                </a:solidFill>
              </a:rPr>
              <a:t>q</a:t>
            </a:r>
            <a:r>
              <a:rPr kumimoji="1" lang="en-US" altLang="ja-JP" sz="1600" dirty="0" smtClean="0">
                <a:solidFill>
                  <a:srgbClr val="00B050"/>
                </a:solidFill>
              </a:rPr>
              <a:t>(1)=0,q(2)=1,</a:t>
            </a:r>
            <a:r>
              <a:rPr lang="en-US" altLang="ja-JP" sz="1600" dirty="0" smtClean="0">
                <a:solidFill>
                  <a:srgbClr val="00B050"/>
                </a:solidFill>
              </a:rPr>
              <a:t>q</a:t>
            </a:r>
            <a:r>
              <a:rPr kumimoji="1" lang="en-US" altLang="ja-JP" sz="1600" dirty="0" smtClean="0">
                <a:solidFill>
                  <a:srgbClr val="00B050"/>
                </a:solidFill>
              </a:rPr>
              <a:t>(3)=0,q(4)=0</a:t>
            </a:r>
            <a:endParaRPr kumimoji="1" lang="ja-JP" altLang="en-US" sz="1600" dirty="0">
              <a:solidFill>
                <a:srgbClr val="00B050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1534972" y="964510"/>
            <a:ext cx="567522" cy="1741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781830" y="3464700"/>
            <a:ext cx="25699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x=1</a:t>
            </a:r>
            <a:r>
              <a:rPr kumimoji="1" lang="ja-JP" altLang="en-US" dirty="0" smtClean="0"/>
              <a:t>の時　　</a:t>
            </a:r>
            <a:r>
              <a:rPr lang="en-US" altLang="ja-JP" dirty="0" smtClean="0"/>
              <a:t>0</a:t>
            </a:r>
            <a:r>
              <a:rPr kumimoji="1" lang="en-US" altLang="ja-JP" dirty="0" smtClean="0"/>
              <a:t>log0 = 0</a:t>
            </a:r>
          </a:p>
          <a:p>
            <a:r>
              <a:rPr lang="en-US" altLang="ja-JP" dirty="0" smtClean="0"/>
              <a:t>x=2</a:t>
            </a:r>
            <a:r>
              <a:rPr lang="ja-JP" altLang="en-US" dirty="0" smtClean="0"/>
              <a:t>の時　　</a:t>
            </a:r>
            <a:r>
              <a:rPr lang="en-US" altLang="ja-JP" dirty="0" smtClean="0"/>
              <a:t>1log1 = 0</a:t>
            </a:r>
          </a:p>
          <a:p>
            <a:r>
              <a:rPr kumimoji="1" lang="en-US" altLang="ja-JP" dirty="0" smtClean="0"/>
              <a:t>x=3</a:t>
            </a:r>
            <a:r>
              <a:rPr kumimoji="1" lang="ja-JP" altLang="en-US" dirty="0" smtClean="0"/>
              <a:t>の時　　</a:t>
            </a:r>
            <a:r>
              <a:rPr lang="en-US" altLang="ja-JP" dirty="0" smtClean="0"/>
              <a:t>0</a:t>
            </a:r>
            <a:r>
              <a:rPr kumimoji="1" lang="en-US" altLang="ja-JP" dirty="0" smtClean="0"/>
              <a:t>log0 = 0</a:t>
            </a:r>
          </a:p>
          <a:p>
            <a:r>
              <a:rPr lang="en-US" altLang="ja-JP" dirty="0" smtClean="0"/>
              <a:t>x=4</a:t>
            </a:r>
            <a:r>
              <a:rPr lang="ja-JP" altLang="en-US" dirty="0" smtClean="0"/>
              <a:t>の時　　</a:t>
            </a:r>
            <a:r>
              <a:rPr lang="en-US" altLang="ja-JP" dirty="0" smtClean="0"/>
              <a:t>0log0 </a:t>
            </a:r>
            <a:r>
              <a:rPr lang="en-US" altLang="ja-JP" dirty="0"/>
              <a:t>= </a:t>
            </a:r>
            <a:r>
              <a:rPr lang="en-US" altLang="ja-JP" dirty="0" smtClean="0"/>
              <a:t>0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smtClean="0"/>
              <a:t>H5(</a:t>
            </a:r>
            <a:r>
              <a:rPr lang="en-US" altLang="ja-JP" dirty="0" err="1" smtClean="0"/>
              <a:t>p,q</a:t>
            </a:r>
            <a:r>
              <a:rPr lang="en-US" altLang="ja-JP" dirty="0" smtClean="0"/>
              <a:t>) </a:t>
            </a:r>
            <a:r>
              <a:rPr kumimoji="1" lang="en-US" altLang="ja-JP" dirty="0" smtClean="0"/>
              <a:t>= 0</a:t>
            </a:r>
            <a:endParaRPr lang="en-US" altLang="ja-JP" dirty="0"/>
          </a:p>
        </p:txBody>
      </p:sp>
      <p:sp>
        <p:nvSpPr>
          <p:cNvPr id="28" name="正方形/長方形 27"/>
          <p:cNvSpPr/>
          <p:nvPr/>
        </p:nvSpPr>
        <p:spPr>
          <a:xfrm>
            <a:off x="5913818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5052167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724648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6862997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5897456" y="964510"/>
            <a:ext cx="560171" cy="172098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3338451" y="964510"/>
            <a:ext cx="560171" cy="1741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50729" y="137787"/>
            <a:ext cx="721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>
                <a:solidFill>
                  <a:srgbClr val="FF0000"/>
                </a:solidFill>
              </a:rPr>
              <a:t>H</a:t>
            </a:r>
            <a:r>
              <a:rPr lang="en-US" altLang="ja-JP" sz="3200" b="1" baseline="-25000" dirty="0" smtClean="0">
                <a:solidFill>
                  <a:srgbClr val="FF0000"/>
                </a:solidFill>
              </a:rPr>
              <a:t>4</a:t>
            </a:r>
            <a:endParaRPr kumimoji="1" lang="ja-JP" altLang="en-US" sz="3200" b="1" baseline="-25000" dirty="0">
              <a:solidFill>
                <a:srgbClr val="FF0000"/>
              </a:solidFill>
            </a:endParaRPr>
          </a:p>
        </p:txBody>
      </p:sp>
      <p:grpSp>
        <p:nvGrpSpPr>
          <p:cNvPr id="18" name="図形グループ 17"/>
          <p:cNvGrpSpPr/>
          <p:nvPr/>
        </p:nvGrpSpPr>
        <p:grpSpPr>
          <a:xfrm>
            <a:off x="5826684" y="5250489"/>
            <a:ext cx="3205371" cy="1385434"/>
            <a:chOff x="5826684" y="5250489"/>
            <a:chExt cx="3205371" cy="1385434"/>
          </a:xfrm>
        </p:grpSpPr>
        <p:grpSp>
          <p:nvGrpSpPr>
            <p:cNvPr id="23" name="図形グループ 22"/>
            <p:cNvGrpSpPr/>
            <p:nvPr/>
          </p:nvGrpSpPr>
          <p:grpSpPr>
            <a:xfrm>
              <a:off x="5826684" y="5250489"/>
              <a:ext cx="3205371" cy="1131332"/>
              <a:chOff x="5826684" y="5250489"/>
              <a:chExt cx="3205371" cy="1131332"/>
            </a:xfrm>
          </p:grpSpPr>
          <p:sp>
            <p:nvSpPr>
              <p:cNvPr id="25" name="テキスト ボックス 24"/>
              <p:cNvSpPr txBox="1"/>
              <p:nvPr/>
            </p:nvSpPr>
            <p:spPr>
              <a:xfrm>
                <a:off x="5826684" y="5250489"/>
                <a:ext cx="70243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6000" smtClean="0">
                    <a:solidFill>
                      <a:srgbClr val="0070C0"/>
                    </a:solidFill>
                  </a:rPr>
                  <a:t>Σ</a:t>
                </a:r>
                <a:endParaRPr kumimoji="1" lang="ja-JP" altLang="en-US" sz="6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6" name="テキスト ボックス 25"/>
              <p:cNvSpPr txBox="1"/>
              <p:nvPr/>
            </p:nvSpPr>
            <p:spPr>
              <a:xfrm>
                <a:off x="6450899" y="5498921"/>
                <a:ext cx="25811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800" dirty="0" smtClean="0">
                    <a:solidFill>
                      <a:srgbClr val="0070C0"/>
                    </a:solidFill>
                  </a:rPr>
                  <a:t>p(x)log(q(x))</a:t>
                </a:r>
                <a:endParaRPr kumimoji="1" lang="ja-JP" altLang="en-US" sz="28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5912278" y="6012489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mtClean="0">
                    <a:solidFill>
                      <a:srgbClr val="0070C0"/>
                    </a:solidFill>
                  </a:rPr>
                  <a:t> x</a:t>
                </a:r>
                <a:endParaRPr kumimoji="1" lang="ja-JP" altLang="en-US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24" name="テキスト ボックス 23"/>
            <p:cNvSpPr txBox="1"/>
            <p:nvPr/>
          </p:nvSpPr>
          <p:spPr>
            <a:xfrm>
              <a:off x="6870408" y="6112703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の計算</a:t>
              </a:r>
              <a:endParaRPr kumimoji="1" lang="ja-JP" altLang="en-US" sz="2800" dirty="0"/>
            </a:p>
          </p:txBody>
        </p:sp>
      </p:grpSp>
      <p:sp>
        <p:nvSpPr>
          <p:cNvPr id="34" name="テキスト ボックス 33"/>
          <p:cNvSpPr txBox="1"/>
          <p:nvPr/>
        </p:nvSpPr>
        <p:spPr>
          <a:xfrm>
            <a:off x="5999969" y="4672198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p(2) = 1 </a:t>
            </a:r>
            <a:r>
              <a:rPr kumimoji="1" lang="ja-JP" altLang="en-US" sz="2400" dirty="0" smtClean="0"/>
              <a:t>の場合の</a:t>
            </a:r>
            <a:endParaRPr kumimoji="1" lang="ja-JP" altLang="en-US" sz="24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505199" y="1402925"/>
            <a:ext cx="23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rgbClr val="FF0000"/>
                </a:solidFill>
              </a:rPr>
              <a:t>「目標」の</a:t>
            </a:r>
            <a:r>
              <a:rPr lang="en-US" altLang="ja-JP" dirty="0" smtClean="0">
                <a:solidFill>
                  <a:srgbClr val="FF0000"/>
                </a:solidFill>
              </a:rPr>
              <a:t>p</a:t>
            </a:r>
            <a:r>
              <a:rPr lang="ja-JP" altLang="en-US" dirty="0" smtClean="0">
                <a:solidFill>
                  <a:srgbClr val="FF0000"/>
                </a:solidFill>
              </a:rPr>
              <a:t>の分布は、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r>
              <a:rPr lang="ja-JP" altLang="en-US" dirty="0" smtClean="0">
                <a:solidFill>
                  <a:srgbClr val="FF0000"/>
                </a:solidFill>
              </a:rPr>
              <a:t>こういう形になる。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314700" y="225817"/>
            <a:ext cx="1338828" cy="646331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期待される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目標の分布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7747000" y="213117"/>
            <a:ext cx="149592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実際の</a:t>
            </a:r>
            <a:endParaRPr kumimoji="1" lang="en-US" altLang="ja-JP" dirty="0" smtClean="0"/>
          </a:p>
          <a:p>
            <a:r>
              <a:rPr lang="ja-JP" altLang="en-US" dirty="0" smtClean="0"/>
              <a:t>データ</a:t>
            </a:r>
            <a:r>
              <a:rPr kumimoji="1" lang="ja-JP" altLang="en-US" dirty="0" smtClean="0"/>
              <a:t>の分布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215900" y="137786"/>
            <a:ext cx="4509834" cy="31891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4826000" y="137787"/>
            <a:ext cx="4509834" cy="31891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168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p(x)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 one-hot-value </a:t>
            </a:r>
            <a:r>
              <a:rPr kumimoji="1" lang="ja-JP" altLang="en-US" dirty="0" smtClean="0"/>
              <a:t>の時</a:t>
            </a:r>
            <a:endParaRPr kumimoji="1" lang="ja-JP" altLang="en-US" dirty="0"/>
          </a:p>
        </p:txBody>
      </p:sp>
      <p:grpSp>
        <p:nvGrpSpPr>
          <p:cNvPr id="9" name="図形グループ 8"/>
          <p:cNvGrpSpPr/>
          <p:nvPr/>
        </p:nvGrpSpPr>
        <p:grpSpPr>
          <a:xfrm>
            <a:off x="2392470" y="2054271"/>
            <a:ext cx="4347327" cy="1145946"/>
            <a:chOff x="2041742" y="3031299"/>
            <a:chExt cx="4347327" cy="1145946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2430050" y="3031299"/>
              <a:ext cx="70243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smtClean="0"/>
                <a:t>Σ</a:t>
              </a:r>
              <a:endParaRPr kumimoji="1" lang="ja-JP" altLang="en-US" sz="6000" dirty="0"/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3058438" y="3033387"/>
              <a:ext cx="70243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smtClean="0"/>
                <a:t>Σ</a:t>
              </a:r>
              <a:endParaRPr kumimoji="1" lang="ja-JP" altLang="en-US" sz="6000" dirty="0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3807913" y="3294345"/>
              <a:ext cx="25811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 smtClean="0"/>
                <a:t>p(x)log(q(x))</a:t>
              </a:r>
              <a:endParaRPr kumimoji="1" lang="ja-JP" altLang="en-US" sz="2800" dirty="0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2680570" y="3807913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N    </a:t>
              </a:r>
              <a:r>
                <a:rPr kumimoji="1" lang="ja-JP" altLang="en-US" dirty="0" smtClean="0"/>
                <a:t>　</a:t>
              </a:r>
              <a:r>
                <a:rPr kumimoji="1" lang="en-US" altLang="ja-JP" dirty="0" smtClean="0"/>
                <a:t>x</a:t>
              </a:r>
              <a:endParaRPr kumimoji="1" lang="ja-JP" altLang="en-US" dirty="0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2041742" y="3407080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ー</a:t>
              </a:r>
              <a:endParaRPr kumimoji="1" lang="ja-JP" altLang="en-US" dirty="0"/>
            </a:p>
          </p:txBody>
        </p:sp>
      </p:grpSp>
      <p:sp>
        <p:nvSpPr>
          <p:cNvPr id="10" name="テキスト ボックス 9"/>
          <p:cNvSpPr txBox="1"/>
          <p:nvPr/>
        </p:nvSpPr>
        <p:spPr>
          <a:xfrm>
            <a:off x="250524" y="4233796"/>
            <a:ext cx="9066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＝　</a:t>
            </a:r>
            <a:r>
              <a:rPr kumimoji="1" lang="en-US" altLang="ja-JP" sz="2400" dirty="0" smtClean="0">
                <a:solidFill>
                  <a:srgbClr val="00B0F0"/>
                </a:solidFill>
              </a:rPr>
              <a:t>- { </a:t>
            </a:r>
            <a:r>
              <a:rPr kumimoji="1" lang="ja-JP" altLang="en-US" sz="2400" dirty="0" smtClean="0">
                <a:solidFill>
                  <a:srgbClr val="00B0F0"/>
                </a:solidFill>
              </a:rPr>
              <a:t>サンプル中の正解値をとった</a:t>
            </a:r>
            <a:r>
              <a:rPr kumimoji="1" lang="en-US" altLang="ja-JP" sz="2400" dirty="0" smtClean="0">
                <a:solidFill>
                  <a:srgbClr val="00B0F0"/>
                </a:solidFill>
              </a:rPr>
              <a:t> </a:t>
            </a:r>
            <a:r>
              <a:rPr kumimoji="1" lang="en-US" altLang="ja-JP" sz="2400" dirty="0" err="1" smtClean="0">
                <a:solidFill>
                  <a:srgbClr val="00B0F0"/>
                </a:solidFill>
              </a:rPr>
              <a:t>i</a:t>
            </a:r>
            <a:r>
              <a:rPr kumimoji="1" lang="en-US" altLang="ja-JP" sz="2400" dirty="0" smtClean="0">
                <a:solidFill>
                  <a:srgbClr val="00B0F0"/>
                </a:solidFill>
              </a:rPr>
              <a:t> </a:t>
            </a:r>
            <a:r>
              <a:rPr kumimoji="1" lang="ja-JP" altLang="en-US" sz="2400" dirty="0" smtClean="0">
                <a:solidFill>
                  <a:srgbClr val="00B0F0"/>
                </a:solidFill>
              </a:rPr>
              <a:t>についての</a:t>
            </a:r>
            <a:r>
              <a:rPr kumimoji="1" lang="en-US" altLang="ja-JP" sz="2400" dirty="0" smtClean="0">
                <a:solidFill>
                  <a:srgbClr val="00B0F0"/>
                </a:solidFill>
              </a:rPr>
              <a:t> log(q(</a:t>
            </a:r>
            <a:r>
              <a:rPr kumimoji="1" lang="en-US" altLang="ja-JP" sz="2400" dirty="0" err="1" smtClean="0">
                <a:solidFill>
                  <a:srgbClr val="00B0F0"/>
                </a:solidFill>
              </a:rPr>
              <a:t>i</a:t>
            </a:r>
            <a:r>
              <a:rPr kumimoji="1" lang="en-US" altLang="ja-JP" sz="2400" dirty="0" smtClean="0">
                <a:solidFill>
                  <a:srgbClr val="00B0F0"/>
                </a:solidFill>
              </a:rPr>
              <a:t>))</a:t>
            </a:r>
            <a:r>
              <a:rPr kumimoji="1" lang="ja-JP" altLang="en-US" sz="2400" dirty="0" smtClean="0">
                <a:solidFill>
                  <a:srgbClr val="00B0F0"/>
                </a:solidFill>
              </a:rPr>
              <a:t>の和</a:t>
            </a:r>
            <a:r>
              <a:rPr kumimoji="1" lang="en-US" altLang="ja-JP" sz="2400" dirty="0" smtClean="0">
                <a:solidFill>
                  <a:srgbClr val="00B0F0"/>
                </a:solidFill>
              </a:rPr>
              <a:t> }</a:t>
            </a:r>
            <a:endParaRPr kumimoji="1" lang="ja-JP" altLang="en-US" sz="2400" dirty="0">
              <a:solidFill>
                <a:srgbClr val="00B0F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01250" y="2354894"/>
            <a:ext cx="177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H(</a:t>
            </a:r>
            <a:r>
              <a:rPr kumimoji="1" lang="en-US" altLang="ja-JP" sz="2800" dirty="0" err="1" smtClean="0"/>
              <a:t>p,q</a:t>
            </a:r>
            <a:r>
              <a:rPr kumimoji="1" lang="en-US" altLang="ja-JP" sz="2800" dirty="0" smtClean="0"/>
              <a:t>) =</a:t>
            </a:r>
            <a:endParaRPr kumimoji="1" lang="ja-JP" altLang="en-US" sz="28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76825" y="5148196"/>
            <a:ext cx="74179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0 </a:t>
            </a:r>
            <a:r>
              <a:rPr lang="ja-JP" altLang="en-US" sz="2400" dirty="0"/>
              <a:t>≦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q(</a:t>
            </a:r>
            <a:r>
              <a:rPr lang="en-US" altLang="ja-JP" sz="2400" dirty="0" err="1" smtClean="0"/>
              <a:t>i</a:t>
            </a:r>
            <a:r>
              <a:rPr lang="en-US" altLang="ja-JP" sz="2400" dirty="0" smtClean="0"/>
              <a:t>) </a:t>
            </a:r>
            <a:r>
              <a:rPr lang="ja-JP" altLang="en-US" sz="2400" dirty="0"/>
              <a:t>≦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1 </a:t>
            </a:r>
            <a:r>
              <a:rPr lang="ja-JP" altLang="en-US" sz="2400" dirty="0" smtClean="0"/>
              <a:t>で、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log(q(</a:t>
            </a:r>
            <a:r>
              <a:rPr lang="en-US" altLang="ja-JP" sz="2400" dirty="0" err="1" smtClean="0"/>
              <a:t>i</a:t>
            </a:r>
            <a:r>
              <a:rPr lang="en-US" altLang="ja-JP" sz="2400" dirty="0" smtClean="0"/>
              <a:t>)) </a:t>
            </a:r>
            <a:r>
              <a:rPr lang="ja-JP" altLang="en-US" sz="2400" dirty="0" smtClean="0"/>
              <a:t>≦</a:t>
            </a:r>
            <a:r>
              <a:rPr lang="en-US" altLang="ja-JP" sz="2400" dirty="0" smtClean="0"/>
              <a:t> </a:t>
            </a:r>
            <a:r>
              <a:rPr lang="en-US" altLang="ja-JP" sz="2400" dirty="0"/>
              <a:t>0 </a:t>
            </a:r>
            <a:r>
              <a:rPr lang="ja-JP" altLang="en-US" sz="2400" dirty="0" smtClean="0"/>
              <a:t>だが、</a:t>
            </a:r>
            <a:endParaRPr lang="en-US" altLang="ja-JP" sz="2400" dirty="0" smtClean="0"/>
          </a:p>
          <a:p>
            <a:r>
              <a:rPr lang="ja-JP" altLang="en-US" sz="2400" dirty="0" smtClean="0"/>
              <a:t>　　</a:t>
            </a:r>
            <a:r>
              <a:rPr lang="en-US" altLang="ja-JP" sz="2400" dirty="0" smtClean="0"/>
              <a:t>   q(</a:t>
            </a:r>
            <a:r>
              <a:rPr lang="en-US" altLang="ja-JP" sz="2400" dirty="0" err="1" smtClean="0"/>
              <a:t>i</a:t>
            </a:r>
            <a:r>
              <a:rPr lang="en-US" altLang="ja-JP" sz="2400" dirty="0" smtClean="0"/>
              <a:t>) </a:t>
            </a:r>
            <a:r>
              <a:rPr lang="en-US" altLang="ja-JP" sz="2400" dirty="0" smtClean="0">
                <a:sym typeface="Wingdings"/>
              </a:rPr>
              <a:t> 0 </a:t>
            </a:r>
            <a:r>
              <a:rPr lang="ja-JP" altLang="en-US" sz="2400" dirty="0" smtClean="0">
                <a:sym typeface="Wingdings"/>
              </a:rPr>
              <a:t>の時</a:t>
            </a:r>
            <a:r>
              <a:rPr lang="en-US" altLang="ja-JP" sz="2400" dirty="0" smtClean="0">
                <a:sym typeface="Wingdings"/>
              </a:rPr>
              <a:t> log(q(</a:t>
            </a:r>
            <a:r>
              <a:rPr lang="en-US" altLang="ja-JP" sz="2400" dirty="0" err="1" smtClean="0">
                <a:sym typeface="Wingdings"/>
              </a:rPr>
              <a:t>i</a:t>
            </a:r>
            <a:r>
              <a:rPr lang="en-US" altLang="ja-JP" sz="2400" dirty="0" smtClean="0">
                <a:sym typeface="Wingdings"/>
              </a:rPr>
              <a:t>))  - </a:t>
            </a:r>
            <a:r>
              <a:rPr lang="ja-JP" altLang="en-US" sz="2400" dirty="0" smtClean="0">
                <a:sym typeface="Wingdings"/>
              </a:rPr>
              <a:t>∞</a:t>
            </a:r>
            <a:endParaRPr lang="en-US" altLang="ja-JP" sz="2400" dirty="0" smtClean="0">
              <a:sym typeface="Wingdings"/>
            </a:endParaRPr>
          </a:p>
          <a:p>
            <a:r>
              <a:rPr lang="en-US" altLang="ja-JP" sz="2400" dirty="0" smtClean="0"/>
              <a:t>       q(</a:t>
            </a:r>
            <a:r>
              <a:rPr lang="en-US" altLang="ja-JP" sz="2400" dirty="0" err="1" smtClean="0"/>
              <a:t>i</a:t>
            </a:r>
            <a:r>
              <a:rPr lang="en-US" altLang="ja-JP" sz="2400" dirty="0" smtClean="0"/>
              <a:t>) </a:t>
            </a:r>
            <a:r>
              <a:rPr lang="en-US" altLang="ja-JP" sz="2400" dirty="0" smtClean="0">
                <a:sym typeface="Wingdings"/>
              </a:rPr>
              <a:t> 1 </a:t>
            </a:r>
            <a:r>
              <a:rPr lang="ja-JP" altLang="en-US" sz="2400" dirty="0" smtClean="0">
                <a:sym typeface="Wingdings"/>
              </a:rPr>
              <a:t>の時</a:t>
            </a:r>
            <a:r>
              <a:rPr lang="en-US" altLang="ja-JP" sz="2400" dirty="0" smtClean="0">
                <a:sym typeface="Wingdings"/>
              </a:rPr>
              <a:t> log(q(</a:t>
            </a:r>
            <a:r>
              <a:rPr lang="en-US" altLang="ja-JP" sz="2400" dirty="0" err="1" smtClean="0">
                <a:sym typeface="Wingdings"/>
              </a:rPr>
              <a:t>i</a:t>
            </a:r>
            <a:r>
              <a:rPr lang="en-US" altLang="ja-JP" sz="2400" dirty="0" smtClean="0">
                <a:sym typeface="Wingdings"/>
              </a:rPr>
              <a:t>))  0</a:t>
            </a:r>
          </a:p>
          <a:p>
            <a:r>
              <a:rPr lang="ja-JP" altLang="en-US" sz="2400" dirty="0" smtClean="0">
                <a:sym typeface="Wingdings"/>
              </a:rPr>
              <a:t>だから、</a:t>
            </a:r>
            <a:r>
              <a:rPr lang="en-US" altLang="ja-JP" sz="2400" dirty="0" smtClean="0">
                <a:sym typeface="Wingdings"/>
              </a:rPr>
              <a:t>q(</a:t>
            </a:r>
            <a:r>
              <a:rPr lang="en-US" altLang="ja-JP" sz="2400" dirty="0" err="1" smtClean="0">
                <a:sym typeface="Wingdings"/>
              </a:rPr>
              <a:t>i</a:t>
            </a:r>
            <a:r>
              <a:rPr lang="en-US" altLang="ja-JP" sz="2400" dirty="0" smtClean="0">
                <a:sym typeface="Wingdings"/>
              </a:rPr>
              <a:t>)</a:t>
            </a:r>
            <a:r>
              <a:rPr lang="ja-JP" altLang="en-US" sz="2400" dirty="0" smtClean="0">
                <a:sym typeface="Wingdings"/>
              </a:rPr>
              <a:t>が正解に近いほど、</a:t>
            </a:r>
            <a:r>
              <a:rPr lang="en-US" altLang="ja-JP" sz="2400" dirty="0" smtClean="0">
                <a:sym typeface="Wingdings"/>
              </a:rPr>
              <a:t>H(</a:t>
            </a:r>
            <a:r>
              <a:rPr lang="en-US" altLang="ja-JP" sz="2400" dirty="0" err="1" smtClean="0">
                <a:sym typeface="Wingdings"/>
              </a:rPr>
              <a:t>p,q</a:t>
            </a:r>
            <a:r>
              <a:rPr lang="en-US" altLang="ja-JP" sz="2400" dirty="0" smtClean="0">
                <a:sym typeface="Wingdings"/>
              </a:rPr>
              <a:t>)</a:t>
            </a:r>
            <a:r>
              <a:rPr lang="ja-JP" altLang="en-US" sz="2400" dirty="0" smtClean="0">
                <a:sym typeface="Wingdings"/>
              </a:rPr>
              <a:t>は小さくなる。</a:t>
            </a:r>
            <a:endParaRPr lang="en-US" altLang="ja-JP" sz="2400" dirty="0"/>
          </a:p>
        </p:txBody>
      </p:sp>
      <p:grpSp>
        <p:nvGrpSpPr>
          <p:cNvPr id="13" name="図形グループ 12"/>
          <p:cNvGrpSpPr/>
          <p:nvPr/>
        </p:nvGrpSpPr>
        <p:grpSpPr>
          <a:xfrm>
            <a:off x="2375903" y="3074956"/>
            <a:ext cx="4347327" cy="1145946"/>
            <a:chOff x="2041742" y="3031299"/>
            <a:chExt cx="4347327" cy="1145946"/>
          </a:xfrm>
        </p:grpSpPr>
        <p:sp>
          <p:nvSpPr>
            <p:cNvPr id="14" name="テキスト ボックス 13"/>
            <p:cNvSpPr txBox="1"/>
            <p:nvPr/>
          </p:nvSpPr>
          <p:spPr>
            <a:xfrm>
              <a:off x="2455102" y="3031299"/>
              <a:ext cx="70243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6000" smtClean="0"/>
                <a:t>Σ</a:t>
              </a:r>
              <a:endParaRPr kumimoji="1" lang="ja-JP" altLang="en-US" sz="6000" dirty="0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3149053" y="3294345"/>
              <a:ext cx="32400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2800" dirty="0" smtClean="0"/>
                <a:t>log(q(</a:t>
              </a:r>
              <a:r>
                <a:rPr kumimoji="1" lang="en-US" altLang="ja-JP" sz="2800" dirty="0" err="1" smtClean="0"/>
                <a:t>i</a:t>
              </a:r>
              <a:r>
                <a:rPr kumimoji="1" lang="en-US" altLang="ja-JP" sz="2800" dirty="0" smtClean="0"/>
                <a:t>))</a:t>
              </a:r>
              <a:endParaRPr kumimoji="1" lang="ja-JP" altLang="en-US" sz="2800" dirty="0"/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2680570" y="3807913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N   </a:t>
              </a:r>
              <a:endParaRPr kumimoji="1" lang="ja-JP" altLang="en-US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041742" y="3407080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mtClean="0"/>
                <a:t>ー</a:t>
              </a:r>
              <a:endParaRPr kumimoji="1" lang="ja-JP" altLang="en-US"/>
            </a:p>
          </p:txBody>
        </p:sp>
      </p:grpSp>
      <p:sp>
        <p:nvSpPr>
          <p:cNvPr id="19" name="テキスト ボックス 18"/>
          <p:cNvSpPr txBox="1"/>
          <p:nvPr/>
        </p:nvSpPr>
        <p:spPr>
          <a:xfrm>
            <a:off x="1902976" y="3400633"/>
            <a:ext cx="492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=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0848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DF9EB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角丸四角形 25"/>
          <p:cNvSpPr/>
          <p:nvPr/>
        </p:nvSpPr>
        <p:spPr>
          <a:xfrm>
            <a:off x="2430050" y="3081403"/>
            <a:ext cx="749475" cy="1045738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クロス・</a:t>
            </a:r>
            <a:r>
              <a:rPr lang="ja-JP" altLang="en-US" dirty="0" smtClean="0"/>
              <a:t>エントロピー</a:t>
            </a:r>
            <a:r>
              <a:rPr lang="en-US" altLang="ja-JP" dirty="0" smtClean="0"/>
              <a:t>  H(</a:t>
            </a:r>
            <a:r>
              <a:rPr lang="en-US" altLang="ja-JP" dirty="0" err="1" smtClean="0"/>
              <a:t>p,q</a:t>
            </a:r>
            <a:r>
              <a:rPr lang="en-US" altLang="ja-JP" dirty="0" smtClean="0"/>
              <a:t>)</a:t>
            </a:r>
            <a:r>
              <a:rPr lang="ja-JP" altLang="en-US" dirty="0" smtClean="0"/>
              <a:t>　の定義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30050" y="3031299"/>
            <a:ext cx="7024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smtClean="0"/>
              <a:t>Σ</a:t>
            </a:r>
            <a:endParaRPr kumimoji="1" lang="ja-JP" altLang="en-US" sz="6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58438" y="3033387"/>
            <a:ext cx="7024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dirty="0" err="1" smtClean="0"/>
              <a:t>Σ</a:t>
            </a:r>
            <a:endParaRPr kumimoji="1" lang="ja-JP" altLang="en-US" sz="6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07913" y="3294345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p(x)log(q(x))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680570" y="380791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N    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x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290182" y="4496844"/>
            <a:ext cx="3595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サンプルの数　　分類の数</a:t>
            </a:r>
            <a:endParaRPr kumimoji="1" lang="ja-JP" altLang="en-US" sz="2400" dirty="0"/>
          </a:p>
        </p:txBody>
      </p:sp>
      <p:cxnSp>
        <p:nvCxnSpPr>
          <p:cNvPr id="11" name="直線矢印コネクタ 10"/>
          <p:cNvCxnSpPr/>
          <p:nvPr/>
        </p:nvCxnSpPr>
        <p:spPr>
          <a:xfrm flipV="1">
            <a:off x="2580362" y="4196219"/>
            <a:ext cx="250520" cy="2755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H="1" flipV="1">
            <a:off x="3532340" y="4196219"/>
            <a:ext cx="123177" cy="2755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3532340" y="2367419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目標の確率　　データの確率</a:t>
            </a:r>
            <a:endParaRPr kumimoji="1"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 flipH="1">
            <a:off x="4196219" y="2818356"/>
            <a:ext cx="75156" cy="4759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>
            <a:off x="5511452" y="2736751"/>
            <a:ext cx="12526" cy="5575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2041742" y="340708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ー</a:t>
            </a:r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565753" y="2561387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mtClean="0"/>
              <a:t>マイナス</a:t>
            </a:r>
            <a:endParaRPr kumimoji="1" lang="ja-JP" altLang="en-US" dirty="0"/>
          </a:p>
        </p:txBody>
      </p:sp>
      <p:cxnSp>
        <p:nvCxnSpPr>
          <p:cNvPr id="23" name="直線矢印コネクタ 22"/>
          <p:cNvCxnSpPr>
            <a:endCxn id="21" idx="0"/>
          </p:cNvCxnSpPr>
          <p:nvPr/>
        </p:nvCxnSpPr>
        <p:spPr>
          <a:xfrm>
            <a:off x="1956153" y="2970756"/>
            <a:ext cx="288529" cy="4363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876300" y="5283200"/>
            <a:ext cx="4068743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70C0"/>
                </a:solidFill>
              </a:rPr>
              <a:t>この部分は、どうなるか？</a:t>
            </a:r>
            <a:endParaRPr kumimoji="1" lang="en-US" altLang="ja-JP" sz="28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38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正方形/長方形 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0" name="直線矢印コネクタ 59"/>
          <p:cNvCxnSpPr/>
          <p:nvPr/>
        </p:nvCxnSpPr>
        <p:spPr>
          <a:xfrm flipH="1" flipV="1">
            <a:off x="3644900" y="20955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/>
          <p:nvPr/>
        </p:nvCxnSpPr>
        <p:spPr>
          <a:xfrm flipH="1" flipV="1">
            <a:off x="3403600" y="20828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H="1" flipV="1">
            <a:off x="3162300" y="20955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/>
          <p:nvPr/>
        </p:nvCxnSpPr>
        <p:spPr>
          <a:xfrm flipH="1" flipV="1">
            <a:off x="2908300" y="20828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 flipV="1">
            <a:off x="2184400" y="20955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H="1" flipV="1">
            <a:off x="1943100" y="20828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H="1" flipV="1">
            <a:off x="1701800" y="20955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 flipH="1" flipV="1">
            <a:off x="1447800" y="20828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 flipV="1">
            <a:off x="6172200" y="20701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 flipH="1" flipV="1">
            <a:off x="5930900" y="20574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H="1" flipV="1">
            <a:off x="5689600" y="20701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H="1" flipV="1">
            <a:off x="5435600" y="20574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下矢印 27"/>
          <p:cNvSpPr/>
          <p:nvPr/>
        </p:nvSpPr>
        <p:spPr>
          <a:xfrm>
            <a:off x="7785100" y="2095500"/>
            <a:ext cx="546100" cy="455930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 flipH="1" flipV="1">
            <a:off x="7696200" y="20574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 flipH="1" flipV="1">
            <a:off x="7454900" y="20447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 flipH="1" flipV="1">
            <a:off x="7213600" y="20574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H="1" flipV="1">
            <a:off x="6959600" y="20447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H="1" flipV="1">
            <a:off x="2705100" y="20828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 flipV="1">
            <a:off x="2451100" y="20701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 flipV="1">
            <a:off x="1219200" y="20955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 flipH="1" flipV="1">
            <a:off x="965200" y="20828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 flipH="1" flipV="1">
            <a:off x="6692900" y="20574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 flipV="1">
            <a:off x="6438900" y="20447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/>
          <p:cNvSpPr txBox="1"/>
          <p:nvPr/>
        </p:nvSpPr>
        <p:spPr>
          <a:xfrm>
            <a:off x="2336800" y="190500"/>
            <a:ext cx="5586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smtClean="0">
                <a:solidFill>
                  <a:srgbClr val="0070C0"/>
                </a:solidFill>
              </a:rPr>
              <a:t>クロス・エントロピーの</a:t>
            </a:r>
            <a:r>
              <a:rPr kumimoji="1" lang="ja-JP" altLang="en-US" sz="3200" b="1" dirty="0" smtClean="0">
                <a:solidFill>
                  <a:srgbClr val="0070C0"/>
                </a:solidFill>
              </a:rPr>
              <a:t>値の計算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606800" y="4038600"/>
            <a:ext cx="19351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000" dirty="0" smtClean="0"/>
              <a:t>・・・・・</a:t>
            </a:r>
            <a:endParaRPr lang="en-US" altLang="ja-JP" sz="4000" dirty="0" smtClean="0"/>
          </a:p>
          <a:p>
            <a:pPr algn="ctr"/>
            <a:r>
              <a:rPr lang="ja-JP" altLang="en-US" sz="2400" dirty="0" smtClean="0">
                <a:solidFill>
                  <a:srgbClr val="0070C0"/>
                </a:solidFill>
              </a:rPr>
              <a:t>全てのデータ</a:t>
            </a:r>
            <a:endParaRPr kumimoji="1" lang="ja-JP" altLang="en-US" sz="2400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73100" y="863600"/>
            <a:ext cx="76161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すべてのサンプル・データ</a:t>
            </a:r>
            <a:r>
              <a:rPr lang="en-US" altLang="ja-JP" sz="2000" dirty="0" smtClean="0"/>
              <a:t> x </a:t>
            </a:r>
            <a:r>
              <a:rPr lang="ja-JP" altLang="en-US" sz="2000" dirty="0" smtClean="0"/>
              <a:t>について、</a:t>
            </a:r>
            <a:r>
              <a:rPr lang="en-US" altLang="ja-JP" sz="2400" dirty="0" err="1" smtClean="0"/>
              <a:t>Σ</a:t>
            </a:r>
            <a:r>
              <a:rPr lang="en-US" altLang="ja-JP" sz="2000" dirty="0" smtClean="0"/>
              <a:t> p(x)log(q(x)) </a:t>
            </a:r>
            <a:r>
              <a:rPr lang="ja-JP" altLang="en-US" sz="2000" dirty="0" smtClean="0"/>
              <a:t>を計算し、</a:t>
            </a:r>
            <a:endParaRPr lang="en-US" altLang="ja-JP" sz="2000" dirty="0" smtClean="0"/>
          </a:p>
          <a:p>
            <a:r>
              <a:rPr lang="ja-JP" altLang="en-US" sz="2000" dirty="0" smtClean="0"/>
              <a:t>（</a:t>
            </a:r>
            <a:r>
              <a:rPr lang="ja-JP" altLang="en-US" sz="2000" dirty="0" smtClean="0">
                <a:solidFill>
                  <a:schemeClr val="accent2"/>
                </a:solidFill>
              </a:rPr>
              <a:t>赤い矢印</a:t>
            </a:r>
            <a:r>
              <a:rPr lang="ja-JP" altLang="en-US" sz="2000" dirty="0" smtClean="0"/>
              <a:t>）、その後、これらをすべて足し合わせる。（</a:t>
            </a:r>
            <a:r>
              <a:rPr lang="ja-JP" altLang="en-US" sz="2000" dirty="0" smtClean="0">
                <a:solidFill>
                  <a:srgbClr val="00B050"/>
                </a:solidFill>
              </a:rPr>
              <a:t>緑の矢印</a:t>
            </a:r>
            <a:r>
              <a:rPr lang="ja-JP" altLang="en-US" sz="2000" dirty="0" smtClean="0"/>
              <a:t>）。</a:t>
            </a:r>
            <a:endParaRPr lang="en-US" altLang="ja-JP" sz="2000" dirty="0" smtClean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340600" y="4826000"/>
            <a:ext cx="1755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 smtClean="0"/>
              <a:t>クロス・</a:t>
            </a:r>
            <a:endParaRPr kumimoji="1" lang="en-US" altLang="ja-JP" sz="2400" dirty="0" smtClean="0"/>
          </a:p>
          <a:p>
            <a:pPr algn="ctr"/>
            <a:r>
              <a:rPr lang="ja-JP" altLang="en-US" sz="2400" dirty="0" smtClean="0"/>
              <a:t>エントロピー</a:t>
            </a:r>
            <a:endParaRPr kumimoji="1" lang="en-US" altLang="ja-JP" sz="2400" dirty="0" smtClean="0"/>
          </a:p>
          <a:p>
            <a:pPr algn="ctr"/>
            <a:r>
              <a:rPr kumimoji="1" lang="ja-JP" altLang="en-US" sz="2400" dirty="0" smtClean="0"/>
              <a:t>損失関数</a:t>
            </a:r>
            <a:endParaRPr kumimoji="1" lang="ja-JP" altLang="en-US" sz="24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604713" y="5288245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p(x)log(q(x)</a:t>
            </a:r>
            <a:endParaRPr kumimoji="1" lang="ja-JP" altLang="en-US" sz="2400" i="1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147338" y="5103487"/>
            <a:ext cx="598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 err="1" smtClean="0"/>
              <a:t>Σ</a:t>
            </a:r>
            <a:endParaRPr kumimoji="1" lang="ja-JP" altLang="en-US" sz="4800" dirty="0"/>
          </a:p>
        </p:txBody>
      </p:sp>
      <p:sp>
        <p:nvSpPr>
          <p:cNvPr id="5" name="左中かっこ 4"/>
          <p:cNvSpPr/>
          <p:nvPr/>
        </p:nvSpPr>
        <p:spPr>
          <a:xfrm rot="5400000">
            <a:off x="4133849" y="-1517648"/>
            <a:ext cx="406401" cy="671830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744738" y="1242687"/>
            <a:ext cx="598241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4800" dirty="0" err="1" smtClean="0"/>
              <a:t>Σ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7398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>
                <a:solidFill>
                  <a:srgbClr val="FFFF00"/>
                </a:solidFill>
              </a:rPr>
              <a:t>Gradient </a:t>
            </a:r>
            <a:r>
              <a:rPr lang="en-US" altLang="ja-JP" dirty="0" smtClean="0">
                <a:solidFill>
                  <a:srgbClr val="FFFF00"/>
                </a:solidFill>
              </a:rPr>
              <a:t>descent</a:t>
            </a:r>
            <a:br>
              <a:rPr lang="en-US" altLang="ja-JP" dirty="0" smtClean="0">
                <a:solidFill>
                  <a:srgbClr val="FFFF00"/>
                </a:solidFill>
              </a:rPr>
            </a:br>
            <a:r>
              <a:rPr lang="ja-JP" altLang="en-US" dirty="0" smtClean="0">
                <a:solidFill>
                  <a:srgbClr val="FFFF00"/>
                </a:solidFill>
              </a:rPr>
              <a:t>勾配降下法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sz="2400" dirty="0">
                <a:solidFill>
                  <a:schemeClr val="bg1"/>
                </a:solidFill>
              </a:rPr>
              <a:t>Gradient </a:t>
            </a:r>
            <a:r>
              <a:rPr lang="en-US" altLang="ja-JP" sz="2400" dirty="0" smtClean="0">
                <a:solidFill>
                  <a:schemeClr val="bg1"/>
                </a:solidFill>
              </a:rPr>
              <a:t>descent </a:t>
            </a:r>
            <a:r>
              <a:rPr lang="ja-JP" altLang="en-US" sz="2400" dirty="0" smtClean="0">
                <a:solidFill>
                  <a:schemeClr val="bg1"/>
                </a:solidFill>
              </a:rPr>
              <a:t>勾配降下法は、ニューラル・ネットワークのパラメーター更新の基本的な手段である。多くのフレームワークでは、</a:t>
            </a:r>
            <a:r>
              <a:rPr lang="en-US" altLang="ja-JP" sz="2400" dirty="0">
                <a:solidFill>
                  <a:schemeClr val="bg1"/>
                </a:solidFill>
              </a:rPr>
              <a:t> Gradient descent </a:t>
            </a:r>
            <a:r>
              <a:rPr lang="ja-JP" altLang="en-US" sz="2400" dirty="0" smtClean="0">
                <a:solidFill>
                  <a:schemeClr val="bg1"/>
                </a:solidFill>
              </a:rPr>
              <a:t>が、標準的な関数として、あらかじめ組み込まれている。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9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9364" y="2101944"/>
            <a:ext cx="11917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prstClr val="black"/>
                </a:solidFill>
              </a:rPr>
              <a:t>仮説</a:t>
            </a:r>
            <a:r>
              <a:rPr lang="en-US" sz="3200" dirty="0" smtClean="0">
                <a:solidFill>
                  <a:prstClr val="black"/>
                </a:solidFill>
              </a:rPr>
              <a:t>: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9364" y="3034949"/>
            <a:ext cx="3884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prstClr val="black"/>
                </a:solidFill>
              </a:rPr>
              <a:t>パラメーター</a:t>
            </a:r>
            <a:r>
              <a:rPr lang="en-US" sz="3200" dirty="0" smtClean="0">
                <a:solidFill>
                  <a:prstClr val="black"/>
                </a:solidFill>
              </a:rPr>
              <a:t>:    </a:t>
            </a:r>
            <a:r>
              <a:rPr lang="en-US" sz="3200" i="1" dirty="0" smtClean="0">
                <a:solidFill>
                  <a:prstClr val="black"/>
                </a:solidFill>
              </a:rPr>
              <a:t>a, b</a:t>
            </a:r>
            <a:endParaRPr lang="en-US" sz="3200" i="1" dirty="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827" y="3886809"/>
            <a:ext cx="6075373" cy="8537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9364" y="3930744"/>
            <a:ext cx="201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prstClr val="black"/>
                </a:solidFill>
              </a:rPr>
              <a:t>損失関数</a:t>
            </a:r>
            <a:r>
              <a:rPr lang="en-US" sz="3200" dirty="0" smtClean="0">
                <a:solidFill>
                  <a:prstClr val="black"/>
                </a:solidFill>
              </a:rPr>
              <a:t>:</a:t>
            </a:r>
            <a:endParaRPr lang="en-US" sz="320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35" y="4986938"/>
            <a:ext cx="3373009" cy="66679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9364" y="4902234"/>
            <a:ext cx="11917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solidFill>
                  <a:prstClr val="black"/>
                </a:solidFill>
              </a:rPr>
              <a:t>目標</a:t>
            </a:r>
            <a:r>
              <a:rPr lang="en-US" sz="3200" dirty="0" smtClean="0">
                <a:solidFill>
                  <a:prstClr val="black"/>
                </a:solidFill>
              </a:rPr>
              <a:t>: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問題の整理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412745" y="1979112"/>
            <a:ext cx="3041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i="1" dirty="0" smtClean="0"/>
              <a:t>y(x) = ax + b</a:t>
            </a:r>
            <a:endParaRPr kumimoji="1" lang="ja-JP" altLang="en-US" sz="3200" i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139415" y="3983277"/>
            <a:ext cx="88197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800" i="1" dirty="0" smtClean="0"/>
              <a:t>a, b</a:t>
            </a:r>
            <a:endParaRPr kumimoji="1" lang="ja-JP" altLang="en-US" sz="2800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112702" y="3908121"/>
            <a:ext cx="42832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3200" i="1" dirty="0" smtClean="0"/>
              <a:t>y</a:t>
            </a:r>
            <a:endParaRPr kumimoji="1" lang="ja-JP" altLang="en-US" sz="3200" i="1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671755" y="4887237"/>
            <a:ext cx="88197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800" i="1" dirty="0" smtClean="0"/>
              <a:t>a, b</a:t>
            </a:r>
            <a:endParaRPr kumimoji="1" lang="ja-JP" altLang="en-US" sz="2800" i="1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767803" y="5338173"/>
            <a:ext cx="782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a, b</a:t>
            </a:r>
            <a:endParaRPr kumimoji="1" lang="ja-JP" altLang="en-US" sz="2400" i="1" dirty="0"/>
          </a:p>
        </p:txBody>
      </p:sp>
      <p:sp>
        <p:nvSpPr>
          <p:cNvPr id="18" name="正方形/長方形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DF9EB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7200" y="5918200"/>
            <a:ext cx="838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>
                <a:solidFill>
                  <a:srgbClr val="0070C0"/>
                </a:solidFill>
              </a:rPr>
              <a:t>a, b </a:t>
            </a:r>
            <a:r>
              <a:rPr kumimoji="1" lang="ja-JP" altLang="en-US" sz="2400" dirty="0" smtClean="0">
                <a:solidFill>
                  <a:srgbClr val="0070C0"/>
                </a:solidFill>
              </a:rPr>
              <a:t>の値を動かして、損失関数</a:t>
            </a:r>
            <a:r>
              <a:rPr kumimoji="1" lang="en-US" altLang="ja-JP" sz="2400" dirty="0" smtClean="0">
                <a:solidFill>
                  <a:srgbClr val="0070C0"/>
                </a:solidFill>
              </a:rPr>
              <a:t> </a:t>
            </a:r>
            <a:r>
              <a:rPr kumimoji="1" lang="en-US" altLang="ja-JP" sz="2400" i="1" dirty="0" smtClean="0">
                <a:solidFill>
                  <a:srgbClr val="0070C0"/>
                </a:solidFill>
              </a:rPr>
              <a:t>J( a, b ) </a:t>
            </a:r>
            <a:r>
              <a:rPr kumimoji="1" lang="ja-JP" altLang="en-US" sz="2400" dirty="0" smtClean="0">
                <a:solidFill>
                  <a:srgbClr val="0070C0"/>
                </a:solidFill>
              </a:rPr>
              <a:t>を最小のものにする</a:t>
            </a:r>
            <a:endParaRPr kumimoji="1" lang="ja-JP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19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6" y="124370"/>
            <a:ext cx="9025870" cy="660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200" dirty="0" smtClean="0"/>
              <a:t>損失</a:t>
            </a:r>
            <a:r>
              <a:rPr kumimoji="1" lang="ja-JP" altLang="en-US" sz="3200" dirty="0" smtClean="0"/>
              <a:t>関数 </a:t>
            </a:r>
            <a:r>
              <a:rPr kumimoji="1" lang="en-US" altLang="ja-JP" sz="3200" i="1" dirty="0" smtClean="0"/>
              <a:t>J(a, b)</a:t>
            </a:r>
            <a:r>
              <a:rPr kumimoji="1" lang="ja-JP" altLang="en-US" sz="3200" dirty="0" smtClean="0"/>
              <a:t>は、</a:t>
            </a:r>
            <a:r>
              <a:rPr kumimoji="1" lang="en-US" altLang="ja-JP" sz="3200" i="1" dirty="0" err="1" smtClean="0"/>
              <a:t>a,b</a:t>
            </a:r>
            <a:r>
              <a:rPr kumimoji="1" lang="en-US" altLang="ja-JP" sz="3200" dirty="0" smtClean="0"/>
              <a:t> </a:t>
            </a:r>
            <a:r>
              <a:rPr lang="ja-JP" altLang="en-US" sz="3200" i="1" dirty="0" smtClean="0"/>
              <a:t>についての関数で、この例では、次のような形をしている</a:t>
            </a:r>
            <a:endParaRPr kumimoji="1" lang="ja-JP" altLang="en-US" sz="32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567836" y="5887233"/>
            <a:ext cx="43152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3200" i="1" dirty="0"/>
              <a:t>a</a:t>
            </a:r>
            <a:endParaRPr kumimoji="1" lang="ja-JP" altLang="en-US" sz="3200" i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027100" y="6064685"/>
            <a:ext cx="44114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3200" i="1" dirty="0" smtClean="0"/>
              <a:t>b</a:t>
            </a:r>
            <a:endParaRPr kumimoji="1" lang="ja-JP" altLang="en-US" sz="3200" i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6885" y="2741195"/>
            <a:ext cx="1587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8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図形グループ 3"/>
          <p:cNvGrpSpPr/>
          <p:nvPr/>
        </p:nvGrpSpPr>
        <p:grpSpPr>
          <a:xfrm>
            <a:off x="1302705" y="2265038"/>
            <a:ext cx="789140" cy="726510"/>
            <a:chOff x="864296" y="989556"/>
            <a:chExt cx="789140" cy="726510"/>
          </a:xfrm>
        </p:grpSpPr>
        <p:sp>
          <p:nvSpPr>
            <p:cNvPr id="5" name="円/楕円 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1318501" y="3244239"/>
            <a:ext cx="789140" cy="726510"/>
            <a:chOff x="864296" y="989556"/>
            <a:chExt cx="789140" cy="726510"/>
          </a:xfrm>
        </p:grpSpPr>
        <p:sp>
          <p:nvSpPr>
            <p:cNvPr id="8" name="円/楕円 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1302706" y="4228166"/>
            <a:ext cx="781971" cy="726510"/>
            <a:chOff x="864296" y="989556"/>
            <a:chExt cx="789140" cy="726510"/>
          </a:xfrm>
        </p:grpSpPr>
        <p:sp>
          <p:nvSpPr>
            <p:cNvPr id="11" name="円/楕円 1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1302705" y="5212093"/>
            <a:ext cx="781971" cy="726510"/>
            <a:chOff x="864296" y="989556"/>
            <a:chExt cx="789140" cy="726510"/>
          </a:xfrm>
        </p:grpSpPr>
        <p:sp>
          <p:nvSpPr>
            <p:cNvPr id="23" name="円/楕円 2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sp>
        <p:nvSpPr>
          <p:cNvPr id="61" name="タイトル 6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>
                <a:solidFill>
                  <a:srgbClr val="0070C0"/>
                </a:solidFill>
              </a:rPr>
              <a:t>アクティベーター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2" name="角丸四角形 1"/>
          <p:cNvSpPr/>
          <p:nvPr/>
        </p:nvSpPr>
        <p:spPr>
          <a:xfrm>
            <a:off x="3060700" y="1892300"/>
            <a:ext cx="5245100" cy="4229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5" idx="6"/>
          </p:cNvCxnSpPr>
          <p:nvPr/>
        </p:nvCxnSpPr>
        <p:spPr>
          <a:xfrm flipV="1">
            <a:off x="2091845" y="26162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/>
          <p:cNvCxnSpPr/>
          <p:nvPr/>
        </p:nvCxnSpPr>
        <p:spPr>
          <a:xfrm flipV="1">
            <a:off x="2091845" y="36068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矢印コネクタ 82"/>
          <p:cNvCxnSpPr/>
          <p:nvPr/>
        </p:nvCxnSpPr>
        <p:spPr>
          <a:xfrm flipV="1">
            <a:off x="2079145" y="45974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/>
          <p:nvPr/>
        </p:nvCxnSpPr>
        <p:spPr>
          <a:xfrm flipV="1">
            <a:off x="2091845" y="55626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/>
          <p:cNvSpPr txBox="1"/>
          <p:nvPr/>
        </p:nvSpPr>
        <p:spPr>
          <a:xfrm>
            <a:off x="3390900" y="2776949"/>
            <a:ext cx="4787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/>
              <a:t>A = </a:t>
            </a:r>
            <a:r>
              <a:rPr lang="en-US" altLang="ja-JP" sz="2000" dirty="0" smtClean="0">
                <a:solidFill>
                  <a:srgbClr val="0070C0"/>
                </a:solidFill>
              </a:rPr>
              <a:t>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</a:t>
            </a:r>
            <a:r>
              <a:rPr lang="en-US" altLang="ja-JP" sz="2000" dirty="0" smtClean="0">
                <a:solidFill>
                  <a:srgbClr val="0070C0"/>
                </a:solidFill>
              </a:rPr>
              <a:t>+W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</a:t>
            </a:r>
            <a:r>
              <a:rPr lang="en-US" altLang="ja-JP" sz="2000" dirty="0" smtClean="0">
                <a:solidFill>
                  <a:srgbClr val="0070C0"/>
                </a:solidFill>
              </a:rPr>
              <a:t>+W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</a:t>
            </a:r>
            <a:r>
              <a:rPr lang="en-US" altLang="ja-JP" sz="2000" dirty="0" smtClean="0">
                <a:solidFill>
                  <a:srgbClr val="0070C0"/>
                </a:solidFill>
              </a:rPr>
              <a:t>+W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4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4 </a:t>
            </a:r>
            <a:r>
              <a:rPr lang="en-US" altLang="ja-JP" sz="2000" dirty="0" smtClean="0">
                <a:solidFill>
                  <a:srgbClr val="0070C0"/>
                </a:solidFill>
              </a:rPr>
              <a:t>+ b  </a:t>
            </a:r>
          </a:p>
          <a:p>
            <a:r>
              <a:rPr kumimoji="1" lang="ja-JP" altLang="en-US" sz="2000" dirty="0" smtClean="0"/>
              <a:t>として、</a:t>
            </a:r>
            <a:endParaRPr kumimoji="1" lang="en-US" altLang="ja-JP" sz="2000" dirty="0" smtClean="0"/>
          </a:p>
          <a:p>
            <a:r>
              <a:rPr lang="en-US" altLang="ja-JP" sz="2000" dirty="0" smtClean="0">
                <a:solidFill>
                  <a:srgbClr val="0070C0"/>
                </a:solidFill>
              </a:rPr>
              <a:t>A&gt; 0 </a:t>
            </a:r>
            <a:r>
              <a:rPr lang="ja-JP" altLang="en-US" sz="2000" dirty="0" smtClean="0">
                <a:solidFill>
                  <a:srgbClr val="0070C0"/>
                </a:solidFill>
              </a:rPr>
              <a:t>の時、</a:t>
            </a:r>
            <a:r>
              <a:rPr lang="en-US" altLang="ja-JP" sz="2000" dirty="0" err="1" smtClean="0">
                <a:solidFill>
                  <a:srgbClr val="0070C0"/>
                </a:solidFill>
              </a:rPr>
              <a:t>φ</a:t>
            </a:r>
            <a:r>
              <a:rPr lang="ja-JP" altLang="en-US" sz="2000" dirty="0" smtClean="0">
                <a:solidFill>
                  <a:srgbClr val="0070C0"/>
                </a:solidFill>
              </a:rPr>
              <a:t>（</a:t>
            </a:r>
            <a:r>
              <a:rPr lang="en-US" altLang="ja-JP" sz="2000" dirty="0" smtClean="0">
                <a:solidFill>
                  <a:srgbClr val="0070C0"/>
                </a:solidFill>
              </a:rPr>
              <a:t>A) = 1</a:t>
            </a:r>
          </a:p>
          <a:p>
            <a:r>
              <a:rPr kumimoji="1" lang="en-US" altLang="ja-JP" sz="2000" dirty="0" smtClean="0">
                <a:solidFill>
                  <a:srgbClr val="0070C0"/>
                </a:solidFill>
              </a:rPr>
              <a:t>A&lt;=0</a:t>
            </a:r>
            <a:r>
              <a:rPr kumimoji="1" lang="ja-JP" altLang="en-US" sz="2000" dirty="0" smtClean="0">
                <a:solidFill>
                  <a:srgbClr val="0070C0"/>
                </a:solidFill>
              </a:rPr>
              <a:t>の時、</a:t>
            </a:r>
            <a:r>
              <a:rPr lang="en-US" altLang="ja-JP" sz="2000" dirty="0" err="1" smtClean="0">
                <a:solidFill>
                  <a:srgbClr val="0070C0"/>
                </a:solidFill>
              </a:rPr>
              <a:t>φ</a:t>
            </a:r>
            <a:r>
              <a:rPr lang="ja-JP" altLang="en-US" sz="2000" dirty="0" smtClean="0">
                <a:solidFill>
                  <a:srgbClr val="0070C0"/>
                </a:solidFill>
              </a:rPr>
              <a:t>（</a:t>
            </a:r>
            <a:r>
              <a:rPr lang="en-US" altLang="ja-JP" sz="2000" dirty="0" smtClean="0">
                <a:solidFill>
                  <a:srgbClr val="0070C0"/>
                </a:solidFill>
              </a:rPr>
              <a:t>A) = 0</a:t>
            </a:r>
          </a:p>
          <a:p>
            <a:r>
              <a:rPr kumimoji="1" lang="ja-JP" altLang="en-US" sz="2000" dirty="0" smtClean="0"/>
              <a:t>であるような関数</a:t>
            </a:r>
            <a:r>
              <a:rPr kumimoji="1" lang="en-US" altLang="ja-JP" sz="2000" dirty="0" err="1" smtClean="0"/>
              <a:t>φ</a:t>
            </a:r>
            <a:r>
              <a:rPr kumimoji="1" lang="ja-JP" altLang="en-US" sz="2000" dirty="0" smtClean="0"/>
              <a:t>を考える</a:t>
            </a:r>
            <a:r>
              <a:rPr kumimoji="1" lang="ja-JP" altLang="en-US" sz="2000" dirty="0" smtClean="0"/>
              <a:t>。</a:t>
            </a:r>
            <a:endParaRPr kumimoji="1" lang="en-US" altLang="ja-JP" sz="2000" dirty="0" smtClean="0"/>
          </a:p>
          <a:p>
            <a:endParaRPr lang="en-US" altLang="ja-JP" sz="2000" dirty="0"/>
          </a:p>
          <a:p>
            <a:r>
              <a:rPr kumimoji="1" lang="ja-JP" altLang="en-US" sz="2000" dirty="0" smtClean="0"/>
              <a:t>これを、このニューロンの</a:t>
            </a:r>
            <a:r>
              <a:rPr kumimoji="1" lang="ja-JP" altLang="en-US" sz="2000" dirty="0" smtClean="0">
                <a:solidFill>
                  <a:srgbClr val="0070C0"/>
                </a:solidFill>
              </a:rPr>
              <a:t>アクティベーター</a:t>
            </a:r>
            <a:endParaRPr kumimoji="1" lang="en-US" altLang="ja-JP" sz="2000" dirty="0" smtClean="0">
              <a:solidFill>
                <a:srgbClr val="0070C0"/>
              </a:solidFill>
            </a:endParaRPr>
          </a:p>
          <a:p>
            <a:r>
              <a:rPr lang="ja-JP" altLang="en-US" sz="2000" dirty="0" smtClean="0"/>
              <a:t>と呼ぶ。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9369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68400"/>
            <a:ext cx="8922775" cy="5034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457199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485655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 dirty="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197597" y="3561972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J(</a:t>
            </a:r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p:sp>
        <p:nvSpPr>
          <p:cNvPr id="22" name="タイトル 2"/>
          <p:cNvSpPr>
            <a:spLocks noGrp="1"/>
          </p:cNvSpPr>
          <p:nvPr>
            <p:ph type="title"/>
          </p:nvPr>
        </p:nvSpPr>
        <p:spPr>
          <a:xfrm>
            <a:off x="574675" y="304817"/>
            <a:ext cx="8001000" cy="1216025"/>
          </a:xfrm>
        </p:spPr>
        <p:txBody>
          <a:bodyPr/>
          <a:lstStyle/>
          <a:p>
            <a:r>
              <a:rPr lang="ja-JP" altLang="en-US" sz="3400" dirty="0" smtClean="0"/>
              <a:t>損失</a:t>
            </a:r>
            <a:r>
              <a:rPr kumimoji="1" lang="ja-JP" altLang="en-US" sz="3400" dirty="0" smtClean="0"/>
              <a:t>関数 </a:t>
            </a:r>
            <a:r>
              <a:rPr kumimoji="1" lang="en-US" altLang="ja-JP" sz="3400" i="1" dirty="0" smtClean="0"/>
              <a:t>J(θ</a:t>
            </a:r>
            <a:r>
              <a:rPr kumimoji="1" lang="en-US" altLang="ja-JP" sz="3400" i="1" baseline="-25000" dirty="0" smtClean="0"/>
              <a:t>0</a:t>
            </a:r>
            <a:r>
              <a:rPr kumimoji="1" lang="ja-JP" altLang="en-US" sz="3400" i="1" baseline="-25000" dirty="0" smtClean="0"/>
              <a:t>　</a:t>
            </a:r>
            <a:r>
              <a:rPr kumimoji="1" lang="en-US" altLang="ja-JP" sz="3400" i="1" dirty="0" smtClean="0"/>
              <a:t>, θ</a:t>
            </a:r>
            <a:r>
              <a:rPr kumimoji="1" lang="en-US" altLang="ja-JP" sz="3400" i="1" baseline="-25000" dirty="0" smtClean="0"/>
              <a:t>1</a:t>
            </a:r>
            <a:r>
              <a:rPr kumimoji="1" lang="en-US" altLang="ja-JP" sz="3400" i="1" dirty="0" smtClean="0"/>
              <a:t>)</a:t>
            </a:r>
            <a:r>
              <a:rPr kumimoji="1" lang="ja-JP" altLang="en-US" sz="3400" dirty="0" smtClean="0"/>
              <a:t>の別の例</a:t>
            </a:r>
            <a:r>
              <a:rPr kumimoji="1" lang="en-US" altLang="ja-JP" sz="3400" dirty="0" smtClean="0"/>
              <a:t/>
            </a:r>
            <a:br>
              <a:rPr kumimoji="1" lang="en-US" altLang="ja-JP" sz="3400" dirty="0" smtClean="0"/>
            </a:br>
            <a:endParaRPr kumimoji="1" lang="ja-JP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25016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DF9EB">
              <a:alpha val="3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9844" y="1817507"/>
            <a:ext cx="2860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prstClr val="black"/>
                </a:solidFill>
              </a:rPr>
              <a:t>ある関数があって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98" y="1905137"/>
            <a:ext cx="1305492" cy="3714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39843" y="2437287"/>
            <a:ext cx="3542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>
                <a:solidFill>
                  <a:prstClr val="black"/>
                </a:solidFill>
              </a:rPr>
              <a:t>その値を最小にしたい</a:t>
            </a:r>
            <a:r>
              <a:rPr lang="en-US" sz="2800" dirty="0" smtClean="0">
                <a:solidFill>
                  <a:prstClr val="black"/>
                </a:solidFill>
              </a:rPr>
              <a:t> </a:t>
            </a:r>
            <a:endParaRPr lang="en-US" sz="2800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904" y="2469722"/>
            <a:ext cx="2076037" cy="5682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5800" y="3166826"/>
            <a:ext cx="8048978" cy="3637875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 b="1" dirty="0" smtClean="0">
                <a:solidFill>
                  <a:prstClr val="black"/>
                </a:solidFill>
              </a:rPr>
              <a:t>基本的な考え方</a:t>
            </a:r>
            <a:r>
              <a:rPr lang="en-US" sz="2800" b="1" dirty="0" smtClean="0">
                <a:solidFill>
                  <a:prstClr val="black"/>
                </a:solidFill>
              </a:rPr>
              <a:t>:</a:t>
            </a:r>
            <a:endParaRPr lang="en-US" sz="2800" b="1" dirty="0">
              <a:solidFill>
                <a:prstClr val="black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ja-JP" altLang="en-US" sz="2800" dirty="0" smtClean="0">
                <a:solidFill>
                  <a:prstClr val="black"/>
                </a:solidFill>
              </a:rPr>
              <a:t>ある　　　　　からはじめる。</a:t>
            </a:r>
            <a:endParaRPr lang="en-US" sz="2800" dirty="0" smtClean="0">
              <a:solidFill>
                <a:prstClr val="black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black"/>
                </a:solidFill>
              </a:rPr>
              <a:t>         </a:t>
            </a:r>
            <a:r>
              <a:rPr lang="ja-JP" altLang="en-US" sz="2800" dirty="0" smtClean="0">
                <a:solidFill>
                  <a:prstClr val="black"/>
                </a:solidFill>
              </a:rPr>
              <a:t>の値を、　　　　　　　が減少するように変化させる。</a:t>
            </a:r>
            <a:endParaRPr lang="en-US" altLang="ja-JP" sz="2800" dirty="0">
              <a:solidFill>
                <a:prstClr val="black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black"/>
                </a:solidFill>
              </a:rPr>
              <a:t> </a:t>
            </a:r>
            <a:r>
              <a:rPr lang="ja-JP" altLang="en-US" sz="2800" dirty="0" smtClean="0">
                <a:solidFill>
                  <a:prstClr val="black"/>
                </a:solidFill>
              </a:rPr>
              <a:t>最小値になるまで、繰り返す。</a:t>
            </a:r>
            <a:endParaRPr lang="en-US" altLang="ja-JP" sz="2800" dirty="0" smtClean="0">
              <a:solidFill>
                <a:prstClr val="black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546" y="4283423"/>
            <a:ext cx="796862" cy="339090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11" y="4900473"/>
            <a:ext cx="1330930" cy="378651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528" y="4905582"/>
            <a:ext cx="796862" cy="339090"/>
          </a:xfrm>
          <a:prstGeom prst="rect">
            <a:avLst/>
          </a:prstGeom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descent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（勾配降下法）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526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0" y="12526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838200" y="1143001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609600" y="308473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38200" y="3544664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548640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78400" y="992970"/>
              <a:ext cx="7804800" cy="4915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8680" y="983970"/>
                <a:ext cx="7826400" cy="49305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正方形/長方形 7"/>
          <p:cNvSpPr/>
          <p:nvPr/>
        </p:nvSpPr>
        <p:spPr>
          <a:xfrm>
            <a:off x="4275667" y="219437"/>
            <a:ext cx="4741334" cy="6425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 smtClean="0">
                <a:solidFill>
                  <a:schemeClr val="tx1"/>
                </a:solidFill>
              </a:rPr>
              <a:t>簡単にするために、二次元のグラフで考えよう。ある点から始めて、その点から極小点に近ずくためには、どうすればいいか？</a:t>
            </a:r>
            <a:endParaRPr kumimoji="1" lang="en-US" altLang="ja-JP" sz="2000" dirty="0" smtClean="0">
              <a:solidFill>
                <a:schemeClr val="tx1"/>
              </a:solidFill>
            </a:endParaRPr>
          </a:p>
          <a:p>
            <a:endParaRPr kumimoji="1" lang="en-US" altLang="ja-JP" sz="2000" dirty="0" smtClean="0">
              <a:solidFill>
                <a:schemeClr val="tx1"/>
              </a:solidFill>
            </a:endParaRPr>
          </a:p>
          <a:p>
            <a:r>
              <a:rPr kumimoji="1" lang="ja-JP" altLang="en-US" sz="2000" dirty="0" smtClean="0">
                <a:solidFill>
                  <a:schemeClr val="tx1"/>
                </a:solidFill>
              </a:rPr>
              <a:t>二つの場合がある。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r>
              <a:rPr kumimoji="1" lang="ja-JP" altLang="en-US" sz="2000" dirty="0" smtClean="0">
                <a:solidFill>
                  <a:schemeClr val="tx1"/>
                </a:solidFill>
              </a:rPr>
              <a:t>その点が極小点の右側にある場合には、その点の</a:t>
            </a:r>
            <a:r>
              <a:rPr kumimoji="1" lang="en-US" altLang="ja-JP" sz="2000" dirty="0" smtClean="0">
                <a:solidFill>
                  <a:schemeClr val="tx1"/>
                </a:solidFill>
              </a:rPr>
              <a:t>x</a:t>
            </a:r>
            <a:r>
              <a:rPr kumimoji="1" lang="ja-JP" altLang="en-US" sz="2000" dirty="0" smtClean="0">
                <a:solidFill>
                  <a:schemeClr val="tx1"/>
                </a:solidFill>
              </a:rPr>
              <a:t>座標を少し減らせばいい。</a:t>
            </a:r>
            <a:endParaRPr kumimoji="1" lang="en-US" altLang="ja-JP" sz="2000" dirty="0" smtClean="0">
              <a:solidFill>
                <a:schemeClr val="tx1"/>
              </a:solidFill>
            </a:endParaRPr>
          </a:p>
          <a:p>
            <a:r>
              <a:rPr kumimoji="1" lang="ja-JP" altLang="en-US" sz="2000" dirty="0">
                <a:solidFill>
                  <a:schemeClr val="tx1"/>
                </a:solidFill>
              </a:rPr>
              <a:t>その点が極小点</a:t>
            </a:r>
            <a:r>
              <a:rPr kumimoji="1" lang="ja-JP" altLang="en-US" sz="2000" dirty="0" smtClean="0">
                <a:solidFill>
                  <a:schemeClr val="tx1"/>
                </a:solidFill>
              </a:rPr>
              <a:t>の左側</a:t>
            </a:r>
            <a:r>
              <a:rPr kumimoji="1" lang="ja-JP" altLang="en-US" sz="2000" dirty="0">
                <a:solidFill>
                  <a:schemeClr val="tx1"/>
                </a:solidFill>
              </a:rPr>
              <a:t>にある場合には、その点の</a:t>
            </a:r>
            <a:r>
              <a:rPr kumimoji="1" lang="en-US" altLang="ja-JP" sz="2000" dirty="0">
                <a:solidFill>
                  <a:schemeClr val="tx1"/>
                </a:solidFill>
              </a:rPr>
              <a:t>x</a:t>
            </a:r>
            <a:r>
              <a:rPr kumimoji="1" lang="ja-JP" altLang="en-US" sz="2000" dirty="0">
                <a:solidFill>
                  <a:schemeClr val="tx1"/>
                </a:solidFill>
              </a:rPr>
              <a:t>座標を</a:t>
            </a:r>
            <a:r>
              <a:rPr kumimoji="1" lang="ja-JP" altLang="en-US" sz="2000" dirty="0" smtClean="0">
                <a:solidFill>
                  <a:schemeClr val="tx1"/>
                </a:solidFill>
              </a:rPr>
              <a:t>少し増やせば</a:t>
            </a:r>
            <a:r>
              <a:rPr kumimoji="1" lang="ja-JP" altLang="en-US" sz="2000" dirty="0">
                <a:solidFill>
                  <a:schemeClr val="tx1"/>
                </a:solidFill>
              </a:rPr>
              <a:t>いい。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endParaRPr kumimoji="1" lang="en-US" altLang="ja-JP" sz="2000" dirty="0" smtClean="0">
              <a:solidFill>
                <a:schemeClr val="tx1"/>
              </a:solidFill>
            </a:endParaRPr>
          </a:p>
          <a:p>
            <a:r>
              <a:rPr kumimoji="1" lang="ja-JP" altLang="en-US" sz="2000" dirty="0" smtClean="0">
                <a:solidFill>
                  <a:schemeClr val="tx1"/>
                </a:solidFill>
              </a:rPr>
              <a:t>その点が、極小点の右にあるか左にあるかは、その点での接戦の傾きが、正であるか負であるかでわかる。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endParaRPr kumimoji="1" lang="en-US" altLang="ja-JP" sz="2000" dirty="0" smtClean="0">
              <a:solidFill>
                <a:schemeClr val="tx1"/>
              </a:solidFill>
            </a:endParaRPr>
          </a:p>
          <a:p>
            <a:r>
              <a:rPr kumimoji="1" lang="ja-JP" altLang="en-US" sz="2000" dirty="0" smtClean="0">
                <a:solidFill>
                  <a:schemeClr val="tx1"/>
                </a:solidFill>
              </a:rPr>
              <a:t>よって、</a:t>
            </a:r>
            <a:r>
              <a:rPr kumimoji="1" lang="en-US" altLang="ja-JP" sz="2000" dirty="0" smtClean="0">
                <a:solidFill>
                  <a:schemeClr val="tx1"/>
                </a:solidFill>
              </a:rPr>
              <a:t>α</a:t>
            </a:r>
            <a:r>
              <a:rPr kumimoji="1" lang="ja-JP" altLang="en-US" sz="2000" dirty="0" smtClean="0">
                <a:solidFill>
                  <a:schemeClr val="tx1"/>
                </a:solidFill>
              </a:rPr>
              <a:t> を正の数値とすれば、次の式が、より近づいた点の位置を与える。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endParaRPr kumimoji="1" lang="en-US" altLang="ja-JP" sz="2400" dirty="0" smtClean="0">
              <a:solidFill>
                <a:schemeClr val="tx1"/>
              </a:solidFill>
            </a:endParaRPr>
          </a:p>
          <a:p>
            <a:endParaRPr kumimoji="1" lang="en-US" altLang="ja-JP" sz="2400" dirty="0" smtClean="0">
              <a:solidFill>
                <a:schemeClr val="tx1"/>
              </a:solidFill>
            </a:endParaRPr>
          </a:p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36222" y="239888"/>
            <a:ext cx="26068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/>
              <a:t>直感的な説明</a:t>
            </a:r>
            <a:endParaRPr kumimoji="1" lang="ja-JP" altLang="en-US" sz="3200" dirty="0"/>
          </a:p>
        </p:txBody>
      </p:sp>
      <p:pic>
        <p:nvPicPr>
          <p:cNvPr id="10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317" y="5355748"/>
            <a:ext cx="3921552" cy="939008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6751529" y="5248405"/>
            <a:ext cx="1828800" cy="125260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025663" y="6284489"/>
            <a:ext cx="5453737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損失関数を、パラメーターで微分している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7680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/>
        </p:nvSpPr>
        <p:spPr>
          <a:xfrm>
            <a:off x="0" y="12526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" name="Straight Connector 1"/>
          <p:cNvCxnSpPr/>
          <p:nvPr/>
        </p:nvCxnSpPr>
        <p:spPr>
          <a:xfrm flipV="1">
            <a:off x="5943600" y="1143001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5715000" y="3084737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5943600" y="3544664"/>
            <a:ext cx="0" cy="217033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/>
          <p:cNvSpPr/>
          <p:nvPr/>
        </p:nvSpPr>
        <p:spPr>
          <a:xfrm>
            <a:off x="365125" y="793750"/>
            <a:ext cx="5318125" cy="5476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715000" y="5486400"/>
            <a:ext cx="2971800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9" y="3200401"/>
            <a:ext cx="249135" cy="281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69" y="5610759"/>
            <a:ext cx="249135" cy="2812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600120" y="1229130"/>
              <a:ext cx="8547480" cy="43711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840" y="1219050"/>
                <a:ext cx="8565120" cy="43855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/>
          <p:cNvSpPr txBox="1"/>
          <p:nvPr/>
        </p:nvSpPr>
        <p:spPr>
          <a:xfrm>
            <a:off x="609600" y="2359475"/>
            <a:ext cx="3886200" cy="725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If </a:t>
            </a:r>
            <a:r>
              <a:rPr lang="el-GR" sz="2000" dirty="0">
                <a:solidFill>
                  <a:prstClr val="black"/>
                </a:solidFill>
              </a:rPr>
              <a:t>α</a:t>
            </a:r>
            <a:r>
              <a:rPr lang="en-US" sz="2000" dirty="0">
                <a:solidFill>
                  <a:prstClr val="black"/>
                </a:solidFill>
              </a:rPr>
              <a:t> is too small, gradient descent can be slow.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" y="4114801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If </a:t>
            </a:r>
            <a:r>
              <a:rPr lang="el-GR" sz="2000" dirty="0">
                <a:solidFill>
                  <a:prstClr val="black"/>
                </a:solidFill>
              </a:rPr>
              <a:t>α</a:t>
            </a:r>
            <a:r>
              <a:rPr lang="en-US" sz="2000" dirty="0">
                <a:solidFill>
                  <a:prstClr val="black"/>
                </a:solidFill>
              </a:rPr>
              <a:t> is too large, gradient descent can overshoot the minimum. It may fail to converge, or even diverge.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44500" y="2476500"/>
            <a:ext cx="4381500" cy="1200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アルファが、あまりに小さいと、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Gradient</a:t>
            </a:r>
            <a:r>
              <a:rPr kumimoji="1" lang="ja-JP" altLang="en-US" sz="2400" dirty="0" smtClean="0"/>
              <a:t> </a:t>
            </a:r>
            <a:r>
              <a:rPr kumimoji="1" lang="en-US" altLang="ja-JP" sz="2400" dirty="0" smtClean="0"/>
              <a:t>descent</a:t>
            </a:r>
            <a:r>
              <a:rPr kumimoji="1" lang="ja-JP" altLang="en-US" sz="2400" dirty="0" smtClean="0"/>
              <a:t>は、ゆっくりにしか進まない</a:t>
            </a:r>
            <a:r>
              <a:rPr kumimoji="1" lang="ja-JP" altLang="en-US" dirty="0" smtClean="0"/>
              <a:t>。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96900" y="4057650"/>
            <a:ext cx="4381500" cy="193899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アルファが、あまりに大きいと、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Gradient</a:t>
            </a:r>
            <a:r>
              <a:rPr kumimoji="1" lang="ja-JP" altLang="en-US" sz="2400" dirty="0" smtClean="0"/>
              <a:t> </a:t>
            </a:r>
            <a:r>
              <a:rPr kumimoji="1" lang="en-US" altLang="ja-JP" sz="2400" dirty="0" smtClean="0"/>
              <a:t>descent</a:t>
            </a:r>
            <a:r>
              <a:rPr kumimoji="1" lang="ja-JP" altLang="en-US" sz="2400" dirty="0" smtClean="0"/>
              <a:t>は、最小値を通り越してしまう。場合によっては、振動したり、収束しない場合もある。</a:t>
            </a:r>
            <a:endParaRPr kumimoji="1" lang="ja-JP" altLang="en-US" sz="24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549339"/>
            <a:ext cx="3473760" cy="831785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477264" y="1397000"/>
            <a:ext cx="3937000" cy="112712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400" dirty="0" smtClean="0">
                <a:solidFill>
                  <a:srgbClr val="3366FF"/>
                </a:solidFill>
              </a:rPr>
              <a:t>このアルファを学習率（</a:t>
            </a:r>
            <a:r>
              <a:rPr kumimoji="1" lang="en-US" altLang="ja-JP" sz="2400" dirty="0" smtClean="0">
                <a:solidFill>
                  <a:srgbClr val="3366FF"/>
                </a:solidFill>
              </a:rPr>
              <a:t>Learning</a:t>
            </a:r>
            <a:r>
              <a:rPr kumimoji="1" lang="ja-JP" altLang="en-US" sz="2400" dirty="0" smtClean="0">
                <a:solidFill>
                  <a:srgbClr val="3366FF"/>
                </a:solidFill>
              </a:rPr>
              <a:t> </a:t>
            </a:r>
            <a:r>
              <a:rPr kumimoji="1" lang="en-US" altLang="ja-JP" sz="2400" dirty="0" smtClean="0">
                <a:solidFill>
                  <a:srgbClr val="3366FF"/>
                </a:solidFill>
              </a:rPr>
              <a:t>Rate</a:t>
            </a:r>
            <a:r>
              <a:rPr kumimoji="1" lang="ja-JP" altLang="en-US" sz="2400" dirty="0" smtClean="0">
                <a:solidFill>
                  <a:srgbClr val="3366FF"/>
                </a:solidFill>
              </a:rPr>
              <a:t>）という。</a:t>
            </a:r>
            <a:endParaRPr kumimoji="1" lang="ja-JP" altLang="en-US" sz="24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65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/>
        </p:nvSpPr>
        <p:spPr>
          <a:xfrm>
            <a:off x="0" y="12526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9" y="2209801"/>
            <a:ext cx="3077652" cy="739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990601"/>
            <a:ext cx="71628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Gradient </a:t>
            </a:r>
            <a:r>
              <a:rPr lang="en-US" sz="2800" dirty="0" smtClean="0">
                <a:solidFill>
                  <a:prstClr val="black"/>
                </a:solidFill>
              </a:rPr>
              <a:t>descent</a:t>
            </a:r>
            <a:r>
              <a:rPr lang="ja-JP" altLang="en-US" sz="2800" dirty="0" smtClean="0">
                <a:solidFill>
                  <a:prstClr val="black"/>
                </a:solidFill>
              </a:rPr>
              <a:t>は、アルファが固定されていても、極小値に収束できる。</a:t>
            </a:r>
            <a:endParaRPr lang="en-US" altLang="ja-JP" sz="2800" dirty="0" smtClean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041" y="3490145"/>
            <a:ext cx="43833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solidFill>
                  <a:prstClr val="black"/>
                </a:solidFill>
              </a:rPr>
              <a:t>局所的な最小値に近づくにつれ、</a:t>
            </a:r>
            <a:r>
              <a:rPr lang="en-US" sz="2800" dirty="0" smtClean="0">
                <a:solidFill>
                  <a:prstClr val="black"/>
                </a:solidFill>
              </a:rPr>
              <a:t>gradient descent</a:t>
            </a:r>
            <a:r>
              <a:rPr lang="ja-JP" altLang="en-US" sz="2800" dirty="0" smtClean="0">
                <a:solidFill>
                  <a:prstClr val="black"/>
                </a:solidFill>
              </a:rPr>
              <a:t>は、自動的に小さなステップを取るようになるので、繰り返しアルファを小さくしてゆく必要はない。</a:t>
            </a:r>
            <a:endParaRPr lang="en-US" altLang="ja-JP" sz="2800" dirty="0" smtClean="0">
              <a:solidFill>
                <a:prstClr val="black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037582" y="2275102"/>
            <a:ext cx="0" cy="296699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61504" y="5013491"/>
            <a:ext cx="365876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60" y="5125518"/>
            <a:ext cx="184709" cy="2084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352801"/>
            <a:ext cx="530352" cy="245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592560" y="1815570"/>
              <a:ext cx="8526240" cy="3598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440" y="1805850"/>
                <a:ext cx="8541000" cy="361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304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/>
          <p:cNvSpPr/>
          <p:nvPr/>
        </p:nvSpPr>
        <p:spPr>
          <a:xfrm>
            <a:off x="0" y="-25052"/>
            <a:ext cx="970644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368029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88131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309919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33206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35492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37778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3835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40064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42350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363497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340637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86357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92072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409217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2" y="296703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2" y="3192066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6772276" y="457199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2751138" y="4856559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596286" y="3237070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J(</a:t>
            </a:r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50240" y="3654090"/>
              <a:ext cx="6381720" cy="1631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400" y="3645450"/>
                <a:ext cx="6395400" cy="165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755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/>
          <p:cNvSpPr/>
          <p:nvPr/>
        </p:nvSpPr>
        <p:spPr>
          <a:xfrm>
            <a:off x="0" y="-25052"/>
            <a:ext cx="970644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368029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2751138" y="485060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6772276" y="4566046"/>
            <a:ext cx="381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3986213" y="278249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4243388" y="30146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4529138" y="310753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4876800" y="331469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5257800" y="34861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5638800" y="36004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6019800" y="371474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4976813" y="3400424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5368925" y="357187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5749925" y="3686174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4100513" y="2871787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4348163" y="3100387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3790950" y="287535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4643440" y="3203973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596286" y="3240642"/>
            <a:ext cx="851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J(</a:t>
            </a:r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dirty="0">
                <a:solidFill>
                  <a:prstClr val="black"/>
                </a:solidFill>
              </a:rPr>
              <a:t>)</a:t>
            </a:r>
            <a:endParaRPr lang="en-US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665880" y="2759850"/>
              <a:ext cx="3044880" cy="2304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6160" y="2751210"/>
                <a:ext cx="3063960" cy="23209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テキスト ボックス 2"/>
          <p:cNvSpPr txBox="1"/>
          <p:nvPr/>
        </p:nvSpPr>
        <p:spPr>
          <a:xfrm>
            <a:off x="1566331" y="5616223"/>
            <a:ext cx="6801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ある場合には、最小値ではなく、局所的な</a:t>
            </a:r>
            <a:endParaRPr kumimoji="1" lang="en-US" altLang="ja-JP" sz="2800" dirty="0" smtClean="0"/>
          </a:p>
          <a:p>
            <a:r>
              <a:rPr kumimoji="1" lang="ja-JP" altLang="en-US" sz="2800" dirty="0" smtClean="0"/>
              <a:t>極小値に、入り込むことがある。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318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-25052"/>
            <a:ext cx="970644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932" y="4114578"/>
            <a:ext cx="5223155" cy="271930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11" y="112084"/>
            <a:ext cx="7229835" cy="4333971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753120" y="6488668"/>
            <a:ext cx="456326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arxiv.org</a:t>
            </a:r>
            <a:r>
              <a:rPr lang="en-US" altLang="ja-JP" dirty="0"/>
              <a:t>/</a:t>
            </a:r>
            <a:r>
              <a:rPr lang="en-US" altLang="ja-JP" dirty="0" err="1"/>
              <a:t>pdf</a:t>
            </a:r>
            <a:r>
              <a:rPr lang="en-US" altLang="ja-JP" dirty="0"/>
              <a:t>/1210.0811v2.pdf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486576" y="6060718"/>
            <a:ext cx="376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 smtClean="0">
                <a:solidFill>
                  <a:srgbClr val="0000FF"/>
                </a:solidFill>
              </a:rPr>
              <a:t>gradient descent method</a:t>
            </a:r>
            <a:endParaRPr kumimoji="1" lang="ja-JP" alt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57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solidFill>
            <a:srgbClr val="0070C0"/>
          </a:solidFill>
        </p:spPr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先の例で、</a:t>
            </a:r>
            <a:r>
              <a:rPr kumimoji="1" lang="en-US" altLang="ja-JP" dirty="0" smtClean="0">
                <a:solidFill>
                  <a:schemeClr val="bg1"/>
                </a:solidFill>
              </a:rPr>
              <a:t/>
            </a:r>
            <a:br>
              <a:rPr kumimoji="1" lang="en-US" altLang="ja-JP" dirty="0" smtClean="0">
                <a:solidFill>
                  <a:schemeClr val="bg1"/>
                </a:solidFill>
              </a:rPr>
            </a:br>
            <a:r>
              <a:rPr kumimoji="1" lang="ja-JP" altLang="en-US" dirty="0" smtClean="0">
                <a:solidFill>
                  <a:schemeClr val="bg1"/>
                </a:solidFill>
              </a:rPr>
              <a:t>パラメーターの修正を考える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33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/>
        </p:nvSpPr>
        <p:spPr>
          <a:xfrm>
            <a:off x="0" y="-1270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ひし形 1"/>
          <p:cNvSpPr/>
          <p:nvPr/>
        </p:nvSpPr>
        <p:spPr>
          <a:xfrm rot="16200000">
            <a:off x="800978" y="3036050"/>
            <a:ext cx="5138254" cy="122840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rgbClr val="00B0F0"/>
                </a:solidFill>
              </a:rPr>
              <a:t>　　　</a:t>
            </a:r>
            <a:endParaRPr lang="en-US" altLang="ja-JP" b="1" dirty="0" smtClean="0">
              <a:solidFill>
                <a:srgbClr val="00B0F0"/>
              </a:solidFill>
            </a:endParaRPr>
          </a:p>
          <a:p>
            <a:pPr algn="ctr"/>
            <a:r>
              <a:rPr lang="ja-JP" altLang="en-US" b="1" dirty="0">
                <a:solidFill>
                  <a:srgbClr val="00B0F0"/>
                </a:solidFill>
              </a:rPr>
              <a:t>　</a:t>
            </a:r>
            <a:r>
              <a:rPr lang="ja-JP" altLang="en-US" b="1" dirty="0" smtClean="0">
                <a:solidFill>
                  <a:srgbClr val="00B0F0"/>
                </a:solidFill>
              </a:rPr>
              <a:t>　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cxnSp>
        <p:nvCxnSpPr>
          <p:cNvPr id="3" name="直線矢印コネクタ 2"/>
          <p:cNvCxnSpPr/>
          <p:nvPr/>
        </p:nvCxnSpPr>
        <p:spPr>
          <a:xfrm flipH="1" flipV="1">
            <a:off x="3352800" y="5956300"/>
            <a:ext cx="21656" cy="901700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/>
          <p:cNvSpPr txBox="1"/>
          <p:nvPr/>
        </p:nvSpPr>
        <p:spPr>
          <a:xfrm>
            <a:off x="2465400" y="6152921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入力</a:t>
            </a:r>
            <a:endParaRPr lang="en-US" altLang="ja-JP" dirty="0" smtClean="0"/>
          </a:p>
          <a:p>
            <a:r>
              <a:rPr lang="en-US" altLang="ja-JP" dirty="0" smtClean="0"/>
              <a:t>X=x</a:t>
            </a:r>
            <a:r>
              <a:rPr lang="en-US" altLang="ja-JP" baseline="-25000" dirty="0" smtClean="0"/>
              <a:t>i</a:t>
            </a:r>
            <a:endParaRPr kumimoji="1" lang="ja-JP" altLang="en-US" baseline="-25000" dirty="0"/>
          </a:p>
        </p:txBody>
      </p:sp>
      <p:sp>
        <p:nvSpPr>
          <p:cNvPr id="7" name="右矢印 6"/>
          <p:cNvSpPr/>
          <p:nvPr/>
        </p:nvSpPr>
        <p:spPr>
          <a:xfrm rot="16200000">
            <a:off x="2762581" y="1376585"/>
            <a:ext cx="1190248" cy="13887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084400" y="507025"/>
            <a:ext cx="611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予測値</a:t>
            </a:r>
            <a:r>
              <a:rPr kumimoji="1" lang="en-US" altLang="ja-JP" dirty="0" smtClean="0"/>
              <a:t>  </a:t>
            </a:r>
            <a:r>
              <a:rPr kumimoji="1" lang="en-US" altLang="ja-JP" dirty="0" err="1" smtClean="0"/>
              <a:t>ax</a:t>
            </a:r>
            <a:r>
              <a:rPr kumimoji="1" lang="en-US" altLang="ja-JP" baseline="-25000" dirty="0" err="1" smtClean="0"/>
              <a:t>i</a:t>
            </a:r>
            <a:r>
              <a:rPr kumimoji="1" lang="en-US" altLang="ja-JP" dirty="0" err="1" smtClean="0"/>
              <a:t>+b</a:t>
            </a:r>
            <a:r>
              <a:rPr kumimoji="1" lang="ja-JP" altLang="en-US" dirty="0" smtClean="0"/>
              <a:t>　　　　　　</a:t>
            </a:r>
            <a:r>
              <a:rPr kumimoji="1" lang="en-US" altLang="ja-JP" dirty="0" smtClean="0"/>
              <a:t>          </a:t>
            </a:r>
            <a:r>
              <a:rPr kumimoji="1" lang="ja-JP" altLang="en-US" dirty="0" smtClean="0"/>
              <a:t>　　　　　　　　　実際の値　</a:t>
            </a:r>
            <a:r>
              <a:rPr kumimoji="1" lang="en-US" altLang="ja-JP" dirty="0" err="1" smtClean="0"/>
              <a:t>y</a:t>
            </a:r>
            <a:r>
              <a:rPr kumimoji="1" lang="en-US" altLang="ja-JP" baseline="-25000" dirty="0" err="1" smtClean="0"/>
              <a:t>i</a:t>
            </a:r>
            <a:endParaRPr kumimoji="1" lang="ja-JP" altLang="en-US" baseline="-250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629400" y="6168581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実際の</a:t>
            </a:r>
            <a:r>
              <a:rPr lang="en-US" altLang="ja-JP" dirty="0" smtClean="0"/>
              <a:t>y</a:t>
            </a:r>
            <a:r>
              <a:rPr lang="ja-JP" altLang="en-US" dirty="0" smtClean="0"/>
              <a:t>の値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ｙ</a:t>
            </a:r>
            <a:r>
              <a:rPr kumimoji="1" lang="en-US" altLang="ja-JP" baseline="-25000" dirty="0" err="1" smtClean="0"/>
              <a:t>i</a:t>
            </a:r>
            <a:endParaRPr kumimoji="1" lang="ja-JP" altLang="en-US" baseline="-25000" dirty="0"/>
          </a:p>
        </p:txBody>
      </p:sp>
      <p:sp>
        <p:nvSpPr>
          <p:cNvPr id="15" name="右矢印 14"/>
          <p:cNvSpPr/>
          <p:nvPr/>
        </p:nvSpPr>
        <p:spPr>
          <a:xfrm rot="16200000">
            <a:off x="4950427" y="3368073"/>
            <a:ext cx="5021646" cy="21590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左右矢印 7"/>
          <p:cNvSpPr/>
          <p:nvPr/>
        </p:nvSpPr>
        <p:spPr>
          <a:xfrm>
            <a:off x="4406900" y="469899"/>
            <a:ext cx="1625600" cy="469901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83804" y="152400"/>
            <a:ext cx="2670924" cy="1261884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rgbClr val="0070C0"/>
                </a:solidFill>
              </a:rPr>
              <a:t>損失関数</a:t>
            </a:r>
            <a:endParaRPr lang="en-US" altLang="ja-JP" sz="2800" dirty="0">
              <a:solidFill>
                <a:srgbClr val="0070C0"/>
              </a:solidFill>
            </a:endParaRPr>
          </a:p>
          <a:p>
            <a:pPr algn="ctr"/>
            <a:r>
              <a:rPr lang="en-US" altLang="ja-JP" sz="2000" i="1" dirty="0" smtClean="0">
                <a:solidFill>
                  <a:srgbClr val="0070C0"/>
                </a:solidFill>
              </a:rPr>
              <a:t>J(</a:t>
            </a:r>
            <a:r>
              <a:rPr lang="en-US" altLang="ja-JP" sz="2000" i="1" dirty="0" err="1" smtClean="0">
                <a:solidFill>
                  <a:srgbClr val="0070C0"/>
                </a:solidFill>
              </a:rPr>
              <a:t>a,b</a:t>
            </a:r>
            <a:r>
              <a:rPr lang="en-US" altLang="ja-JP" sz="2000" i="1" dirty="0" smtClean="0">
                <a:solidFill>
                  <a:srgbClr val="0070C0"/>
                </a:solidFill>
              </a:rPr>
              <a:t>)=</a:t>
            </a:r>
          </a:p>
          <a:p>
            <a:pPr algn="ctr"/>
            <a:r>
              <a:rPr lang="en-US" altLang="ja-JP" sz="2800" i="1" dirty="0" err="1" smtClean="0">
                <a:solidFill>
                  <a:srgbClr val="0070C0"/>
                </a:solidFill>
              </a:rPr>
              <a:t>Σ</a:t>
            </a:r>
            <a:r>
              <a:rPr lang="en-US" altLang="ja-JP" sz="2800" i="1" dirty="0" smtClean="0">
                <a:solidFill>
                  <a:srgbClr val="0070C0"/>
                </a:solidFill>
              </a:rPr>
              <a:t> </a:t>
            </a:r>
            <a:r>
              <a:rPr lang="ja-JP" altLang="en-US" sz="2000" i="1" dirty="0">
                <a:solidFill>
                  <a:srgbClr val="0070C0"/>
                </a:solidFill>
              </a:rPr>
              <a:t>（</a:t>
            </a:r>
            <a:r>
              <a:rPr lang="en-US" altLang="ja-JP" sz="2000" i="1" dirty="0">
                <a:solidFill>
                  <a:srgbClr val="0070C0"/>
                </a:solidFill>
              </a:rPr>
              <a:t>(</a:t>
            </a:r>
            <a:r>
              <a:rPr lang="en-US" altLang="ja-JP" sz="2000" i="1" dirty="0" err="1" smtClean="0">
                <a:solidFill>
                  <a:srgbClr val="0070C0"/>
                </a:solidFill>
              </a:rPr>
              <a:t>ax</a:t>
            </a:r>
            <a:r>
              <a:rPr lang="en-US" altLang="ja-JP" sz="2000" i="1" baseline="-25000" dirty="0" err="1" smtClean="0">
                <a:solidFill>
                  <a:srgbClr val="0070C0"/>
                </a:solidFill>
              </a:rPr>
              <a:t>i</a:t>
            </a:r>
            <a:r>
              <a:rPr lang="en-US" altLang="ja-JP" sz="2000" i="1" dirty="0" err="1" smtClean="0">
                <a:solidFill>
                  <a:srgbClr val="0070C0"/>
                </a:solidFill>
              </a:rPr>
              <a:t>+b</a:t>
            </a:r>
            <a:r>
              <a:rPr lang="en-US" altLang="ja-JP" sz="2000" i="1" dirty="0">
                <a:solidFill>
                  <a:srgbClr val="0070C0"/>
                </a:solidFill>
              </a:rPr>
              <a:t>) – </a:t>
            </a:r>
            <a:r>
              <a:rPr lang="en-US" altLang="ja-JP" sz="2000" i="1" dirty="0" err="1" smtClean="0">
                <a:solidFill>
                  <a:srgbClr val="0070C0"/>
                </a:solidFill>
              </a:rPr>
              <a:t>y</a:t>
            </a:r>
            <a:r>
              <a:rPr lang="en-US" altLang="ja-JP" sz="2000" i="1" baseline="-25000" dirty="0" err="1" smtClean="0">
                <a:solidFill>
                  <a:srgbClr val="0070C0"/>
                </a:solidFill>
              </a:rPr>
              <a:t>i</a:t>
            </a:r>
            <a:r>
              <a:rPr lang="en-US" altLang="ja-JP" sz="2000" i="1" dirty="0" smtClean="0">
                <a:solidFill>
                  <a:srgbClr val="0070C0"/>
                </a:solidFill>
              </a:rPr>
              <a:t>)^2</a:t>
            </a: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0" y="5575300"/>
            <a:ext cx="2501900" cy="1117600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2834664" y="3028825"/>
            <a:ext cx="1103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重み</a:t>
            </a:r>
            <a:r>
              <a:rPr lang="en-US" altLang="ja-JP" dirty="0"/>
              <a:t> 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= </a:t>
            </a:r>
            <a:r>
              <a:rPr kumimoji="1" lang="en-US" altLang="ja-JP" dirty="0" smtClean="0"/>
              <a:t>a, </a:t>
            </a:r>
          </a:p>
          <a:p>
            <a:pPr algn="ctr"/>
            <a:r>
              <a:rPr kumimoji="1" lang="ja-JP" altLang="en-US" dirty="0" smtClean="0"/>
              <a:t>バイアス</a:t>
            </a:r>
            <a:r>
              <a:rPr lang="en-US" altLang="ja-JP" dirty="0"/>
              <a:t> 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=</a:t>
            </a:r>
            <a:r>
              <a:rPr kumimoji="1" lang="en-US" altLang="ja-JP" dirty="0" smtClean="0"/>
              <a:t> b 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076700" y="4521254"/>
            <a:ext cx="2771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損失関数は、前向きの</a:t>
            </a:r>
            <a:endParaRPr lang="en-US" altLang="ja-JP" dirty="0" smtClean="0"/>
          </a:p>
          <a:p>
            <a:r>
              <a:rPr lang="ja-JP" altLang="en-US" dirty="0" smtClean="0"/>
              <a:t>推論で生み出されるデータ</a:t>
            </a:r>
            <a:endParaRPr lang="en-US" altLang="ja-JP" dirty="0" smtClean="0"/>
          </a:p>
          <a:p>
            <a:r>
              <a:rPr kumimoji="1" lang="ja-JP" altLang="en-US" dirty="0" smtClean="0"/>
              <a:t>を持ちいて、計算される。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02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図形グループ 3"/>
          <p:cNvGrpSpPr/>
          <p:nvPr/>
        </p:nvGrpSpPr>
        <p:grpSpPr>
          <a:xfrm>
            <a:off x="1302705" y="2265038"/>
            <a:ext cx="789140" cy="726510"/>
            <a:chOff x="864296" y="989556"/>
            <a:chExt cx="789140" cy="726510"/>
          </a:xfrm>
        </p:grpSpPr>
        <p:sp>
          <p:nvSpPr>
            <p:cNvPr id="5" name="円/楕円 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1318501" y="3244239"/>
            <a:ext cx="789140" cy="726510"/>
            <a:chOff x="864296" y="989556"/>
            <a:chExt cx="789140" cy="726510"/>
          </a:xfrm>
        </p:grpSpPr>
        <p:sp>
          <p:nvSpPr>
            <p:cNvPr id="8" name="円/楕円 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1302706" y="4228166"/>
            <a:ext cx="781971" cy="726510"/>
            <a:chOff x="864296" y="989556"/>
            <a:chExt cx="789140" cy="726510"/>
          </a:xfrm>
        </p:grpSpPr>
        <p:sp>
          <p:nvSpPr>
            <p:cNvPr id="11" name="円/楕円 1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1302705" y="5212093"/>
            <a:ext cx="781971" cy="726510"/>
            <a:chOff x="864296" y="989556"/>
            <a:chExt cx="789140" cy="726510"/>
          </a:xfrm>
        </p:grpSpPr>
        <p:sp>
          <p:nvSpPr>
            <p:cNvPr id="23" name="円/楕円 2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sp>
        <p:nvSpPr>
          <p:cNvPr id="61" name="タイトル 6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200" dirty="0"/>
              <a:t>入力を出力に変える：</a:t>
            </a:r>
            <a:r>
              <a:rPr lang="ja-JP" altLang="en-US" sz="3200" dirty="0">
                <a:solidFill>
                  <a:srgbClr val="0070C0"/>
                </a:solidFill>
              </a:rPr>
              <a:t>アクティベーター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2" name="角丸四角形 1"/>
          <p:cNvSpPr/>
          <p:nvPr/>
        </p:nvSpPr>
        <p:spPr>
          <a:xfrm>
            <a:off x="3060700" y="1892300"/>
            <a:ext cx="5245100" cy="4229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/>
          <p:cNvCxnSpPr>
            <a:stCxn id="5" idx="6"/>
          </p:cNvCxnSpPr>
          <p:nvPr/>
        </p:nvCxnSpPr>
        <p:spPr>
          <a:xfrm flipV="1">
            <a:off x="2091845" y="26162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/>
          <p:cNvCxnSpPr/>
          <p:nvPr/>
        </p:nvCxnSpPr>
        <p:spPr>
          <a:xfrm flipV="1">
            <a:off x="2091845" y="36068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矢印コネクタ 82"/>
          <p:cNvCxnSpPr/>
          <p:nvPr/>
        </p:nvCxnSpPr>
        <p:spPr>
          <a:xfrm flipV="1">
            <a:off x="2079145" y="45974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/>
          <p:nvPr/>
        </p:nvCxnSpPr>
        <p:spPr>
          <a:xfrm flipV="1">
            <a:off x="2091845" y="5562600"/>
            <a:ext cx="968855" cy="12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/>
          <p:cNvSpPr txBox="1"/>
          <p:nvPr/>
        </p:nvSpPr>
        <p:spPr>
          <a:xfrm>
            <a:off x="3390900" y="2815049"/>
            <a:ext cx="4787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/>
              <a:t>A = W</a:t>
            </a:r>
            <a:r>
              <a:rPr lang="en-US" altLang="ja-JP" sz="2000" baseline="-25000" dirty="0" smtClean="0"/>
              <a:t>1</a:t>
            </a:r>
            <a:r>
              <a:rPr lang="en-US" altLang="ja-JP" sz="2000" dirty="0" smtClean="0"/>
              <a:t>X</a:t>
            </a:r>
            <a:r>
              <a:rPr lang="en-US" altLang="ja-JP" sz="2000" baseline="-25000" dirty="0" smtClean="0"/>
              <a:t>1</a:t>
            </a:r>
            <a:r>
              <a:rPr lang="en-US" altLang="ja-JP" sz="2000" dirty="0" smtClean="0"/>
              <a:t>+W</a:t>
            </a:r>
            <a:r>
              <a:rPr lang="en-US" altLang="ja-JP" sz="2000" baseline="-25000" dirty="0" smtClean="0"/>
              <a:t>2</a:t>
            </a:r>
            <a:r>
              <a:rPr lang="en-US" altLang="ja-JP" sz="2000" dirty="0" smtClean="0"/>
              <a:t>X</a:t>
            </a:r>
            <a:r>
              <a:rPr lang="en-US" altLang="ja-JP" sz="2000" baseline="-25000" dirty="0" smtClean="0"/>
              <a:t>2</a:t>
            </a:r>
            <a:r>
              <a:rPr lang="en-US" altLang="ja-JP" sz="2000" dirty="0" smtClean="0"/>
              <a:t>+W</a:t>
            </a:r>
            <a:r>
              <a:rPr lang="en-US" altLang="ja-JP" sz="2000" baseline="-25000" dirty="0" smtClean="0"/>
              <a:t>3</a:t>
            </a:r>
            <a:r>
              <a:rPr lang="en-US" altLang="ja-JP" sz="2000" dirty="0" smtClean="0"/>
              <a:t>X</a:t>
            </a:r>
            <a:r>
              <a:rPr lang="en-US" altLang="ja-JP" sz="2000" baseline="-25000" dirty="0" smtClean="0"/>
              <a:t>3</a:t>
            </a:r>
            <a:r>
              <a:rPr lang="en-US" altLang="ja-JP" sz="2000" dirty="0" smtClean="0"/>
              <a:t>+W</a:t>
            </a:r>
            <a:r>
              <a:rPr lang="en-US" altLang="ja-JP" sz="2000" baseline="-25000" dirty="0" smtClean="0"/>
              <a:t>4</a:t>
            </a:r>
            <a:r>
              <a:rPr lang="en-US" altLang="ja-JP" sz="2000" dirty="0" smtClean="0"/>
              <a:t>X</a:t>
            </a:r>
            <a:r>
              <a:rPr lang="en-US" altLang="ja-JP" sz="2000" baseline="-25000" dirty="0" smtClean="0"/>
              <a:t>4 </a:t>
            </a:r>
            <a:r>
              <a:rPr lang="en-US" altLang="ja-JP" sz="2000" dirty="0" smtClean="0"/>
              <a:t>+ b  </a:t>
            </a:r>
          </a:p>
          <a:p>
            <a:r>
              <a:rPr kumimoji="1" lang="ja-JP" altLang="en-US" sz="2000" dirty="0" smtClean="0"/>
              <a:t>として、</a:t>
            </a:r>
            <a:endParaRPr kumimoji="1" lang="en-US" altLang="ja-JP" sz="2000" dirty="0" smtClean="0"/>
          </a:p>
          <a:p>
            <a:r>
              <a:rPr lang="en-US" altLang="ja-JP" sz="2000" dirty="0" smtClean="0"/>
              <a:t>A&gt; 0 </a:t>
            </a:r>
            <a:r>
              <a:rPr lang="ja-JP" altLang="en-US" sz="2000" dirty="0" smtClean="0"/>
              <a:t>の時、</a:t>
            </a:r>
            <a:r>
              <a:rPr lang="en-US" altLang="ja-JP" sz="2000" dirty="0" err="1" smtClean="0"/>
              <a:t>φ</a:t>
            </a:r>
            <a:r>
              <a:rPr lang="ja-JP" altLang="en-US" sz="2000" dirty="0" smtClean="0"/>
              <a:t>（</a:t>
            </a:r>
            <a:r>
              <a:rPr lang="en-US" altLang="ja-JP" sz="2000" dirty="0" smtClean="0"/>
              <a:t>A) = 1</a:t>
            </a:r>
          </a:p>
          <a:p>
            <a:r>
              <a:rPr kumimoji="1" lang="en-US" altLang="ja-JP" sz="2000" dirty="0" smtClean="0"/>
              <a:t>A&lt;=0</a:t>
            </a:r>
            <a:r>
              <a:rPr kumimoji="1" lang="ja-JP" altLang="en-US" sz="2000" dirty="0" smtClean="0"/>
              <a:t>の時、</a:t>
            </a:r>
            <a:r>
              <a:rPr lang="en-US" altLang="ja-JP" sz="2000" dirty="0" err="1" smtClean="0"/>
              <a:t>φ</a:t>
            </a:r>
            <a:r>
              <a:rPr lang="ja-JP" altLang="en-US" sz="2000" dirty="0" smtClean="0"/>
              <a:t>（</a:t>
            </a:r>
            <a:r>
              <a:rPr lang="en-US" altLang="ja-JP" sz="2000" dirty="0" smtClean="0"/>
              <a:t>A) = 0</a:t>
            </a:r>
          </a:p>
          <a:p>
            <a:r>
              <a:rPr kumimoji="1" lang="ja-JP" altLang="en-US" sz="2000" dirty="0" smtClean="0"/>
              <a:t>であるような関数</a:t>
            </a:r>
            <a:r>
              <a:rPr kumimoji="1" lang="en-US" altLang="ja-JP" sz="2000" dirty="0" err="1" smtClean="0"/>
              <a:t>φ</a:t>
            </a:r>
            <a:r>
              <a:rPr kumimoji="1" lang="ja-JP" altLang="en-US" sz="2000" dirty="0" smtClean="0"/>
              <a:t>を考える</a:t>
            </a:r>
            <a:r>
              <a:rPr kumimoji="1" lang="ja-JP" altLang="en-US" sz="2000" dirty="0" smtClean="0"/>
              <a:t>。</a:t>
            </a:r>
            <a:endParaRPr kumimoji="1" lang="en-US" altLang="ja-JP" sz="2000" dirty="0" smtClean="0"/>
          </a:p>
          <a:p>
            <a:endParaRPr kumimoji="1" lang="en-US" altLang="ja-JP" sz="2000" dirty="0" smtClean="0"/>
          </a:p>
          <a:p>
            <a:r>
              <a:rPr lang="ja-JP" altLang="en-US" sz="2000" dirty="0" smtClean="0">
                <a:solidFill>
                  <a:srgbClr val="0070C0"/>
                </a:solidFill>
              </a:rPr>
              <a:t>この時、このニューロンの出力は、</a:t>
            </a:r>
            <a:r>
              <a:rPr lang="en-US" altLang="ja-JP" sz="2000" dirty="0">
                <a:solidFill>
                  <a:srgbClr val="0070C0"/>
                </a:solidFill>
              </a:rPr>
              <a:t> </a:t>
            </a:r>
            <a:r>
              <a:rPr lang="en-US" altLang="ja-JP" sz="2000" dirty="0" err="1" smtClean="0">
                <a:solidFill>
                  <a:srgbClr val="0070C0"/>
                </a:solidFill>
              </a:rPr>
              <a:t>φ</a:t>
            </a:r>
            <a:r>
              <a:rPr lang="ja-JP" altLang="en-US" sz="2000" dirty="0">
                <a:solidFill>
                  <a:srgbClr val="0070C0"/>
                </a:solidFill>
              </a:rPr>
              <a:t>（</a:t>
            </a:r>
            <a:r>
              <a:rPr lang="en-US" altLang="ja-JP" sz="2000" dirty="0">
                <a:solidFill>
                  <a:srgbClr val="0070C0"/>
                </a:solidFill>
              </a:rPr>
              <a:t>A</a:t>
            </a:r>
            <a:r>
              <a:rPr lang="en-US" altLang="ja-JP" sz="2000" dirty="0" smtClean="0">
                <a:solidFill>
                  <a:srgbClr val="0070C0"/>
                </a:solidFill>
              </a:rPr>
              <a:t>)</a:t>
            </a:r>
          </a:p>
          <a:p>
            <a:r>
              <a:rPr kumimoji="1" lang="ja-JP" altLang="en-US" sz="2000" dirty="0" smtClean="0">
                <a:solidFill>
                  <a:srgbClr val="0070C0"/>
                </a:solidFill>
              </a:rPr>
              <a:t>となる。</a:t>
            </a:r>
            <a:endParaRPr kumimoji="1" lang="ja-JP" altLang="en-US" sz="2000" dirty="0">
              <a:solidFill>
                <a:srgbClr val="0070C0"/>
              </a:solidFill>
            </a:endParaRPr>
          </a:p>
        </p:txBody>
      </p:sp>
      <p:sp>
        <p:nvSpPr>
          <p:cNvPr id="13" name="右矢印 12"/>
          <p:cNvSpPr/>
          <p:nvPr/>
        </p:nvSpPr>
        <p:spPr>
          <a:xfrm>
            <a:off x="7315200" y="3667662"/>
            <a:ext cx="1625600" cy="433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759700" y="3407252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>
                <a:solidFill>
                  <a:schemeClr val="accent2"/>
                </a:solidFill>
              </a:rPr>
              <a:t>φ</a:t>
            </a:r>
            <a:r>
              <a:rPr kumimoji="1" lang="en-US" altLang="ja-JP" dirty="0" smtClean="0">
                <a:solidFill>
                  <a:schemeClr val="accent2"/>
                </a:solidFill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64803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0" y="-1270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ひし形 1"/>
          <p:cNvSpPr/>
          <p:nvPr/>
        </p:nvSpPr>
        <p:spPr>
          <a:xfrm rot="16200000">
            <a:off x="800978" y="3036050"/>
            <a:ext cx="5138254" cy="122840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rgbClr val="00B0F0"/>
                </a:solidFill>
              </a:rPr>
              <a:t>　　　</a:t>
            </a:r>
            <a:endParaRPr lang="en-US" altLang="ja-JP" b="1" dirty="0" smtClean="0">
              <a:solidFill>
                <a:srgbClr val="00B0F0"/>
              </a:solidFill>
            </a:endParaRPr>
          </a:p>
          <a:p>
            <a:pPr algn="ctr"/>
            <a:r>
              <a:rPr lang="ja-JP" altLang="en-US" b="1" dirty="0">
                <a:solidFill>
                  <a:srgbClr val="00B0F0"/>
                </a:solidFill>
              </a:rPr>
              <a:t>　</a:t>
            </a:r>
            <a:r>
              <a:rPr lang="ja-JP" altLang="en-US" b="1" dirty="0" smtClean="0">
                <a:solidFill>
                  <a:srgbClr val="00B0F0"/>
                </a:solidFill>
              </a:rPr>
              <a:t>　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34664" y="3028825"/>
            <a:ext cx="1103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重み</a:t>
            </a:r>
            <a:r>
              <a:rPr lang="en-US" altLang="ja-JP" dirty="0"/>
              <a:t> 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= </a:t>
            </a:r>
            <a:r>
              <a:rPr kumimoji="1" lang="en-US" altLang="ja-JP" dirty="0" smtClean="0"/>
              <a:t>a, </a:t>
            </a:r>
          </a:p>
          <a:p>
            <a:pPr algn="ctr"/>
            <a:r>
              <a:rPr kumimoji="1" lang="ja-JP" altLang="en-US" dirty="0" smtClean="0"/>
              <a:t>バイアス</a:t>
            </a:r>
            <a:r>
              <a:rPr lang="en-US" altLang="ja-JP" dirty="0"/>
              <a:t> 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=</a:t>
            </a:r>
            <a:r>
              <a:rPr kumimoji="1" lang="en-US" altLang="ja-JP" dirty="0" smtClean="0"/>
              <a:t> b </a:t>
            </a:r>
          </a:p>
        </p:txBody>
      </p:sp>
      <p:sp>
        <p:nvSpPr>
          <p:cNvPr id="7" name="右矢印 6"/>
          <p:cNvSpPr/>
          <p:nvPr/>
        </p:nvSpPr>
        <p:spPr>
          <a:xfrm rot="16200000">
            <a:off x="2762581" y="1376585"/>
            <a:ext cx="1190248" cy="13887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084400" y="507025"/>
            <a:ext cx="594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予測値</a:t>
            </a:r>
            <a:r>
              <a:rPr kumimoji="1" lang="en-US" altLang="ja-JP" dirty="0" smtClean="0"/>
              <a:t>  </a:t>
            </a:r>
            <a:r>
              <a:rPr kumimoji="1" lang="en-US" altLang="ja-JP" dirty="0" err="1" smtClean="0"/>
              <a:t>ax</a:t>
            </a:r>
            <a:r>
              <a:rPr kumimoji="1" lang="en-US" altLang="ja-JP" baseline="-25000" dirty="0" err="1" smtClean="0"/>
              <a:t>i</a:t>
            </a:r>
            <a:r>
              <a:rPr kumimoji="1" lang="en-US" altLang="ja-JP" dirty="0" err="1" smtClean="0"/>
              <a:t>+b</a:t>
            </a:r>
            <a:r>
              <a:rPr kumimoji="1" lang="ja-JP" altLang="en-US" dirty="0" smtClean="0"/>
              <a:t>　　　　</a:t>
            </a:r>
            <a:r>
              <a:rPr kumimoji="1" lang="en-US" altLang="ja-JP" dirty="0" smtClean="0"/>
              <a:t>          </a:t>
            </a:r>
            <a:r>
              <a:rPr kumimoji="1" lang="ja-JP" altLang="en-US" dirty="0" smtClean="0"/>
              <a:t>　　　　　　　　　実際の値　</a:t>
            </a:r>
            <a:r>
              <a:rPr kumimoji="1" lang="en-US" altLang="ja-JP" dirty="0" err="1" smtClean="0"/>
              <a:t>y</a:t>
            </a:r>
            <a:r>
              <a:rPr kumimoji="1" lang="en-US" altLang="ja-JP" baseline="-25000" dirty="0" err="1" smtClean="0"/>
              <a:t>i</a:t>
            </a: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" name="左右矢印 7"/>
          <p:cNvSpPr/>
          <p:nvPr/>
        </p:nvSpPr>
        <p:spPr>
          <a:xfrm>
            <a:off x="4406900" y="469899"/>
            <a:ext cx="1625600" cy="469901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769504" y="152400"/>
            <a:ext cx="2670924" cy="126188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rgbClr val="0070C0"/>
                </a:solidFill>
              </a:rPr>
              <a:t>損失関数</a:t>
            </a:r>
            <a:endParaRPr lang="en-US" altLang="ja-JP" sz="2800" dirty="0">
              <a:solidFill>
                <a:srgbClr val="0070C0"/>
              </a:solidFill>
            </a:endParaRPr>
          </a:p>
          <a:p>
            <a:pPr algn="ctr"/>
            <a:r>
              <a:rPr lang="en-US" altLang="ja-JP" sz="2000" i="1" dirty="0" smtClean="0">
                <a:solidFill>
                  <a:srgbClr val="0070C0"/>
                </a:solidFill>
              </a:rPr>
              <a:t>J(</a:t>
            </a:r>
            <a:r>
              <a:rPr lang="en-US" altLang="ja-JP" sz="2000" i="1" dirty="0" err="1" smtClean="0">
                <a:solidFill>
                  <a:srgbClr val="0070C0"/>
                </a:solidFill>
              </a:rPr>
              <a:t>a,b</a:t>
            </a:r>
            <a:r>
              <a:rPr lang="en-US" altLang="ja-JP" sz="2000" i="1" dirty="0" smtClean="0">
                <a:solidFill>
                  <a:srgbClr val="0070C0"/>
                </a:solidFill>
              </a:rPr>
              <a:t>)=</a:t>
            </a:r>
          </a:p>
          <a:p>
            <a:pPr algn="ctr"/>
            <a:r>
              <a:rPr lang="en-US" altLang="ja-JP" sz="2800" i="1" dirty="0" err="1" smtClean="0">
                <a:solidFill>
                  <a:srgbClr val="0070C0"/>
                </a:solidFill>
              </a:rPr>
              <a:t>Σ</a:t>
            </a:r>
            <a:r>
              <a:rPr lang="en-US" altLang="ja-JP" sz="2800" i="1" dirty="0" smtClean="0">
                <a:solidFill>
                  <a:srgbClr val="0070C0"/>
                </a:solidFill>
              </a:rPr>
              <a:t> </a:t>
            </a:r>
            <a:r>
              <a:rPr lang="ja-JP" altLang="en-US" sz="2000" i="1" dirty="0">
                <a:solidFill>
                  <a:srgbClr val="0070C0"/>
                </a:solidFill>
              </a:rPr>
              <a:t>（</a:t>
            </a:r>
            <a:r>
              <a:rPr lang="en-US" altLang="ja-JP" sz="2000" i="1" dirty="0">
                <a:solidFill>
                  <a:srgbClr val="0070C0"/>
                </a:solidFill>
              </a:rPr>
              <a:t>(</a:t>
            </a:r>
            <a:r>
              <a:rPr lang="en-US" altLang="ja-JP" sz="2000" i="1" dirty="0" err="1" smtClean="0">
                <a:solidFill>
                  <a:srgbClr val="0070C0"/>
                </a:solidFill>
              </a:rPr>
              <a:t>ax</a:t>
            </a:r>
            <a:r>
              <a:rPr lang="en-US" altLang="ja-JP" sz="2000" i="1" baseline="-25000" dirty="0" err="1" smtClean="0">
                <a:solidFill>
                  <a:srgbClr val="0070C0"/>
                </a:solidFill>
              </a:rPr>
              <a:t>i</a:t>
            </a:r>
            <a:r>
              <a:rPr lang="en-US" altLang="ja-JP" sz="2000" i="1" dirty="0" err="1" smtClean="0">
                <a:solidFill>
                  <a:srgbClr val="0070C0"/>
                </a:solidFill>
              </a:rPr>
              <a:t>+b</a:t>
            </a:r>
            <a:r>
              <a:rPr lang="en-US" altLang="ja-JP" sz="2000" i="1" dirty="0">
                <a:solidFill>
                  <a:srgbClr val="0070C0"/>
                </a:solidFill>
              </a:rPr>
              <a:t>) – </a:t>
            </a:r>
            <a:r>
              <a:rPr lang="en-US" altLang="ja-JP" sz="2000" i="1" dirty="0" err="1" smtClean="0">
                <a:solidFill>
                  <a:srgbClr val="0070C0"/>
                </a:solidFill>
              </a:rPr>
              <a:t>y</a:t>
            </a:r>
            <a:r>
              <a:rPr lang="en-US" altLang="ja-JP" sz="2000" i="1" baseline="-25000" dirty="0" err="1" smtClean="0">
                <a:solidFill>
                  <a:srgbClr val="0070C0"/>
                </a:solidFill>
              </a:rPr>
              <a:t>i</a:t>
            </a:r>
            <a:r>
              <a:rPr lang="en-US" altLang="ja-JP" sz="2000" i="1" dirty="0" smtClean="0">
                <a:solidFill>
                  <a:srgbClr val="0070C0"/>
                </a:solidFill>
              </a:rPr>
              <a:t>)^2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622800" y="2193548"/>
            <a:ext cx="4124847" cy="2554545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パラメーターの変更</a:t>
            </a:r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r>
              <a:rPr kumimoji="1" lang="en-US" altLang="ja-JP" sz="2800" i="1" dirty="0" smtClean="0"/>
              <a:t>a’ = a - α</a:t>
            </a:r>
            <a:r>
              <a:rPr kumimoji="1" lang="ja-JP" altLang="en-US" sz="2800" i="1" dirty="0" smtClean="0"/>
              <a:t>∂</a:t>
            </a:r>
            <a:r>
              <a:rPr kumimoji="1" lang="en-US" altLang="ja-JP" sz="2800" i="1" dirty="0" smtClean="0"/>
              <a:t>/</a:t>
            </a:r>
            <a:r>
              <a:rPr kumimoji="1" lang="ja-JP" altLang="en-US" sz="2800" i="1" dirty="0" smtClean="0"/>
              <a:t>∂</a:t>
            </a:r>
            <a:r>
              <a:rPr kumimoji="1" lang="en-US" altLang="ja-JP" sz="2800" i="1" dirty="0" smtClean="0"/>
              <a:t>a(J(</a:t>
            </a:r>
            <a:r>
              <a:rPr kumimoji="1" lang="en-US" altLang="ja-JP" sz="2800" i="1" dirty="0" err="1" smtClean="0"/>
              <a:t>a,b</a:t>
            </a:r>
            <a:r>
              <a:rPr kumimoji="1" lang="en-US" altLang="ja-JP" sz="2800" i="1" dirty="0" smtClean="0"/>
              <a:t>))</a:t>
            </a:r>
          </a:p>
          <a:p>
            <a:endParaRPr lang="en-US" altLang="ja-JP" sz="2800" i="1" dirty="0"/>
          </a:p>
          <a:p>
            <a:r>
              <a:rPr lang="en-US" altLang="ja-JP" sz="2800" i="1" dirty="0" smtClean="0"/>
              <a:t>b’ </a:t>
            </a:r>
            <a:r>
              <a:rPr lang="en-US" altLang="ja-JP" sz="2800" i="1" dirty="0"/>
              <a:t>= </a:t>
            </a:r>
            <a:r>
              <a:rPr lang="en-US" altLang="ja-JP" sz="2800" i="1" dirty="0" smtClean="0"/>
              <a:t>b </a:t>
            </a:r>
            <a:r>
              <a:rPr lang="en-US" altLang="ja-JP" sz="2800" i="1" dirty="0"/>
              <a:t>- α</a:t>
            </a:r>
            <a:r>
              <a:rPr lang="ja-JP" altLang="en-US" sz="2800" i="1" dirty="0"/>
              <a:t>∂</a:t>
            </a:r>
            <a:r>
              <a:rPr lang="en-US" altLang="ja-JP" sz="2800" i="1" dirty="0"/>
              <a:t>/</a:t>
            </a:r>
            <a:r>
              <a:rPr lang="ja-JP" altLang="en-US" sz="2800" i="1" dirty="0" smtClean="0"/>
              <a:t>∂</a:t>
            </a:r>
            <a:r>
              <a:rPr lang="en-US" altLang="ja-JP" sz="2800" i="1" dirty="0" smtClean="0"/>
              <a:t>b(J(</a:t>
            </a:r>
            <a:r>
              <a:rPr lang="en-US" altLang="ja-JP" sz="2800" i="1" dirty="0" err="1" smtClean="0"/>
              <a:t>a,b</a:t>
            </a:r>
            <a:r>
              <a:rPr lang="en-US" altLang="ja-JP" sz="2800" i="1" dirty="0"/>
              <a:t>))</a:t>
            </a:r>
            <a:endParaRPr lang="ja-JP" altLang="en-US" sz="2800" i="1" dirty="0"/>
          </a:p>
          <a:p>
            <a:endParaRPr kumimoji="1" lang="ja-JP" altLang="en-US" sz="2800" dirty="0"/>
          </a:p>
        </p:txBody>
      </p:sp>
      <p:cxnSp>
        <p:nvCxnSpPr>
          <p:cNvPr id="17" name="直線矢印コネクタ 16"/>
          <p:cNvCxnSpPr/>
          <p:nvPr/>
        </p:nvCxnSpPr>
        <p:spPr>
          <a:xfrm flipH="1">
            <a:off x="3657600" y="3225800"/>
            <a:ext cx="965200" cy="2540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H="1">
            <a:off x="3670300" y="3975100"/>
            <a:ext cx="965200" cy="635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5295900" y="5105454"/>
            <a:ext cx="3623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損失関数の微分を使って、今度は、</a:t>
            </a:r>
            <a:endParaRPr lang="en-US" altLang="ja-JP" dirty="0" smtClean="0"/>
          </a:p>
          <a:p>
            <a:r>
              <a:rPr lang="ja-JP" altLang="en-US" dirty="0"/>
              <a:t>後ろ向き</a:t>
            </a:r>
            <a:r>
              <a:rPr lang="ja-JP" altLang="en-US" dirty="0" smtClean="0"/>
              <a:t>に、</a:t>
            </a:r>
            <a:r>
              <a:rPr kumimoji="1" lang="ja-JP" altLang="en-US" dirty="0" smtClean="0"/>
              <a:t>損失関数を計算した層</a:t>
            </a:r>
            <a:endParaRPr kumimoji="1" lang="en-US" altLang="ja-JP" dirty="0" smtClean="0"/>
          </a:p>
          <a:p>
            <a:r>
              <a:rPr kumimoji="1" lang="ja-JP" altLang="en-US" dirty="0" smtClean="0"/>
              <a:t>のパラメーターを、変更する</a:t>
            </a:r>
            <a:endParaRPr kumimoji="1" lang="ja-JP" altLang="en-US" dirty="0"/>
          </a:p>
        </p:txBody>
      </p:sp>
      <p:sp>
        <p:nvSpPr>
          <p:cNvPr id="23" name="下矢印 22"/>
          <p:cNvSpPr/>
          <p:nvPr/>
        </p:nvSpPr>
        <p:spPr>
          <a:xfrm>
            <a:off x="4622800" y="5232400"/>
            <a:ext cx="304800" cy="76200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43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/>
        </p:nvSpPr>
        <p:spPr>
          <a:xfrm>
            <a:off x="0" y="-1270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ひし形 1"/>
          <p:cNvSpPr/>
          <p:nvPr/>
        </p:nvSpPr>
        <p:spPr>
          <a:xfrm rot="16200000">
            <a:off x="800978" y="3036050"/>
            <a:ext cx="5138254" cy="122840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rgbClr val="00B0F0"/>
                </a:solidFill>
              </a:rPr>
              <a:t>　　　</a:t>
            </a:r>
            <a:endParaRPr lang="en-US" altLang="ja-JP" b="1" dirty="0" smtClean="0">
              <a:solidFill>
                <a:srgbClr val="00B0F0"/>
              </a:solidFill>
            </a:endParaRPr>
          </a:p>
          <a:p>
            <a:pPr algn="ctr"/>
            <a:r>
              <a:rPr lang="ja-JP" altLang="en-US" b="1" dirty="0">
                <a:solidFill>
                  <a:srgbClr val="00B0F0"/>
                </a:solidFill>
              </a:rPr>
              <a:t>　</a:t>
            </a:r>
            <a:r>
              <a:rPr lang="ja-JP" altLang="en-US" b="1" dirty="0" smtClean="0">
                <a:solidFill>
                  <a:srgbClr val="00B0F0"/>
                </a:solidFill>
              </a:rPr>
              <a:t>　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cxnSp>
        <p:nvCxnSpPr>
          <p:cNvPr id="3" name="直線矢印コネクタ 2"/>
          <p:cNvCxnSpPr/>
          <p:nvPr/>
        </p:nvCxnSpPr>
        <p:spPr>
          <a:xfrm flipH="1" flipV="1">
            <a:off x="3352800" y="5956300"/>
            <a:ext cx="21656" cy="901700"/>
          </a:xfrm>
          <a:prstGeom prst="straightConnector1">
            <a:avLst/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/>
          <p:cNvSpPr txBox="1"/>
          <p:nvPr/>
        </p:nvSpPr>
        <p:spPr>
          <a:xfrm>
            <a:off x="2465400" y="6152921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入力</a:t>
            </a:r>
            <a:endParaRPr lang="en-US" altLang="ja-JP" dirty="0" smtClean="0"/>
          </a:p>
          <a:p>
            <a:r>
              <a:rPr lang="en-US" altLang="ja-JP" dirty="0" smtClean="0"/>
              <a:t>X=x</a:t>
            </a:r>
            <a:r>
              <a:rPr lang="en-US" altLang="ja-JP" baseline="-25000" dirty="0" smtClean="0"/>
              <a:t>i</a:t>
            </a:r>
            <a:endParaRPr kumimoji="1" lang="ja-JP" altLang="en-US" baseline="-25000" dirty="0"/>
          </a:p>
        </p:txBody>
      </p:sp>
      <p:sp>
        <p:nvSpPr>
          <p:cNvPr id="7" name="右矢印 6"/>
          <p:cNvSpPr/>
          <p:nvPr/>
        </p:nvSpPr>
        <p:spPr>
          <a:xfrm rot="16200000">
            <a:off x="2762581" y="1376585"/>
            <a:ext cx="1190248" cy="13887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084400" y="507025"/>
            <a:ext cx="6195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予測値</a:t>
            </a:r>
            <a:r>
              <a:rPr kumimoji="1" lang="en-US" altLang="ja-JP" dirty="0" smtClean="0"/>
              <a:t>  </a:t>
            </a:r>
            <a:r>
              <a:rPr kumimoji="1" lang="en-US" altLang="ja-JP" dirty="0" err="1" smtClean="0"/>
              <a:t>a’x</a:t>
            </a:r>
            <a:r>
              <a:rPr kumimoji="1" lang="en-US" altLang="ja-JP" baseline="-25000" dirty="0" err="1" smtClean="0"/>
              <a:t>i</a:t>
            </a:r>
            <a:r>
              <a:rPr kumimoji="1" lang="en-US" altLang="ja-JP" dirty="0" err="1" smtClean="0"/>
              <a:t>+b</a:t>
            </a:r>
            <a:r>
              <a:rPr kumimoji="1" lang="en-US" altLang="ja-JP" dirty="0" smtClean="0"/>
              <a:t>’</a:t>
            </a:r>
            <a:r>
              <a:rPr kumimoji="1" lang="ja-JP" altLang="en-US" dirty="0" smtClean="0"/>
              <a:t>　　　　　　</a:t>
            </a:r>
            <a:r>
              <a:rPr kumimoji="1" lang="en-US" altLang="ja-JP" dirty="0" smtClean="0"/>
              <a:t>          </a:t>
            </a:r>
            <a:r>
              <a:rPr kumimoji="1" lang="ja-JP" altLang="en-US" dirty="0" smtClean="0"/>
              <a:t>　　　　　　　　　実際の値　</a:t>
            </a:r>
            <a:r>
              <a:rPr kumimoji="1" lang="en-US" altLang="ja-JP" dirty="0" err="1" smtClean="0"/>
              <a:t>y</a:t>
            </a:r>
            <a:r>
              <a:rPr kumimoji="1" lang="en-US" altLang="ja-JP" baseline="-25000" dirty="0" err="1" smtClean="0"/>
              <a:t>i</a:t>
            </a:r>
            <a:endParaRPr kumimoji="1" lang="ja-JP" altLang="en-US" baseline="-250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629400" y="6168581"/>
            <a:ext cx="1475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実際の</a:t>
            </a:r>
            <a:r>
              <a:rPr lang="en-US" altLang="ja-JP" dirty="0" smtClean="0"/>
              <a:t>y</a:t>
            </a:r>
            <a:r>
              <a:rPr lang="ja-JP" altLang="en-US" dirty="0" smtClean="0"/>
              <a:t>の値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ｙ</a:t>
            </a:r>
            <a:r>
              <a:rPr kumimoji="1" lang="en-US" altLang="ja-JP" baseline="-25000" dirty="0" err="1" smtClean="0"/>
              <a:t>i</a:t>
            </a:r>
            <a:endParaRPr kumimoji="1" lang="ja-JP" altLang="en-US" baseline="-25000" dirty="0"/>
          </a:p>
        </p:txBody>
      </p:sp>
      <p:sp>
        <p:nvSpPr>
          <p:cNvPr id="15" name="右矢印 14"/>
          <p:cNvSpPr/>
          <p:nvPr/>
        </p:nvSpPr>
        <p:spPr>
          <a:xfrm rot="16200000">
            <a:off x="4950427" y="3368073"/>
            <a:ext cx="5021646" cy="21590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左右矢印 7"/>
          <p:cNvSpPr/>
          <p:nvPr/>
        </p:nvSpPr>
        <p:spPr>
          <a:xfrm>
            <a:off x="4406900" y="469899"/>
            <a:ext cx="1625600" cy="469901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14875" y="152400"/>
            <a:ext cx="2808782" cy="1261884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rgbClr val="0070C0"/>
                </a:solidFill>
              </a:rPr>
              <a:t>損失関数</a:t>
            </a:r>
            <a:endParaRPr lang="en-US" altLang="ja-JP" sz="2800" dirty="0">
              <a:solidFill>
                <a:srgbClr val="0070C0"/>
              </a:solidFill>
            </a:endParaRPr>
          </a:p>
          <a:p>
            <a:pPr algn="ctr"/>
            <a:r>
              <a:rPr lang="en-US" altLang="ja-JP" sz="2000" i="1" dirty="0" smtClean="0">
                <a:solidFill>
                  <a:srgbClr val="0070C0"/>
                </a:solidFill>
              </a:rPr>
              <a:t>J(</a:t>
            </a:r>
            <a:r>
              <a:rPr lang="en-US" altLang="ja-JP" sz="2000" i="1" dirty="0" err="1" smtClean="0">
                <a:solidFill>
                  <a:srgbClr val="0070C0"/>
                </a:solidFill>
              </a:rPr>
              <a:t>a’,b</a:t>
            </a:r>
            <a:r>
              <a:rPr lang="en-US" altLang="ja-JP" sz="2000" i="1" dirty="0" smtClean="0">
                <a:solidFill>
                  <a:srgbClr val="0070C0"/>
                </a:solidFill>
              </a:rPr>
              <a:t>’)=</a:t>
            </a:r>
          </a:p>
          <a:p>
            <a:pPr algn="ctr"/>
            <a:r>
              <a:rPr lang="en-US" altLang="ja-JP" sz="2800" i="1" dirty="0" err="1" smtClean="0">
                <a:solidFill>
                  <a:srgbClr val="0070C0"/>
                </a:solidFill>
              </a:rPr>
              <a:t>Σ</a:t>
            </a:r>
            <a:r>
              <a:rPr lang="en-US" altLang="ja-JP" sz="2800" i="1" dirty="0" smtClean="0">
                <a:solidFill>
                  <a:srgbClr val="0070C0"/>
                </a:solidFill>
              </a:rPr>
              <a:t> </a:t>
            </a:r>
            <a:r>
              <a:rPr lang="ja-JP" altLang="en-US" sz="2000" i="1" dirty="0">
                <a:solidFill>
                  <a:srgbClr val="0070C0"/>
                </a:solidFill>
              </a:rPr>
              <a:t>（</a:t>
            </a:r>
            <a:r>
              <a:rPr lang="en-US" altLang="ja-JP" sz="2000" i="1" dirty="0">
                <a:solidFill>
                  <a:srgbClr val="0070C0"/>
                </a:solidFill>
              </a:rPr>
              <a:t>(</a:t>
            </a:r>
            <a:r>
              <a:rPr lang="en-US" altLang="ja-JP" sz="2000" i="1" dirty="0" err="1" smtClean="0">
                <a:solidFill>
                  <a:srgbClr val="0070C0"/>
                </a:solidFill>
              </a:rPr>
              <a:t>a’x</a:t>
            </a:r>
            <a:r>
              <a:rPr lang="en-US" altLang="ja-JP" sz="2000" i="1" baseline="-25000" dirty="0" err="1" smtClean="0">
                <a:solidFill>
                  <a:srgbClr val="0070C0"/>
                </a:solidFill>
              </a:rPr>
              <a:t>i</a:t>
            </a:r>
            <a:r>
              <a:rPr lang="en-US" altLang="ja-JP" sz="2000" i="1" dirty="0" err="1" smtClean="0">
                <a:solidFill>
                  <a:srgbClr val="0070C0"/>
                </a:solidFill>
              </a:rPr>
              <a:t>+b</a:t>
            </a:r>
            <a:r>
              <a:rPr lang="en-US" altLang="ja-JP" sz="2000" i="1" dirty="0" smtClean="0">
                <a:solidFill>
                  <a:srgbClr val="0070C0"/>
                </a:solidFill>
              </a:rPr>
              <a:t>’) </a:t>
            </a:r>
            <a:r>
              <a:rPr lang="en-US" altLang="ja-JP" sz="2000" i="1" dirty="0">
                <a:solidFill>
                  <a:srgbClr val="0070C0"/>
                </a:solidFill>
              </a:rPr>
              <a:t>– </a:t>
            </a:r>
            <a:r>
              <a:rPr lang="en-US" altLang="ja-JP" sz="2000" i="1" dirty="0" err="1" smtClean="0">
                <a:solidFill>
                  <a:srgbClr val="0070C0"/>
                </a:solidFill>
              </a:rPr>
              <a:t>y</a:t>
            </a:r>
            <a:r>
              <a:rPr lang="en-US" altLang="ja-JP" sz="2000" i="1" baseline="-25000" dirty="0" err="1" smtClean="0">
                <a:solidFill>
                  <a:srgbClr val="0070C0"/>
                </a:solidFill>
              </a:rPr>
              <a:t>i</a:t>
            </a:r>
            <a:r>
              <a:rPr lang="en-US" altLang="ja-JP" sz="2000" i="1" dirty="0" smtClean="0">
                <a:solidFill>
                  <a:srgbClr val="0070C0"/>
                </a:solidFill>
              </a:rPr>
              <a:t>)^2</a:t>
            </a: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0" y="5575300"/>
            <a:ext cx="2501900" cy="1117600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2834664" y="3028825"/>
            <a:ext cx="1103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重み</a:t>
            </a:r>
            <a:r>
              <a:rPr lang="en-US" altLang="ja-JP" dirty="0"/>
              <a:t> 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= </a:t>
            </a:r>
            <a:r>
              <a:rPr kumimoji="1" lang="en-US" altLang="ja-JP" dirty="0" smtClean="0">
                <a:solidFill>
                  <a:schemeClr val="accent2"/>
                </a:solidFill>
              </a:rPr>
              <a:t>a’</a:t>
            </a:r>
            <a:r>
              <a:rPr kumimoji="1" lang="en-US" altLang="ja-JP" dirty="0" smtClean="0"/>
              <a:t>, </a:t>
            </a:r>
          </a:p>
          <a:p>
            <a:pPr algn="ctr"/>
            <a:r>
              <a:rPr kumimoji="1" lang="ja-JP" altLang="en-US" dirty="0" smtClean="0"/>
              <a:t>バイアス</a:t>
            </a:r>
            <a:r>
              <a:rPr lang="en-US" altLang="ja-JP" dirty="0"/>
              <a:t> 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=</a:t>
            </a:r>
            <a:r>
              <a:rPr kumimoji="1" lang="en-US" altLang="ja-JP" dirty="0" smtClean="0"/>
              <a:t> </a:t>
            </a:r>
            <a:r>
              <a:rPr kumimoji="1" lang="en-US" altLang="ja-JP" dirty="0" smtClean="0">
                <a:solidFill>
                  <a:schemeClr val="accent2"/>
                </a:solidFill>
              </a:rPr>
              <a:t>b’</a:t>
            </a:r>
            <a:r>
              <a:rPr kumimoji="1" lang="en-US" altLang="ja-JP" dirty="0" smtClean="0"/>
              <a:t> 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076700" y="4521254"/>
            <a:ext cx="2771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損失関数は、前向きの</a:t>
            </a:r>
            <a:endParaRPr lang="en-US" altLang="ja-JP" dirty="0" smtClean="0"/>
          </a:p>
          <a:p>
            <a:r>
              <a:rPr lang="ja-JP" altLang="en-US" dirty="0" smtClean="0"/>
              <a:t>推論で生み出されるデータ</a:t>
            </a:r>
            <a:endParaRPr lang="en-US" altLang="ja-JP" dirty="0" smtClean="0"/>
          </a:p>
          <a:p>
            <a:r>
              <a:rPr kumimoji="1" lang="ja-JP" altLang="en-US" dirty="0" smtClean="0"/>
              <a:t>を持ちいて、計算される。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81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/>
        </p:nvSpPr>
        <p:spPr>
          <a:xfrm>
            <a:off x="0" y="-1270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ひし形 1"/>
          <p:cNvSpPr/>
          <p:nvPr/>
        </p:nvSpPr>
        <p:spPr>
          <a:xfrm rot="16200000">
            <a:off x="800978" y="3036050"/>
            <a:ext cx="5138254" cy="122840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rgbClr val="00B0F0"/>
                </a:solidFill>
              </a:rPr>
              <a:t>　　　</a:t>
            </a:r>
            <a:endParaRPr lang="en-US" altLang="ja-JP" b="1" dirty="0" smtClean="0">
              <a:solidFill>
                <a:srgbClr val="00B0F0"/>
              </a:solidFill>
            </a:endParaRPr>
          </a:p>
          <a:p>
            <a:pPr algn="ctr"/>
            <a:r>
              <a:rPr lang="ja-JP" altLang="en-US" b="1" dirty="0">
                <a:solidFill>
                  <a:srgbClr val="00B0F0"/>
                </a:solidFill>
              </a:rPr>
              <a:t>　</a:t>
            </a:r>
            <a:r>
              <a:rPr lang="ja-JP" altLang="en-US" b="1" dirty="0" smtClean="0">
                <a:solidFill>
                  <a:srgbClr val="00B0F0"/>
                </a:solidFill>
              </a:rPr>
              <a:t>　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34664" y="3028825"/>
            <a:ext cx="1103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重み</a:t>
            </a:r>
            <a:r>
              <a:rPr lang="en-US" altLang="ja-JP" dirty="0"/>
              <a:t> 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= </a:t>
            </a:r>
            <a:r>
              <a:rPr kumimoji="1" lang="en-US" altLang="ja-JP" dirty="0" smtClean="0"/>
              <a:t>a’, </a:t>
            </a:r>
          </a:p>
          <a:p>
            <a:pPr algn="ctr"/>
            <a:r>
              <a:rPr kumimoji="1" lang="ja-JP" altLang="en-US" dirty="0" smtClean="0"/>
              <a:t>バイアス</a:t>
            </a:r>
            <a:r>
              <a:rPr lang="en-US" altLang="ja-JP" dirty="0"/>
              <a:t> 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=</a:t>
            </a:r>
            <a:r>
              <a:rPr kumimoji="1" lang="en-US" altLang="ja-JP" dirty="0" smtClean="0"/>
              <a:t> b’ </a:t>
            </a:r>
          </a:p>
        </p:txBody>
      </p:sp>
      <p:sp>
        <p:nvSpPr>
          <p:cNvPr id="7" name="右矢印 6"/>
          <p:cNvSpPr/>
          <p:nvPr/>
        </p:nvSpPr>
        <p:spPr>
          <a:xfrm rot="16200000">
            <a:off x="2762581" y="1376585"/>
            <a:ext cx="1190248" cy="13887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55800" y="507025"/>
            <a:ext cx="621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予測値</a:t>
            </a:r>
            <a:r>
              <a:rPr kumimoji="1" lang="en-US" altLang="ja-JP" dirty="0" smtClean="0"/>
              <a:t>  </a:t>
            </a:r>
            <a:r>
              <a:rPr kumimoji="1" lang="en-US" altLang="ja-JP" dirty="0" err="1" smtClean="0"/>
              <a:t>a’x</a:t>
            </a:r>
            <a:r>
              <a:rPr kumimoji="1" lang="en-US" altLang="ja-JP" baseline="-25000" dirty="0" err="1" smtClean="0"/>
              <a:t>i</a:t>
            </a:r>
            <a:r>
              <a:rPr kumimoji="1" lang="en-US" altLang="ja-JP" dirty="0" err="1" smtClean="0"/>
              <a:t>+b</a:t>
            </a:r>
            <a:r>
              <a:rPr kumimoji="1" lang="en-US" altLang="ja-JP" dirty="0" smtClean="0"/>
              <a:t>’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　　　</a:t>
            </a:r>
            <a:r>
              <a:rPr kumimoji="1" lang="en-US" altLang="ja-JP" dirty="0" smtClean="0"/>
              <a:t>          </a:t>
            </a:r>
            <a:r>
              <a:rPr kumimoji="1" lang="ja-JP" altLang="en-US" dirty="0" smtClean="0"/>
              <a:t>　　　　　　　　　実際の値　</a:t>
            </a:r>
            <a:r>
              <a:rPr kumimoji="1" lang="en-US" altLang="ja-JP" dirty="0" err="1" smtClean="0"/>
              <a:t>y</a:t>
            </a:r>
            <a:r>
              <a:rPr kumimoji="1" lang="en-US" altLang="ja-JP" baseline="-25000" dirty="0" err="1" smtClean="0"/>
              <a:t>i</a:t>
            </a: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" name="左右矢印 7"/>
          <p:cNvSpPr/>
          <p:nvPr/>
        </p:nvSpPr>
        <p:spPr>
          <a:xfrm>
            <a:off x="4406900" y="469899"/>
            <a:ext cx="1625600" cy="469901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700575" y="152400"/>
            <a:ext cx="2808782" cy="126188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ja-JP" altLang="en-US" sz="2800" dirty="0">
                <a:solidFill>
                  <a:srgbClr val="0070C0"/>
                </a:solidFill>
              </a:rPr>
              <a:t>損失関数</a:t>
            </a:r>
            <a:endParaRPr lang="en-US" altLang="ja-JP" sz="2800" dirty="0">
              <a:solidFill>
                <a:srgbClr val="0070C0"/>
              </a:solidFill>
            </a:endParaRPr>
          </a:p>
          <a:p>
            <a:pPr algn="ctr"/>
            <a:r>
              <a:rPr lang="en-US" altLang="ja-JP" sz="2000" i="1" dirty="0" smtClean="0">
                <a:solidFill>
                  <a:srgbClr val="0070C0"/>
                </a:solidFill>
              </a:rPr>
              <a:t>J(</a:t>
            </a:r>
            <a:r>
              <a:rPr lang="en-US" altLang="ja-JP" sz="2000" i="1" dirty="0" err="1" smtClean="0">
                <a:solidFill>
                  <a:srgbClr val="0070C0"/>
                </a:solidFill>
              </a:rPr>
              <a:t>a’,b</a:t>
            </a:r>
            <a:r>
              <a:rPr lang="en-US" altLang="ja-JP" sz="2000" i="1" dirty="0" smtClean="0">
                <a:solidFill>
                  <a:srgbClr val="0070C0"/>
                </a:solidFill>
              </a:rPr>
              <a:t>’)=</a:t>
            </a:r>
          </a:p>
          <a:p>
            <a:pPr algn="ctr"/>
            <a:r>
              <a:rPr lang="en-US" altLang="ja-JP" sz="2800" i="1" dirty="0" err="1" smtClean="0">
                <a:solidFill>
                  <a:srgbClr val="0070C0"/>
                </a:solidFill>
              </a:rPr>
              <a:t>Σ</a:t>
            </a:r>
            <a:r>
              <a:rPr lang="en-US" altLang="ja-JP" sz="2800" i="1" dirty="0" smtClean="0">
                <a:solidFill>
                  <a:srgbClr val="0070C0"/>
                </a:solidFill>
              </a:rPr>
              <a:t> </a:t>
            </a:r>
            <a:r>
              <a:rPr lang="ja-JP" altLang="en-US" sz="2000" i="1" dirty="0">
                <a:solidFill>
                  <a:srgbClr val="0070C0"/>
                </a:solidFill>
              </a:rPr>
              <a:t>（</a:t>
            </a:r>
            <a:r>
              <a:rPr lang="en-US" altLang="ja-JP" sz="2000" i="1" dirty="0">
                <a:solidFill>
                  <a:srgbClr val="0070C0"/>
                </a:solidFill>
              </a:rPr>
              <a:t>(</a:t>
            </a:r>
            <a:r>
              <a:rPr lang="en-US" altLang="ja-JP" sz="2000" i="1" dirty="0" err="1" smtClean="0">
                <a:solidFill>
                  <a:srgbClr val="0070C0"/>
                </a:solidFill>
              </a:rPr>
              <a:t>a’x</a:t>
            </a:r>
            <a:r>
              <a:rPr lang="en-US" altLang="ja-JP" sz="2000" i="1" baseline="-25000" dirty="0" err="1" smtClean="0">
                <a:solidFill>
                  <a:srgbClr val="0070C0"/>
                </a:solidFill>
              </a:rPr>
              <a:t>i</a:t>
            </a:r>
            <a:r>
              <a:rPr lang="en-US" altLang="ja-JP" sz="2000" i="1" dirty="0" err="1" smtClean="0">
                <a:solidFill>
                  <a:srgbClr val="0070C0"/>
                </a:solidFill>
              </a:rPr>
              <a:t>+b</a:t>
            </a:r>
            <a:r>
              <a:rPr lang="en-US" altLang="ja-JP" sz="2000" i="1" dirty="0" smtClean="0">
                <a:solidFill>
                  <a:srgbClr val="0070C0"/>
                </a:solidFill>
              </a:rPr>
              <a:t>’) </a:t>
            </a:r>
            <a:r>
              <a:rPr lang="en-US" altLang="ja-JP" sz="2000" i="1" dirty="0">
                <a:solidFill>
                  <a:srgbClr val="0070C0"/>
                </a:solidFill>
              </a:rPr>
              <a:t>– </a:t>
            </a:r>
            <a:r>
              <a:rPr lang="en-US" altLang="ja-JP" sz="2000" i="1" dirty="0" err="1" smtClean="0">
                <a:solidFill>
                  <a:srgbClr val="0070C0"/>
                </a:solidFill>
              </a:rPr>
              <a:t>y</a:t>
            </a:r>
            <a:r>
              <a:rPr lang="en-US" altLang="ja-JP" sz="2000" i="1" baseline="-25000" dirty="0" err="1" smtClean="0">
                <a:solidFill>
                  <a:srgbClr val="0070C0"/>
                </a:solidFill>
              </a:rPr>
              <a:t>i</a:t>
            </a:r>
            <a:r>
              <a:rPr lang="en-US" altLang="ja-JP" sz="2000" i="1" dirty="0" smtClean="0">
                <a:solidFill>
                  <a:srgbClr val="0070C0"/>
                </a:solidFill>
              </a:rPr>
              <a:t>)^2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622800" y="2193548"/>
            <a:ext cx="4629794" cy="2554545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パラメーターの変更</a:t>
            </a:r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r>
              <a:rPr kumimoji="1" lang="en-US" altLang="ja-JP" sz="2800" i="1" dirty="0" smtClean="0"/>
              <a:t>a’’ = a’ - α</a:t>
            </a:r>
            <a:r>
              <a:rPr kumimoji="1" lang="ja-JP" altLang="en-US" sz="2800" i="1" dirty="0" smtClean="0"/>
              <a:t>∂</a:t>
            </a:r>
            <a:r>
              <a:rPr kumimoji="1" lang="en-US" altLang="ja-JP" sz="2800" i="1" dirty="0" smtClean="0"/>
              <a:t>/</a:t>
            </a:r>
            <a:r>
              <a:rPr kumimoji="1" lang="ja-JP" altLang="en-US" sz="2800" i="1" dirty="0" smtClean="0"/>
              <a:t>∂</a:t>
            </a:r>
            <a:r>
              <a:rPr kumimoji="1" lang="en-US" altLang="ja-JP" sz="2800" i="1" dirty="0" smtClean="0"/>
              <a:t>a’(J(</a:t>
            </a:r>
            <a:r>
              <a:rPr kumimoji="1" lang="en-US" altLang="ja-JP" sz="2800" i="1" dirty="0" err="1" smtClean="0"/>
              <a:t>a’,b</a:t>
            </a:r>
            <a:r>
              <a:rPr kumimoji="1" lang="en-US" altLang="ja-JP" sz="2800" i="1" dirty="0" smtClean="0"/>
              <a:t>’))</a:t>
            </a:r>
          </a:p>
          <a:p>
            <a:endParaRPr lang="en-US" altLang="ja-JP" sz="2800" i="1" dirty="0"/>
          </a:p>
          <a:p>
            <a:r>
              <a:rPr lang="en-US" altLang="ja-JP" sz="2800" i="1" dirty="0" smtClean="0"/>
              <a:t>b’’ </a:t>
            </a:r>
            <a:r>
              <a:rPr lang="en-US" altLang="ja-JP" sz="2800" i="1" dirty="0"/>
              <a:t>= </a:t>
            </a:r>
            <a:r>
              <a:rPr lang="en-US" altLang="ja-JP" sz="2800" i="1" dirty="0" smtClean="0"/>
              <a:t>b’ </a:t>
            </a:r>
            <a:r>
              <a:rPr lang="en-US" altLang="ja-JP" sz="2800" i="1" dirty="0"/>
              <a:t>- α</a:t>
            </a:r>
            <a:r>
              <a:rPr lang="ja-JP" altLang="en-US" sz="2800" i="1" dirty="0"/>
              <a:t>∂</a:t>
            </a:r>
            <a:r>
              <a:rPr lang="en-US" altLang="ja-JP" sz="2800" i="1" dirty="0"/>
              <a:t>/</a:t>
            </a:r>
            <a:r>
              <a:rPr lang="ja-JP" altLang="en-US" sz="2800" i="1" dirty="0" smtClean="0"/>
              <a:t>∂</a:t>
            </a:r>
            <a:r>
              <a:rPr lang="en-US" altLang="ja-JP" sz="2800" i="1" dirty="0" smtClean="0"/>
              <a:t>b’(J(</a:t>
            </a:r>
            <a:r>
              <a:rPr lang="en-US" altLang="ja-JP" sz="2800" i="1" dirty="0" err="1" smtClean="0"/>
              <a:t>a’,b</a:t>
            </a:r>
            <a:r>
              <a:rPr lang="en-US" altLang="ja-JP" sz="2800" i="1" dirty="0" smtClean="0"/>
              <a:t>’))</a:t>
            </a:r>
            <a:endParaRPr lang="ja-JP" altLang="en-US" sz="2800" i="1" dirty="0"/>
          </a:p>
          <a:p>
            <a:endParaRPr kumimoji="1" lang="ja-JP" altLang="en-US" sz="2800" dirty="0"/>
          </a:p>
        </p:txBody>
      </p:sp>
      <p:cxnSp>
        <p:nvCxnSpPr>
          <p:cNvPr id="17" name="直線矢印コネクタ 16"/>
          <p:cNvCxnSpPr/>
          <p:nvPr/>
        </p:nvCxnSpPr>
        <p:spPr>
          <a:xfrm flipH="1">
            <a:off x="3657600" y="3225800"/>
            <a:ext cx="965200" cy="2540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H="1">
            <a:off x="3670300" y="3975100"/>
            <a:ext cx="965200" cy="635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5295900" y="5105454"/>
            <a:ext cx="3623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損失関数の微分を使って、今度は、</a:t>
            </a:r>
            <a:endParaRPr lang="en-US" altLang="ja-JP" dirty="0" smtClean="0"/>
          </a:p>
          <a:p>
            <a:r>
              <a:rPr lang="ja-JP" altLang="en-US" dirty="0"/>
              <a:t>後ろ向き</a:t>
            </a:r>
            <a:r>
              <a:rPr lang="ja-JP" altLang="en-US" dirty="0" smtClean="0"/>
              <a:t>に、</a:t>
            </a:r>
            <a:r>
              <a:rPr kumimoji="1" lang="ja-JP" altLang="en-US" dirty="0" smtClean="0"/>
              <a:t>損失関数を計算した層</a:t>
            </a:r>
            <a:endParaRPr kumimoji="1" lang="en-US" altLang="ja-JP" dirty="0" smtClean="0"/>
          </a:p>
          <a:p>
            <a:r>
              <a:rPr kumimoji="1" lang="ja-JP" altLang="en-US" dirty="0" smtClean="0"/>
              <a:t>のパラメーターを、変更する</a:t>
            </a:r>
            <a:endParaRPr kumimoji="1" lang="ja-JP" altLang="en-US" dirty="0"/>
          </a:p>
        </p:txBody>
      </p:sp>
      <p:sp>
        <p:nvSpPr>
          <p:cNvPr id="14" name="下矢印 13"/>
          <p:cNvSpPr/>
          <p:nvPr/>
        </p:nvSpPr>
        <p:spPr>
          <a:xfrm>
            <a:off x="4622800" y="5232400"/>
            <a:ext cx="304800" cy="76200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57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/>
          <p:cNvSpPr/>
          <p:nvPr/>
        </p:nvSpPr>
        <p:spPr>
          <a:xfrm>
            <a:off x="0" y="-1270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7" name="図形グループ 6"/>
          <p:cNvGrpSpPr/>
          <p:nvPr/>
        </p:nvGrpSpPr>
        <p:grpSpPr>
          <a:xfrm>
            <a:off x="577850" y="711200"/>
            <a:ext cx="3724065" cy="1944132"/>
            <a:chOff x="425450" y="673100"/>
            <a:chExt cx="3724065" cy="1944132"/>
          </a:xfrm>
        </p:grpSpPr>
        <p:grpSp>
          <p:nvGrpSpPr>
            <p:cNvPr id="4" name="図形グループ 3"/>
            <p:cNvGrpSpPr/>
            <p:nvPr/>
          </p:nvGrpSpPr>
          <p:grpSpPr>
            <a:xfrm>
              <a:off x="425450" y="1054100"/>
              <a:ext cx="2952750" cy="1117600"/>
              <a:chOff x="425450" y="1054100"/>
              <a:chExt cx="2952750" cy="1117600"/>
            </a:xfrm>
          </p:grpSpPr>
          <p:pic>
            <p:nvPicPr>
              <p:cNvPr id="2" name="図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5450" y="1054100"/>
                <a:ext cx="2501900" cy="1117600"/>
              </a:xfrm>
              <a:prstGeom prst="rect">
                <a:avLst/>
              </a:prstGeom>
            </p:spPr>
          </p:pic>
          <p:sp>
            <p:nvSpPr>
              <p:cNvPr id="3" name="下矢印 2"/>
              <p:cNvSpPr/>
              <p:nvPr/>
            </p:nvSpPr>
            <p:spPr>
              <a:xfrm>
                <a:off x="3048000" y="1168400"/>
                <a:ext cx="330200" cy="977900"/>
              </a:xfrm>
              <a:prstGeom prst="downArrow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5" name="テキスト ボックス 4"/>
            <p:cNvSpPr txBox="1"/>
            <p:nvPr/>
          </p:nvSpPr>
          <p:spPr>
            <a:xfrm>
              <a:off x="762000" y="6731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損失関数の計算</a:t>
              </a:r>
              <a:endParaRPr kumimoji="1" lang="ja-JP" altLang="en-US" dirty="0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2070100" y="2247900"/>
              <a:ext cx="2079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パラメーターの変更</a:t>
              </a:r>
              <a:endParaRPr kumimoji="1" lang="ja-JP" altLang="en-US" dirty="0"/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3613150" y="711200"/>
            <a:ext cx="3724065" cy="1944132"/>
            <a:chOff x="425450" y="673100"/>
            <a:chExt cx="3724065" cy="1944132"/>
          </a:xfrm>
        </p:grpSpPr>
        <p:grpSp>
          <p:nvGrpSpPr>
            <p:cNvPr id="9" name="図形グループ 8"/>
            <p:cNvGrpSpPr/>
            <p:nvPr/>
          </p:nvGrpSpPr>
          <p:grpSpPr>
            <a:xfrm>
              <a:off x="425450" y="1054100"/>
              <a:ext cx="2952750" cy="1117600"/>
              <a:chOff x="425450" y="1054100"/>
              <a:chExt cx="2952750" cy="1117600"/>
            </a:xfrm>
          </p:grpSpPr>
          <p:pic>
            <p:nvPicPr>
              <p:cNvPr id="12" name="図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5450" y="1054100"/>
                <a:ext cx="2501900" cy="1117600"/>
              </a:xfrm>
              <a:prstGeom prst="rect">
                <a:avLst/>
              </a:prstGeom>
            </p:spPr>
          </p:pic>
          <p:sp>
            <p:nvSpPr>
              <p:cNvPr id="13" name="下矢印 12"/>
              <p:cNvSpPr/>
              <p:nvPr/>
            </p:nvSpPr>
            <p:spPr>
              <a:xfrm>
                <a:off x="3048000" y="1168400"/>
                <a:ext cx="330200" cy="977900"/>
              </a:xfrm>
              <a:prstGeom prst="downArrow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" name="テキスト ボックス 9"/>
            <p:cNvSpPr txBox="1"/>
            <p:nvPr/>
          </p:nvSpPr>
          <p:spPr>
            <a:xfrm>
              <a:off x="762000" y="673100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損失関数の計算</a:t>
              </a:r>
              <a:endParaRPr kumimoji="1" lang="ja-JP" altLang="en-US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2070100" y="2247900"/>
              <a:ext cx="2079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パラメーターの変更</a:t>
              </a:r>
              <a:endParaRPr kumimoji="1" lang="ja-JP" altLang="en-US" dirty="0"/>
            </a:p>
          </p:txBody>
        </p:sp>
      </p:grpSp>
      <p:sp>
        <p:nvSpPr>
          <p:cNvPr id="20" name="テキスト ボックス 19"/>
          <p:cNvSpPr txBox="1"/>
          <p:nvPr/>
        </p:nvSpPr>
        <p:spPr>
          <a:xfrm>
            <a:off x="7061200" y="1562100"/>
            <a:ext cx="16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⚫️</a:t>
            </a:r>
            <a:r>
              <a:rPr lang="en-US" altLang="ja-JP" sz="1400" dirty="0"/>
              <a:t> </a:t>
            </a:r>
            <a:r>
              <a:rPr lang="ja-JP" altLang="en-US" sz="1400" dirty="0" smtClean="0"/>
              <a:t>⚫️　⚫️　⚫️</a:t>
            </a:r>
            <a:endParaRPr lang="ja-JP" altLang="en-US" sz="14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016000" y="3365500"/>
            <a:ext cx="666881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こうした過程を繰り返して、パラメーターは、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少しづつ、変更されていく。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繰り返しの結果、パラメーターの値が、一定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の値に</a:t>
            </a:r>
            <a:r>
              <a:rPr kumimoji="1" lang="ja-JP" altLang="en-US" sz="2800" dirty="0" smtClean="0"/>
              <a:t>収束</a:t>
            </a:r>
            <a:r>
              <a:rPr lang="ja-JP" altLang="en-US" sz="2800" dirty="0" smtClean="0"/>
              <a:t>すれば、学習は成功したとみな</a:t>
            </a:r>
            <a:endParaRPr lang="en-US" altLang="ja-JP" sz="2800" dirty="0" smtClean="0"/>
          </a:p>
          <a:p>
            <a:r>
              <a:rPr lang="ja-JP" altLang="en-US" sz="2800" dirty="0" smtClean="0"/>
              <a:t>され、繰り返しは、中止される。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5849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600" dirty="0" smtClean="0"/>
              <a:t>どう、重みとバイアスを修正するのか？</a:t>
            </a:r>
            <a:endParaRPr kumimoji="1" lang="ja-JP" altLang="en-US" sz="36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3880" y="1828800"/>
            <a:ext cx="8258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0070C0"/>
                </a:solidFill>
              </a:rPr>
              <a:t>もう少し、一般的に、</a:t>
            </a:r>
            <a:r>
              <a:rPr kumimoji="1" lang="en-US" altLang="ja-JP" sz="2400" b="1" dirty="0" smtClean="0">
                <a:solidFill>
                  <a:srgbClr val="0070C0"/>
                </a:solidFill>
              </a:rPr>
              <a:t>Gradient Descent </a:t>
            </a:r>
            <a:r>
              <a:rPr kumimoji="1" lang="ja-JP" altLang="en-US" sz="2400" b="1" dirty="0" smtClean="0">
                <a:solidFill>
                  <a:srgbClr val="0070C0"/>
                </a:solidFill>
              </a:rPr>
              <a:t>をまとめてみよう。</a:t>
            </a:r>
            <a:endParaRPr kumimoji="1" lang="en-US" altLang="ja-JP" sz="2400" b="1" dirty="0" smtClean="0">
              <a:solidFill>
                <a:srgbClr val="0070C0"/>
              </a:solidFill>
            </a:endParaRPr>
          </a:p>
          <a:p>
            <a:r>
              <a:rPr lang="ja-JP" altLang="en-US" sz="2400" dirty="0" smtClean="0"/>
              <a:t>損失関数を</a:t>
            </a:r>
            <a:r>
              <a:rPr lang="en-US" altLang="ja-JP" sz="2400" dirty="0" smtClean="0"/>
              <a:t>C</a:t>
            </a:r>
            <a:r>
              <a:rPr lang="ja-JP" altLang="en-US" sz="2400" dirty="0" smtClean="0"/>
              <a:t>とするとき、次の式に従って、重み</a:t>
            </a:r>
            <a:r>
              <a:rPr lang="en-US" altLang="ja-JP" sz="2400" i="1" dirty="0" err="1" smtClean="0"/>
              <a:t>W</a:t>
            </a:r>
            <a:r>
              <a:rPr lang="en-US" altLang="ja-JP" sz="2400" i="1" baseline="-25000" dirty="0" err="1" smtClean="0"/>
              <a:t>k</a:t>
            </a:r>
            <a:r>
              <a:rPr lang="ja-JP" altLang="en-US" sz="2400" dirty="0" smtClean="0"/>
              <a:t>と</a:t>
            </a:r>
            <a:endParaRPr lang="en-US" altLang="ja-JP" sz="2400" dirty="0" smtClean="0"/>
          </a:p>
          <a:p>
            <a:r>
              <a:rPr lang="ja-JP" altLang="en-US" sz="2400" dirty="0" smtClean="0"/>
              <a:t>バイアス</a:t>
            </a:r>
            <a:r>
              <a:rPr lang="en-US" altLang="ja-JP" sz="2400" i="1" dirty="0" err="1" smtClean="0"/>
              <a:t>b</a:t>
            </a:r>
            <a:r>
              <a:rPr lang="en-US" altLang="ja-JP" sz="2400" i="1" baseline="-25000" dirty="0" err="1" smtClean="0"/>
              <a:t>l</a:t>
            </a:r>
            <a:r>
              <a:rPr lang="en-US" altLang="ja-JP" sz="2400" i="1" baseline="-25000" dirty="0" smtClean="0"/>
              <a:t> 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を変更すればいい。</a:t>
            </a:r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24" y="3042046"/>
            <a:ext cx="5010409" cy="2668144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7540651" y="4070961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i="1" dirty="0" err="1" smtClean="0"/>
              <a:t>η</a:t>
            </a:r>
            <a:r>
              <a:rPr kumimoji="1" lang="ja-JP" altLang="en-US" sz="2000" dirty="0" smtClean="0"/>
              <a:t>は学習率</a:t>
            </a:r>
            <a:endParaRPr kumimoji="1" lang="ja-JP" altLang="en-US" sz="2000" dirty="0"/>
          </a:p>
        </p:txBody>
      </p:sp>
      <p:sp>
        <p:nvSpPr>
          <p:cNvPr id="8" name="正方形/長方形 7"/>
          <p:cNvSpPr/>
          <p:nvPr/>
        </p:nvSpPr>
        <p:spPr>
          <a:xfrm>
            <a:off x="2129425" y="3029128"/>
            <a:ext cx="5010408" cy="2681062"/>
          </a:xfrm>
          <a:prstGeom prst="rect">
            <a:avLst/>
          </a:prstGeom>
          <a:solidFill>
            <a:srgbClr val="FFBEBE">
              <a:alpha val="6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76406" y="5497639"/>
            <a:ext cx="80964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>
                <a:solidFill>
                  <a:srgbClr val="0070C0"/>
                </a:solidFill>
              </a:rPr>
              <a:t>損失</a:t>
            </a:r>
            <a:r>
              <a:rPr kumimoji="1" lang="ja-JP" altLang="en-US" sz="2400" dirty="0" smtClean="0">
                <a:solidFill>
                  <a:srgbClr val="0070C0"/>
                </a:solidFill>
              </a:rPr>
              <a:t>関数が、</a:t>
            </a:r>
            <a:r>
              <a:rPr lang="en-US" altLang="ja-JP" sz="2400" b="1" dirty="0">
                <a:solidFill>
                  <a:srgbClr val="0070C0"/>
                </a:solidFill>
              </a:rPr>
              <a:t> </a:t>
            </a:r>
            <a:r>
              <a:rPr lang="ja-JP" altLang="en-US" sz="2400" b="1" dirty="0" smtClean="0">
                <a:solidFill>
                  <a:srgbClr val="0070C0"/>
                </a:solidFill>
              </a:rPr>
              <a:t>ここで見た、</a:t>
            </a:r>
            <a:r>
              <a:rPr lang="en-US" altLang="ja-JP" sz="2400" dirty="0" smtClean="0">
                <a:solidFill>
                  <a:srgbClr val="0070C0"/>
                </a:solidFill>
              </a:rPr>
              <a:t>quadratic cost</a:t>
            </a:r>
            <a:r>
              <a:rPr lang="ja-JP" altLang="en-US" sz="2400" dirty="0" smtClean="0">
                <a:solidFill>
                  <a:srgbClr val="0070C0"/>
                </a:solidFill>
              </a:rPr>
              <a:t>の形をしていない</a:t>
            </a:r>
            <a:endParaRPr lang="en-US" altLang="ja-JP" sz="2400" dirty="0" smtClean="0">
              <a:solidFill>
                <a:srgbClr val="0070C0"/>
              </a:solidFill>
            </a:endParaRPr>
          </a:p>
          <a:p>
            <a:r>
              <a:rPr kumimoji="1" lang="ja-JP" altLang="en-US" sz="2400" dirty="0" smtClean="0">
                <a:solidFill>
                  <a:srgbClr val="0070C0"/>
                </a:solidFill>
              </a:rPr>
              <a:t>場合（例えば、</a:t>
            </a:r>
            <a:r>
              <a:rPr kumimoji="1" lang="en-US" altLang="ja-JP" sz="2400" dirty="0" smtClean="0">
                <a:solidFill>
                  <a:srgbClr val="0070C0"/>
                </a:solidFill>
              </a:rPr>
              <a:t> Cross Entropy</a:t>
            </a:r>
            <a:r>
              <a:rPr kumimoji="1" lang="ja-JP" altLang="en-US" sz="2400" dirty="0" smtClean="0">
                <a:solidFill>
                  <a:srgbClr val="0070C0"/>
                </a:solidFill>
              </a:rPr>
              <a:t>の場合）でも、この</a:t>
            </a:r>
            <a:r>
              <a:rPr lang="ja-JP" altLang="en-US" sz="2400" dirty="0" smtClean="0">
                <a:solidFill>
                  <a:srgbClr val="0070C0"/>
                </a:solidFill>
              </a:rPr>
              <a:t>考え方は、</a:t>
            </a:r>
            <a:endParaRPr lang="en-US" altLang="ja-JP" sz="2400" dirty="0" smtClean="0">
              <a:solidFill>
                <a:srgbClr val="0070C0"/>
              </a:solidFill>
            </a:endParaRPr>
          </a:p>
          <a:p>
            <a:r>
              <a:rPr lang="ja-JP" altLang="en-US" sz="2400" dirty="0" smtClean="0">
                <a:solidFill>
                  <a:srgbClr val="0070C0"/>
                </a:solidFill>
              </a:rPr>
              <a:t>変わらない。</a:t>
            </a:r>
            <a:endParaRPr kumimoji="1" lang="ja-JP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01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コスト関数が</a:t>
            </a:r>
            <a:r>
              <a:rPr kumimoji="1" lang="en-US" altLang="ja-JP" dirty="0" smtClean="0"/>
              <a:t>Quadratic Cost</a:t>
            </a:r>
            <a:r>
              <a:rPr kumimoji="1" lang="ja-JP" altLang="en-US" dirty="0" smtClean="0"/>
              <a:t>の時の勾配</a:t>
            </a:r>
            <a:r>
              <a:rPr lang="ja-JP" altLang="en-US" dirty="0" smtClean="0"/>
              <a:t>を求めてみる　（線形回帰）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847850"/>
            <a:ext cx="4214348" cy="11366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3184525"/>
            <a:ext cx="6697714" cy="303847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613400" y="1930400"/>
            <a:ext cx="2837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だとして、</a:t>
            </a:r>
            <a:r>
              <a:rPr kumimoji="1" lang="en-US" altLang="ja-JP" sz="2400" dirty="0" smtClean="0"/>
              <a:t>1</a:t>
            </a:r>
            <a:r>
              <a:rPr kumimoji="1" lang="ja-JP" altLang="en-US" sz="2400" dirty="0" smtClean="0"/>
              <a:t>項だけの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場合の微分を考える</a:t>
            </a:r>
            <a:endParaRPr kumimoji="1" lang="ja-JP" altLang="en-US" sz="2400" dirty="0"/>
          </a:p>
        </p:txBody>
      </p:sp>
      <p:sp>
        <p:nvSpPr>
          <p:cNvPr id="3" name="正方形/長方形 2"/>
          <p:cNvSpPr/>
          <p:nvPr/>
        </p:nvSpPr>
        <p:spPr>
          <a:xfrm>
            <a:off x="2895600" y="5613400"/>
            <a:ext cx="2044700" cy="6096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40500" y="2832100"/>
            <a:ext cx="173156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i="1" dirty="0" err="1" smtClean="0"/>
              <a:t>h</a:t>
            </a:r>
            <a:r>
              <a:rPr kumimoji="1" lang="en-US" altLang="ja-JP" i="1" baseline="-25000" dirty="0" err="1" smtClean="0"/>
              <a:t>θ</a:t>
            </a:r>
            <a:r>
              <a:rPr kumimoji="1" lang="en-US" altLang="ja-JP" i="1" dirty="0" smtClean="0"/>
              <a:t>(x) = </a:t>
            </a:r>
            <a:r>
              <a:rPr kumimoji="1" lang="en-US" altLang="ja-JP" i="1" dirty="0" err="1" smtClean="0"/>
              <a:t>ax+b</a:t>
            </a:r>
            <a:endParaRPr kumimoji="1" lang="en-US" altLang="ja-JP" i="1" dirty="0" smtClean="0"/>
          </a:p>
          <a:p>
            <a:r>
              <a:rPr lang="en-US" altLang="ja-JP" i="1" dirty="0" smtClean="0"/>
              <a:t>θ</a:t>
            </a:r>
            <a:r>
              <a:rPr lang="en-US" altLang="ja-JP" i="1" baseline="-25000" dirty="0" smtClean="0"/>
              <a:t>1</a:t>
            </a:r>
            <a:r>
              <a:rPr lang="en-US" altLang="ja-JP" i="1" dirty="0" smtClean="0"/>
              <a:t> = a</a:t>
            </a:r>
          </a:p>
          <a:p>
            <a:r>
              <a:rPr lang="en-US" altLang="ja-JP" i="1" dirty="0" smtClean="0"/>
              <a:t>θ</a:t>
            </a:r>
            <a:r>
              <a:rPr lang="en-US" altLang="ja-JP" i="1" baseline="-25000" dirty="0" smtClean="0"/>
              <a:t>2</a:t>
            </a:r>
            <a:r>
              <a:rPr lang="en-US" altLang="ja-JP" i="1" dirty="0" smtClean="0"/>
              <a:t> </a:t>
            </a:r>
            <a:r>
              <a:rPr lang="en-US" altLang="ja-JP" i="1" dirty="0"/>
              <a:t>= </a:t>
            </a:r>
            <a:r>
              <a:rPr lang="en-US" altLang="ja-JP" i="1" dirty="0" smtClean="0"/>
              <a:t>b</a:t>
            </a:r>
          </a:p>
          <a:p>
            <a:r>
              <a:rPr lang="ja-JP" altLang="en-US" i="1" dirty="0" smtClean="0"/>
              <a:t>と考えればいい</a:t>
            </a:r>
            <a:endParaRPr lang="en-US" altLang="ja-JP" i="1" dirty="0"/>
          </a:p>
        </p:txBody>
      </p:sp>
    </p:spTree>
    <p:extLst>
      <p:ext uri="{BB962C8B-B14F-4D97-AF65-F5344CB8AC3E}">
        <p14:creationId xmlns:p14="http://schemas.microsoft.com/office/powerpoint/2010/main" val="135179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71" y="628650"/>
            <a:ext cx="1287979" cy="117475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0" y="685800"/>
            <a:ext cx="4318000" cy="11176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" y="2070100"/>
            <a:ext cx="2178050" cy="9779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200" y="2051050"/>
            <a:ext cx="3759200" cy="1054100"/>
          </a:xfrm>
          <a:prstGeom prst="rect">
            <a:avLst/>
          </a:prstGeom>
        </p:spPr>
      </p:pic>
      <p:grpSp>
        <p:nvGrpSpPr>
          <p:cNvPr id="14" name="図形グループ 13"/>
          <p:cNvGrpSpPr/>
          <p:nvPr/>
        </p:nvGrpSpPr>
        <p:grpSpPr>
          <a:xfrm>
            <a:off x="488950" y="2978150"/>
            <a:ext cx="4279900" cy="1231900"/>
            <a:chOff x="488950" y="3168650"/>
            <a:chExt cx="4279900" cy="1231900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950" y="3168650"/>
              <a:ext cx="4279900" cy="1231900"/>
            </a:xfrm>
            <a:prstGeom prst="rect">
              <a:avLst/>
            </a:prstGeom>
          </p:spPr>
        </p:pic>
        <p:sp>
          <p:nvSpPr>
            <p:cNvPr id="9" name="テキスト ボックス 8"/>
            <p:cNvSpPr txBox="1"/>
            <p:nvPr/>
          </p:nvSpPr>
          <p:spPr>
            <a:xfrm>
              <a:off x="889000" y="3644900"/>
              <a:ext cx="24878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smtClean="0"/>
                <a:t>ｊ</a:t>
              </a:r>
              <a:endParaRPr kumimoji="1" lang="ja-JP" altLang="en-US" sz="2000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1981200" y="3670300"/>
              <a:ext cx="24878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ｊ</a:t>
              </a:r>
              <a:endParaRPr kumimoji="1" lang="ja-JP" altLang="en-US" sz="2000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3467100" y="3886200"/>
              <a:ext cx="248786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ｊ</a:t>
              </a:r>
              <a:endParaRPr kumimoji="1" lang="ja-JP" altLang="en-US" sz="2000" dirty="0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4330700" y="3746500"/>
              <a:ext cx="152400" cy="2223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5003860"/>
            <a:ext cx="8016572" cy="158744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558800" y="4000500"/>
            <a:ext cx="7390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70C0"/>
                </a:solidFill>
              </a:rPr>
              <a:t>この式を、そのまま用いると、パラメータ更新の、基本的なアルゴリズムは、</a:t>
            </a:r>
            <a:endParaRPr kumimoji="1" lang="en-US" altLang="ja-JP" dirty="0" smtClean="0">
              <a:solidFill>
                <a:srgbClr val="0070C0"/>
              </a:solidFill>
            </a:endParaRPr>
          </a:p>
          <a:p>
            <a:r>
              <a:rPr lang="ja-JP" altLang="en-US" dirty="0" smtClean="0">
                <a:solidFill>
                  <a:srgbClr val="0070C0"/>
                </a:solidFill>
              </a:rPr>
              <a:t>次のようになる。この操作を、値が収束するまで何度も繰り返す。</a:t>
            </a:r>
            <a:endParaRPr lang="en-US" altLang="ja-JP" dirty="0" smtClean="0">
              <a:solidFill>
                <a:srgbClr val="0070C0"/>
              </a:solidFill>
            </a:endParaRPr>
          </a:p>
          <a:p>
            <a:r>
              <a:rPr lang="en-US" altLang="ja-JP" dirty="0">
                <a:solidFill>
                  <a:schemeClr val="accent2"/>
                </a:solidFill>
              </a:rPr>
              <a:t>m</a:t>
            </a:r>
            <a:r>
              <a:rPr kumimoji="1" lang="ja-JP" altLang="en-US" dirty="0" smtClean="0">
                <a:solidFill>
                  <a:schemeClr val="accent2"/>
                </a:solidFill>
              </a:rPr>
              <a:t>は、全データの数である。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673100" y="4959350"/>
            <a:ext cx="7340600" cy="158115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393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二項分類の</a:t>
            </a:r>
            <a:r>
              <a:rPr kumimoji="1" lang="en-US" altLang="ja-JP" dirty="0" smtClean="0"/>
              <a:t>Logistic</a:t>
            </a:r>
            <a:r>
              <a:rPr lang="ja-JP" altLang="en-US" dirty="0" smtClean="0"/>
              <a:t>回帰の場合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49" y="2292350"/>
            <a:ext cx="6862396" cy="141605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50900" y="1803400"/>
            <a:ext cx="4918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コスト関数　（</a:t>
            </a:r>
            <a:r>
              <a:rPr kumimoji="1" lang="en-US" altLang="ja-JP" sz="2800" dirty="0" smtClean="0"/>
              <a:t>Log Likelihood</a:t>
            </a:r>
            <a:r>
              <a:rPr kumimoji="1" lang="ja-JP" altLang="en-US" sz="2800" dirty="0" smtClean="0"/>
              <a:t>）</a:t>
            </a:r>
            <a:endParaRPr kumimoji="1" lang="ja-JP" altLang="en-US" sz="2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3873500"/>
            <a:ext cx="1691640" cy="9144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399" y="3987800"/>
            <a:ext cx="2348089" cy="66040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825500" y="4965700"/>
            <a:ext cx="80425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2"/>
                </a:solidFill>
              </a:rPr>
              <a:t>Logitic</a:t>
            </a:r>
            <a:r>
              <a:rPr kumimoji="1" lang="ja-JP" altLang="en-US" sz="2400" dirty="0" smtClean="0">
                <a:solidFill>
                  <a:schemeClr val="accent2"/>
                </a:solidFill>
              </a:rPr>
              <a:t>回帰の微分も、線形回帰の場合の</a:t>
            </a:r>
            <a:r>
              <a:rPr kumimoji="1" lang="en-US" altLang="ja-JP" sz="2400" dirty="0" smtClean="0">
                <a:solidFill>
                  <a:schemeClr val="accent2"/>
                </a:solidFill>
              </a:rPr>
              <a:t>Quadratic Cost</a:t>
            </a:r>
          </a:p>
          <a:p>
            <a:r>
              <a:rPr kumimoji="1" lang="ja-JP" altLang="en-US" sz="2400" dirty="0" smtClean="0">
                <a:solidFill>
                  <a:schemeClr val="accent2"/>
                </a:solidFill>
              </a:rPr>
              <a:t>の微分と同じ形になる！</a:t>
            </a:r>
            <a:r>
              <a:rPr lang="ja-JP" altLang="en-US" sz="2400" dirty="0" smtClean="0"/>
              <a:t>計算は省略したが、次の文献を参照</a:t>
            </a:r>
            <a:endParaRPr lang="en-US" altLang="ja-JP" sz="2400" dirty="0" smtClean="0"/>
          </a:p>
          <a:p>
            <a:r>
              <a:rPr lang="ja-JP" altLang="en-US" sz="2400" dirty="0" smtClean="0"/>
              <a:t>されたい。</a:t>
            </a:r>
            <a:r>
              <a:rPr lang="en-US" altLang="ja-JP" sz="2400" dirty="0" smtClean="0"/>
              <a:t>“CS229 </a:t>
            </a:r>
            <a:r>
              <a:rPr lang="en-US" altLang="ja-JP" sz="2400" dirty="0"/>
              <a:t>Lecture </a:t>
            </a:r>
            <a:r>
              <a:rPr lang="en-US" altLang="ja-JP" sz="2400" dirty="0" smtClean="0"/>
              <a:t>notes”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400" dirty="0">
                <a:hlinkClick r:id="rId5"/>
              </a:rPr>
              <a:t>http://</a:t>
            </a:r>
            <a:r>
              <a:rPr lang="en-US" altLang="ja-JP" sz="2400" dirty="0" smtClean="0">
                <a:hlinkClick r:id="rId5"/>
              </a:rPr>
              <a:t>cs229.stanford.edu/notes/cs229-notes1.pdf</a:t>
            </a:r>
            <a:endParaRPr lang="en-US" altLang="ja-JP" sz="2400" dirty="0"/>
          </a:p>
        </p:txBody>
      </p:sp>
      <p:sp>
        <p:nvSpPr>
          <p:cNvPr id="11" name="正方形/長方形 10"/>
          <p:cNvSpPr/>
          <p:nvPr/>
        </p:nvSpPr>
        <p:spPr>
          <a:xfrm>
            <a:off x="2489200" y="4000500"/>
            <a:ext cx="2044700" cy="6096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644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タイトル 5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kumimoji="1" lang="en-US" altLang="ja-JP" dirty="0" smtClean="0">
                <a:solidFill>
                  <a:srgbClr val="FFFF00"/>
                </a:solidFill>
              </a:rPr>
              <a:t>Back Propagation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7" name="サブタイトル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2400" dirty="0" smtClean="0">
                <a:solidFill>
                  <a:schemeClr val="bg1"/>
                </a:solidFill>
              </a:rPr>
              <a:t>前向きの推論に対して、パラメータの変更は、勾配（</a:t>
            </a:r>
            <a:r>
              <a:rPr kumimoji="1" lang="en-US" altLang="ja-JP" sz="2400" dirty="0" smtClean="0">
                <a:solidFill>
                  <a:schemeClr val="bg1"/>
                </a:solidFill>
              </a:rPr>
              <a:t>Gradient</a:t>
            </a:r>
            <a:r>
              <a:rPr kumimoji="1" lang="ja-JP" altLang="en-US" sz="2400" dirty="0" smtClean="0">
                <a:solidFill>
                  <a:schemeClr val="bg1"/>
                </a:solidFill>
              </a:rPr>
              <a:t>）を用いて、後ろ向きに行われる。</a:t>
            </a:r>
            <a:endParaRPr kumimoji="1" lang="en-US" altLang="ja-JP" sz="2400" dirty="0" smtClean="0">
              <a:solidFill>
                <a:schemeClr val="bg1"/>
              </a:solidFill>
            </a:endParaRPr>
          </a:p>
          <a:p>
            <a:r>
              <a:rPr kumimoji="1" lang="ja-JP" altLang="en-US" sz="2400" dirty="0" smtClean="0">
                <a:solidFill>
                  <a:schemeClr val="bg1"/>
                </a:solidFill>
              </a:rPr>
              <a:t>先に見たのは、一つのニューロンの場合だったが、多段の層からなるニューロンの場合でも、ある層から一つ前の層に対して、後ろ向きに、同じような処理が行われる。そのプロセスをまとめてみよう。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06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2349500" y="4864100"/>
            <a:ext cx="2159000" cy="6858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2374900" y="3429000"/>
            <a:ext cx="2159000" cy="6858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2349500" y="1993900"/>
            <a:ext cx="2159000" cy="6858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42016" y="4996934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F</a:t>
            </a:r>
            <a:r>
              <a:rPr lang="en-US" altLang="ja-JP" sz="2400" i="1" baseline="-25000" dirty="0" smtClean="0"/>
              <a:t>1</a:t>
            </a:r>
            <a:r>
              <a:rPr kumimoji="1" lang="en-US" altLang="ja-JP" sz="2400" i="1" dirty="0" smtClean="0"/>
              <a:t>(X</a:t>
            </a:r>
            <a:r>
              <a:rPr kumimoji="1" lang="en-US" altLang="ja-JP" sz="2400" i="1" baseline="-25000" dirty="0" smtClean="0"/>
              <a:t>0  </a:t>
            </a:r>
            <a:r>
              <a:rPr kumimoji="1" lang="en-US" altLang="ja-JP" sz="2400" i="1" dirty="0" smtClean="0"/>
              <a:t>, W</a:t>
            </a:r>
            <a:r>
              <a:rPr kumimoji="1" lang="en-US" altLang="ja-JP" sz="2400" i="1" baseline="-25000" dirty="0" smtClean="0"/>
              <a:t>1</a:t>
            </a:r>
            <a:r>
              <a:rPr kumimoji="1" lang="en-US" altLang="ja-JP" sz="2400" i="1" dirty="0" smtClean="0"/>
              <a:t>)</a:t>
            </a:r>
            <a:endParaRPr kumimoji="1" lang="ja-JP" altLang="en-US" sz="2400" i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87330" y="3552963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F</a:t>
            </a:r>
            <a:r>
              <a:rPr lang="en-US" altLang="ja-JP" sz="2400" i="1" baseline="-25000" dirty="0" smtClean="0"/>
              <a:t>i</a:t>
            </a:r>
            <a:r>
              <a:rPr kumimoji="1" lang="en-US" altLang="ja-JP" sz="2400" i="1" dirty="0" smtClean="0"/>
              <a:t>(X</a:t>
            </a:r>
            <a:r>
              <a:rPr lang="en-US" altLang="ja-JP" sz="2400" i="1" baseline="-25000" dirty="0" smtClean="0"/>
              <a:t>i-1 </a:t>
            </a:r>
            <a:r>
              <a:rPr kumimoji="1" lang="en-US" altLang="ja-JP" sz="2400" i="1" dirty="0" smtClean="0"/>
              <a:t>, W</a:t>
            </a:r>
            <a:r>
              <a:rPr lang="en-US" altLang="ja-JP" sz="2400" i="1" baseline="-25000" dirty="0"/>
              <a:t>i</a:t>
            </a:r>
            <a:r>
              <a:rPr kumimoji="1" lang="en-US" altLang="ja-JP" sz="2400" i="1" dirty="0" smtClean="0"/>
              <a:t>)</a:t>
            </a:r>
            <a:endParaRPr kumimoji="1" lang="ja-JP" altLang="en-US" sz="2400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478449" y="2121008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err="1" smtClean="0"/>
              <a:t>F</a:t>
            </a:r>
            <a:r>
              <a:rPr lang="en-US" altLang="ja-JP" sz="2400" i="1" baseline="-25000" dirty="0" err="1" smtClean="0"/>
              <a:t>n</a:t>
            </a:r>
            <a:r>
              <a:rPr kumimoji="1" lang="en-US" altLang="ja-JP" sz="2400" i="1" dirty="0" smtClean="0"/>
              <a:t>(X</a:t>
            </a:r>
            <a:r>
              <a:rPr lang="en-US" altLang="ja-JP" sz="2400" i="1" baseline="-25000" dirty="0" smtClean="0"/>
              <a:t>n-1 </a:t>
            </a:r>
            <a:r>
              <a:rPr kumimoji="1" lang="en-US" altLang="ja-JP" sz="2400" i="1" dirty="0" smtClean="0"/>
              <a:t>, </a:t>
            </a:r>
            <a:r>
              <a:rPr kumimoji="1" lang="en-US" altLang="ja-JP" sz="2400" i="1" dirty="0" err="1" smtClean="0"/>
              <a:t>W</a:t>
            </a:r>
            <a:r>
              <a:rPr lang="en-US" altLang="ja-JP" sz="2400" i="1" baseline="-25000" dirty="0" err="1" smtClean="0"/>
              <a:t>n</a:t>
            </a:r>
            <a:r>
              <a:rPr kumimoji="1" lang="en-US" altLang="ja-JP" sz="2400" i="1" dirty="0" smtClean="0"/>
              <a:t>)</a:t>
            </a:r>
            <a:endParaRPr kumimoji="1" lang="ja-JP" altLang="en-US" sz="2400" i="1" dirty="0"/>
          </a:p>
        </p:txBody>
      </p:sp>
      <p:cxnSp>
        <p:nvCxnSpPr>
          <p:cNvPr id="11" name="直線矢印コネクタ 10"/>
          <p:cNvCxnSpPr/>
          <p:nvPr/>
        </p:nvCxnSpPr>
        <p:spPr>
          <a:xfrm flipH="1" flipV="1">
            <a:off x="3657600" y="4114801"/>
            <a:ext cx="25400" cy="749299"/>
          </a:xfrm>
          <a:prstGeom prst="straightConnector1">
            <a:avLst/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 flipH="1" flipV="1">
            <a:off x="3644900" y="2692401"/>
            <a:ext cx="25400" cy="749299"/>
          </a:xfrm>
          <a:prstGeom prst="straightConnector1">
            <a:avLst/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H="1" flipV="1">
            <a:off x="3632200" y="1282701"/>
            <a:ext cx="25400" cy="74929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H="1" flipV="1">
            <a:off x="3683000" y="5549901"/>
            <a:ext cx="25400" cy="74929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1727200" y="2336800"/>
            <a:ext cx="584200" cy="127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V="1">
            <a:off x="1727200" y="3771900"/>
            <a:ext cx="584200" cy="127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1727200" y="5219700"/>
            <a:ext cx="584200" cy="127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1155700" y="2108200"/>
            <a:ext cx="61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err="1" smtClean="0"/>
              <a:t>W</a:t>
            </a:r>
            <a:r>
              <a:rPr kumimoji="1" lang="en-US" altLang="ja-JP" sz="2400" i="1" baseline="-25000" dirty="0" err="1" smtClean="0"/>
              <a:t>n</a:t>
            </a:r>
            <a:endParaRPr kumimoji="1" lang="ja-JP" altLang="en-US" sz="2400" i="1" baseline="-250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181100" y="3543300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smtClean="0"/>
              <a:t>W</a:t>
            </a:r>
            <a:r>
              <a:rPr lang="en-US" altLang="ja-JP" sz="2400" i="1" baseline="-25000" dirty="0" err="1"/>
              <a:t>i</a:t>
            </a:r>
            <a:endParaRPr kumimoji="1" lang="ja-JP" altLang="en-US" sz="2400" i="1" baseline="-250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193800" y="4978400"/>
            <a:ext cx="61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W</a:t>
            </a:r>
            <a:r>
              <a:rPr lang="en-US" altLang="ja-JP" sz="2400" i="1" baseline="-25000" dirty="0" smtClean="0"/>
              <a:t>1</a:t>
            </a:r>
            <a:endParaRPr kumimoji="1" lang="ja-JP" altLang="en-US" sz="2400" i="1" baseline="-250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467100" y="62865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i="1" dirty="0" smtClean="0"/>
              <a:t>X</a:t>
            </a:r>
            <a:r>
              <a:rPr kumimoji="1" lang="en-US" altLang="ja-JP" sz="2400" i="1" baseline="-25000" dirty="0" smtClean="0"/>
              <a:t>0</a:t>
            </a:r>
            <a:r>
              <a:rPr kumimoji="1" lang="en-US" altLang="ja-JP" sz="2400" i="1" dirty="0" smtClean="0"/>
              <a:t> </a:t>
            </a:r>
            <a:r>
              <a:rPr kumimoji="1" lang="en-US" altLang="ja-JP" sz="2400" dirty="0" smtClean="0"/>
              <a:t>(</a:t>
            </a:r>
            <a:r>
              <a:rPr kumimoji="1" lang="ja-JP" altLang="en-US" sz="2400" dirty="0" smtClean="0"/>
              <a:t>入力</a:t>
            </a:r>
            <a:r>
              <a:rPr kumimoji="1" lang="en-US" altLang="ja-JP" sz="2400" dirty="0" smtClean="0"/>
              <a:t>)</a:t>
            </a:r>
            <a:r>
              <a:rPr kumimoji="1" lang="en-US" altLang="ja-JP" sz="2400" baseline="-25000" dirty="0" smtClean="0"/>
              <a:t> </a:t>
            </a:r>
            <a:endParaRPr kumimoji="1" lang="ja-JP" altLang="en-US" sz="2400" baseline="-250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727700" y="2569865"/>
            <a:ext cx="288732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n</a:t>
            </a:r>
            <a:r>
              <a:rPr kumimoji="1" lang="ja-JP" altLang="en-US" sz="2400" dirty="0" smtClean="0"/>
              <a:t>層のネットワークの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前向きの推論。</a:t>
            </a:r>
            <a:endParaRPr lang="en-US" altLang="ja-JP" sz="2400" dirty="0" smtClean="0"/>
          </a:p>
          <a:p>
            <a:r>
              <a:rPr lang="ja-JP" altLang="en-US" sz="2400" dirty="0" smtClean="0"/>
              <a:t>推論の結果を</a:t>
            </a:r>
            <a:r>
              <a:rPr lang="en-US" altLang="ja-JP" sz="2400" dirty="0" smtClean="0"/>
              <a:t> X</a:t>
            </a:r>
            <a:r>
              <a:rPr lang="en-US" altLang="ja-JP" sz="2400" dirty="0"/>
              <a:t> </a:t>
            </a:r>
            <a:r>
              <a:rPr lang="ja-JP" altLang="en-US" sz="2400" dirty="0" smtClean="0"/>
              <a:t>とし</a:t>
            </a:r>
            <a:endParaRPr lang="en-US" altLang="ja-JP" sz="2400" dirty="0" smtClean="0"/>
          </a:p>
          <a:p>
            <a:r>
              <a:rPr lang="ja-JP" altLang="en-US" sz="2400" dirty="0" smtClean="0"/>
              <a:t>よう。</a:t>
            </a:r>
            <a:r>
              <a:rPr lang="en-US" altLang="ja-JP" sz="2400" dirty="0" smtClean="0"/>
              <a:t> </a:t>
            </a:r>
          </a:p>
          <a:p>
            <a:endParaRPr kumimoji="1" lang="en-US" altLang="ja-JP" sz="2400" dirty="0"/>
          </a:p>
          <a:p>
            <a:r>
              <a:rPr lang="ja-JP" altLang="en-US" sz="2400" dirty="0" smtClean="0"/>
              <a:t>簡単にするために、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バイアスの項</a:t>
            </a:r>
            <a:r>
              <a:rPr kumimoji="1" lang="en-US" altLang="ja-JP" sz="2400" dirty="0" smtClean="0"/>
              <a:t> </a:t>
            </a:r>
            <a:r>
              <a:rPr kumimoji="1" lang="en-US" altLang="ja-JP" sz="2400" i="1" dirty="0" smtClean="0"/>
              <a:t>bi </a:t>
            </a:r>
            <a:r>
              <a:rPr kumimoji="1" lang="ja-JP" altLang="en-US" sz="2400" dirty="0" smtClean="0"/>
              <a:t>は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省略している。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797300" y="4102100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>
                <a:solidFill>
                  <a:srgbClr val="FF0000"/>
                </a:solidFill>
              </a:rPr>
              <a:t>X</a:t>
            </a:r>
            <a:r>
              <a:rPr kumimoji="1" lang="en-US" altLang="ja-JP" sz="2400" i="1" baseline="-25000" dirty="0" smtClean="0">
                <a:solidFill>
                  <a:srgbClr val="FF0000"/>
                </a:solidFill>
              </a:rPr>
              <a:t>i-1</a:t>
            </a:r>
            <a:endParaRPr kumimoji="1" lang="ja-JP" alt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797300" y="2971800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>
                <a:solidFill>
                  <a:srgbClr val="FF0000"/>
                </a:solidFill>
              </a:rPr>
              <a:t>X</a:t>
            </a:r>
            <a:r>
              <a:rPr lang="en-US" altLang="ja-JP" sz="2400" i="1" baseline="-25000" dirty="0">
                <a:solidFill>
                  <a:srgbClr val="FF0000"/>
                </a:solidFill>
              </a:rPr>
              <a:t>i</a:t>
            </a:r>
            <a:endParaRPr kumimoji="1" lang="ja-JP" alt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797300" y="1346200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X</a:t>
            </a:r>
            <a:endParaRPr kumimoji="1" lang="ja-JP" altLang="en-US" sz="2400" i="1" baseline="-25000" dirty="0"/>
          </a:p>
        </p:txBody>
      </p:sp>
      <p:sp>
        <p:nvSpPr>
          <p:cNvPr id="29" name="正方形/長方形 28"/>
          <p:cNvSpPr/>
          <p:nvPr/>
        </p:nvSpPr>
        <p:spPr>
          <a:xfrm>
            <a:off x="431800" y="3001665"/>
            <a:ext cx="4406900" cy="1676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505251" y="27802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省略</a:t>
            </a:r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715000" y="406400"/>
            <a:ext cx="2882520" cy="646331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rgbClr val="0070C0"/>
                </a:solidFill>
              </a:rPr>
              <a:t>前向きの推論</a:t>
            </a:r>
            <a:endParaRPr kumimoji="1" lang="ja-JP" alt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42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図形グループ 8"/>
          <p:cNvGrpSpPr/>
          <p:nvPr/>
        </p:nvGrpSpPr>
        <p:grpSpPr>
          <a:xfrm>
            <a:off x="501042" y="713984"/>
            <a:ext cx="789140" cy="726510"/>
            <a:chOff x="864296" y="989556"/>
            <a:chExt cx="789140" cy="726510"/>
          </a:xfrm>
        </p:grpSpPr>
        <p:sp>
          <p:nvSpPr>
            <p:cNvPr id="5" name="円/楕円 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516837" y="1590807"/>
            <a:ext cx="789140" cy="726510"/>
            <a:chOff x="864296" y="989556"/>
            <a:chExt cx="789140" cy="726510"/>
          </a:xfrm>
        </p:grpSpPr>
        <p:sp>
          <p:nvSpPr>
            <p:cNvPr id="11" name="円/楕円 1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13" name="図形グループ 12"/>
          <p:cNvGrpSpPr/>
          <p:nvPr/>
        </p:nvGrpSpPr>
        <p:grpSpPr>
          <a:xfrm>
            <a:off x="501041" y="2620027"/>
            <a:ext cx="781971" cy="726510"/>
            <a:chOff x="864296" y="989556"/>
            <a:chExt cx="789140" cy="726510"/>
          </a:xfrm>
        </p:grpSpPr>
        <p:sp>
          <p:nvSpPr>
            <p:cNvPr id="14" name="円/楕円 13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16" name="図形グループ 15"/>
          <p:cNvGrpSpPr/>
          <p:nvPr/>
        </p:nvGrpSpPr>
        <p:grpSpPr>
          <a:xfrm>
            <a:off x="501042" y="3649247"/>
            <a:ext cx="789140" cy="726510"/>
            <a:chOff x="864296" y="989556"/>
            <a:chExt cx="789140" cy="726510"/>
          </a:xfrm>
        </p:grpSpPr>
        <p:sp>
          <p:nvSpPr>
            <p:cNvPr id="17" name="円/楕円 16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19" name="図形グループ 18"/>
          <p:cNvGrpSpPr/>
          <p:nvPr/>
        </p:nvGrpSpPr>
        <p:grpSpPr>
          <a:xfrm>
            <a:off x="516837" y="4526070"/>
            <a:ext cx="789140" cy="726510"/>
            <a:chOff x="864296" y="989556"/>
            <a:chExt cx="789140" cy="726510"/>
          </a:xfrm>
        </p:grpSpPr>
        <p:sp>
          <p:nvSpPr>
            <p:cNvPr id="20" name="円/楕円 19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5</a:t>
              </a:r>
              <a:endParaRPr kumimoji="1" lang="ja-JP" altLang="en-US" sz="2000" baseline="-25000" dirty="0"/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501041" y="5555290"/>
            <a:ext cx="781971" cy="726510"/>
            <a:chOff x="864296" y="989556"/>
            <a:chExt cx="789140" cy="726510"/>
          </a:xfrm>
        </p:grpSpPr>
        <p:sp>
          <p:nvSpPr>
            <p:cNvPr id="23" name="円/楕円 2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smtClean="0"/>
                <a:t>X</a:t>
              </a:r>
              <a:r>
                <a:rPr lang="en-US" altLang="ja-JP" sz="2000" baseline="-25000" dirty="0"/>
                <a:t>6</a:t>
              </a:r>
              <a:endParaRPr kumimoji="1" lang="ja-JP" altLang="en-US" sz="2000" baseline="-25000" dirty="0"/>
            </a:p>
          </p:txBody>
        </p:sp>
      </p:grpSp>
      <p:sp>
        <p:nvSpPr>
          <p:cNvPr id="26" name="角丸四角形 25"/>
          <p:cNvSpPr/>
          <p:nvPr/>
        </p:nvSpPr>
        <p:spPr>
          <a:xfrm>
            <a:off x="2317316" y="2943617"/>
            <a:ext cx="5774497" cy="941538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417530" y="3196225"/>
            <a:ext cx="566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70C0"/>
                </a:solidFill>
              </a:rPr>
              <a:t>W</a:t>
            </a:r>
            <a:r>
              <a:rPr lang="en-US" altLang="ja-JP" baseline="-25000" dirty="0" smtClean="0">
                <a:solidFill>
                  <a:srgbClr val="0070C0"/>
                </a:solidFill>
              </a:rPr>
              <a:t>1</a:t>
            </a:r>
            <a:r>
              <a:rPr lang="en-US" altLang="ja-JP" dirty="0" smtClean="0">
                <a:solidFill>
                  <a:srgbClr val="0070C0"/>
                </a:solidFill>
              </a:rPr>
              <a:t>X</a:t>
            </a:r>
            <a:r>
              <a:rPr lang="en-US" altLang="ja-JP" baseline="-25000" dirty="0" smtClean="0">
                <a:solidFill>
                  <a:srgbClr val="0070C0"/>
                </a:solidFill>
              </a:rPr>
              <a:t>1</a:t>
            </a:r>
            <a:r>
              <a:rPr lang="en-US" altLang="ja-JP" dirty="0" smtClean="0">
                <a:solidFill>
                  <a:srgbClr val="0070C0"/>
                </a:solidFill>
              </a:rPr>
              <a:t>+W</a:t>
            </a:r>
            <a:r>
              <a:rPr lang="en-US" altLang="ja-JP" baseline="-25000" dirty="0" smtClean="0">
                <a:solidFill>
                  <a:srgbClr val="0070C0"/>
                </a:solidFill>
              </a:rPr>
              <a:t>2</a:t>
            </a:r>
            <a:r>
              <a:rPr lang="en-US" altLang="ja-JP" dirty="0" smtClean="0">
                <a:solidFill>
                  <a:srgbClr val="0070C0"/>
                </a:solidFill>
              </a:rPr>
              <a:t>X</a:t>
            </a:r>
            <a:r>
              <a:rPr lang="en-US" altLang="ja-JP" baseline="-25000" dirty="0" smtClean="0">
                <a:solidFill>
                  <a:srgbClr val="0070C0"/>
                </a:solidFill>
              </a:rPr>
              <a:t>2</a:t>
            </a:r>
            <a:r>
              <a:rPr lang="en-US" altLang="ja-JP" dirty="0" smtClean="0">
                <a:solidFill>
                  <a:srgbClr val="0070C0"/>
                </a:solidFill>
              </a:rPr>
              <a:t>+W</a:t>
            </a:r>
            <a:r>
              <a:rPr lang="en-US" altLang="ja-JP" baseline="-25000" dirty="0" smtClean="0">
                <a:solidFill>
                  <a:srgbClr val="0070C0"/>
                </a:solidFill>
              </a:rPr>
              <a:t>3</a:t>
            </a:r>
            <a:r>
              <a:rPr lang="en-US" altLang="ja-JP" dirty="0" smtClean="0">
                <a:solidFill>
                  <a:srgbClr val="0070C0"/>
                </a:solidFill>
              </a:rPr>
              <a:t>X</a:t>
            </a:r>
            <a:r>
              <a:rPr lang="en-US" altLang="ja-JP" baseline="-25000" dirty="0" smtClean="0">
                <a:solidFill>
                  <a:srgbClr val="0070C0"/>
                </a:solidFill>
              </a:rPr>
              <a:t>3</a:t>
            </a:r>
            <a:r>
              <a:rPr lang="en-US" altLang="ja-JP" dirty="0" smtClean="0">
                <a:solidFill>
                  <a:srgbClr val="0070C0"/>
                </a:solidFill>
              </a:rPr>
              <a:t>+W</a:t>
            </a:r>
            <a:r>
              <a:rPr lang="en-US" altLang="ja-JP" baseline="-25000" dirty="0" smtClean="0">
                <a:solidFill>
                  <a:srgbClr val="0070C0"/>
                </a:solidFill>
              </a:rPr>
              <a:t>4</a:t>
            </a:r>
            <a:r>
              <a:rPr lang="en-US" altLang="ja-JP" dirty="0" smtClean="0">
                <a:solidFill>
                  <a:srgbClr val="0070C0"/>
                </a:solidFill>
              </a:rPr>
              <a:t>X</a:t>
            </a:r>
            <a:r>
              <a:rPr lang="en-US" altLang="ja-JP" baseline="-25000" dirty="0" smtClean="0">
                <a:solidFill>
                  <a:srgbClr val="0070C0"/>
                </a:solidFill>
              </a:rPr>
              <a:t>4</a:t>
            </a:r>
            <a:r>
              <a:rPr lang="en-US" altLang="ja-JP" dirty="0" smtClean="0">
                <a:solidFill>
                  <a:srgbClr val="0070C0"/>
                </a:solidFill>
              </a:rPr>
              <a:t>+W</a:t>
            </a:r>
            <a:r>
              <a:rPr lang="en-US" altLang="ja-JP" baseline="-25000" dirty="0" smtClean="0">
                <a:solidFill>
                  <a:srgbClr val="0070C0"/>
                </a:solidFill>
              </a:rPr>
              <a:t>5</a:t>
            </a:r>
            <a:r>
              <a:rPr lang="en-US" altLang="ja-JP" dirty="0" smtClean="0">
                <a:solidFill>
                  <a:srgbClr val="0070C0"/>
                </a:solidFill>
              </a:rPr>
              <a:t>X</a:t>
            </a:r>
            <a:r>
              <a:rPr lang="en-US" altLang="ja-JP" baseline="-25000" dirty="0" smtClean="0">
                <a:solidFill>
                  <a:srgbClr val="0070C0"/>
                </a:solidFill>
              </a:rPr>
              <a:t>5</a:t>
            </a:r>
            <a:r>
              <a:rPr lang="en-US" altLang="ja-JP" dirty="0" smtClean="0">
                <a:solidFill>
                  <a:srgbClr val="0070C0"/>
                </a:solidFill>
              </a:rPr>
              <a:t>+W</a:t>
            </a:r>
            <a:r>
              <a:rPr lang="en-US" altLang="ja-JP" baseline="-25000" dirty="0" smtClean="0">
                <a:solidFill>
                  <a:srgbClr val="0070C0"/>
                </a:solidFill>
              </a:rPr>
              <a:t>6</a:t>
            </a:r>
            <a:r>
              <a:rPr lang="en-US" altLang="ja-JP" dirty="0" smtClean="0">
                <a:solidFill>
                  <a:srgbClr val="0070C0"/>
                </a:solidFill>
              </a:rPr>
              <a:t>X</a:t>
            </a:r>
            <a:r>
              <a:rPr lang="en-US" altLang="ja-JP" baseline="-25000" dirty="0" smtClean="0">
                <a:solidFill>
                  <a:srgbClr val="0070C0"/>
                </a:solidFill>
              </a:rPr>
              <a:t>6</a:t>
            </a:r>
            <a:r>
              <a:rPr lang="en-US" altLang="ja-JP" dirty="0" smtClean="0">
                <a:solidFill>
                  <a:srgbClr val="0070C0"/>
                </a:solidFill>
              </a:rPr>
              <a:t>+b </a:t>
            </a:r>
            <a:r>
              <a:rPr lang="en-US" altLang="ja-JP" dirty="0" smtClean="0"/>
              <a:t>&gt; 0 ?</a:t>
            </a:r>
            <a:endParaRPr kumimoji="1" lang="ja-JP" altLang="en-US" dirty="0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1283012" y="1264407"/>
            <a:ext cx="1372507" cy="1629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>
            <a:off x="1283012" y="2141230"/>
            <a:ext cx="1134518" cy="90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>
            <a:stCxn id="14" idx="6"/>
          </p:cNvCxnSpPr>
          <p:nvPr/>
        </p:nvCxnSpPr>
        <p:spPr>
          <a:xfrm>
            <a:off x="1283012" y="2983282"/>
            <a:ext cx="1034304" cy="21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 flipV="1">
            <a:off x="1305977" y="3565557"/>
            <a:ext cx="1000786" cy="319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1300735" y="3837140"/>
            <a:ext cx="1116795" cy="839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>
            <a:stCxn id="23" idx="7"/>
          </p:cNvCxnSpPr>
          <p:nvPr/>
        </p:nvCxnSpPr>
        <p:spPr>
          <a:xfrm flipV="1">
            <a:off x="1168495" y="4018579"/>
            <a:ext cx="1487024" cy="1643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flipV="1">
            <a:off x="8192022" y="3394553"/>
            <a:ext cx="651353" cy="125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2651218" y="325677"/>
            <a:ext cx="49151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重み</a:t>
            </a:r>
            <a:r>
              <a:rPr lang="en-US" altLang="ja-JP" sz="2400" dirty="0" smtClean="0"/>
              <a:t> W=[W</a:t>
            </a:r>
            <a:r>
              <a:rPr lang="en-US" altLang="ja-JP" sz="2400" baseline="-25000" dirty="0" smtClean="0"/>
              <a:t>1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2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3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4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5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6</a:t>
            </a:r>
            <a:r>
              <a:rPr lang="en-US" altLang="ja-JP" sz="2400" dirty="0" smtClean="0"/>
              <a:t>]</a:t>
            </a:r>
            <a:endParaRPr lang="en-US" altLang="ja-JP" sz="2400" dirty="0"/>
          </a:p>
          <a:p>
            <a:r>
              <a:rPr lang="ja-JP" altLang="en-US" sz="2400" dirty="0" smtClean="0"/>
              <a:t>入力</a:t>
            </a:r>
            <a:r>
              <a:rPr lang="en-US" altLang="ja-JP" sz="2400" dirty="0" smtClean="0"/>
              <a:t> X=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[X</a:t>
            </a:r>
            <a:r>
              <a:rPr lang="en-US" altLang="ja-JP" sz="2400" baseline="-25000" dirty="0" smtClean="0"/>
              <a:t>1</a:t>
            </a:r>
            <a:r>
              <a:rPr lang="en-US" altLang="ja-JP" sz="2400" dirty="0" smtClean="0"/>
              <a:t>, X</a:t>
            </a:r>
            <a:r>
              <a:rPr lang="en-US" altLang="ja-JP" sz="2400" baseline="-25000" dirty="0" smtClean="0"/>
              <a:t>2</a:t>
            </a:r>
            <a:r>
              <a:rPr lang="en-US" altLang="ja-JP" sz="2400" dirty="0" smtClean="0"/>
              <a:t>, X</a:t>
            </a:r>
            <a:r>
              <a:rPr lang="en-US" altLang="ja-JP" sz="2400" baseline="-25000" dirty="0" smtClean="0"/>
              <a:t>3</a:t>
            </a:r>
            <a:r>
              <a:rPr lang="en-US" altLang="ja-JP" sz="2400" dirty="0" smtClean="0"/>
              <a:t>, X</a:t>
            </a:r>
            <a:r>
              <a:rPr lang="en-US" altLang="ja-JP" sz="2400" baseline="-25000" dirty="0" smtClean="0"/>
              <a:t>4</a:t>
            </a:r>
            <a:r>
              <a:rPr lang="en-US" altLang="ja-JP" sz="2400" dirty="0" smtClean="0"/>
              <a:t>, X</a:t>
            </a:r>
            <a:r>
              <a:rPr lang="en-US" altLang="ja-JP" sz="2400" baseline="-25000" dirty="0" smtClean="0"/>
              <a:t>5</a:t>
            </a:r>
            <a:r>
              <a:rPr lang="en-US" altLang="ja-JP" sz="2400" dirty="0" smtClean="0"/>
              <a:t>, X</a:t>
            </a:r>
            <a:r>
              <a:rPr lang="en-US" altLang="ja-JP" sz="2400" baseline="-25000" dirty="0" smtClean="0"/>
              <a:t>6</a:t>
            </a:r>
            <a:r>
              <a:rPr lang="en-US" altLang="ja-JP" sz="2400" dirty="0" smtClean="0"/>
              <a:t>]</a:t>
            </a:r>
          </a:p>
          <a:p>
            <a:endParaRPr lang="en-US" altLang="ja-JP" sz="2400" dirty="0"/>
          </a:p>
          <a:p>
            <a:r>
              <a:rPr lang="ja-JP" altLang="en-US" sz="2400" dirty="0" smtClean="0"/>
              <a:t>バイアス</a:t>
            </a:r>
            <a:r>
              <a:rPr lang="en-US" altLang="ja-JP" sz="2400" dirty="0" smtClean="0"/>
              <a:t> b</a:t>
            </a:r>
          </a:p>
        </p:txBody>
      </p:sp>
      <p:sp>
        <p:nvSpPr>
          <p:cNvPr id="34" name="正方形/長方形 33"/>
          <p:cNvSpPr/>
          <p:nvPr/>
        </p:nvSpPr>
        <p:spPr>
          <a:xfrm>
            <a:off x="4171165" y="325676"/>
            <a:ext cx="375781" cy="11774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4711871" y="340290"/>
            <a:ext cx="375781" cy="11774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265103" y="342378"/>
            <a:ext cx="375781" cy="11774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5816247" y="354904"/>
            <a:ext cx="375781" cy="11774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317287" y="367430"/>
            <a:ext cx="375781" cy="11774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正方形/長方形 41"/>
          <p:cNvSpPr/>
          <p:nvPr/>
        </p:nvSpPr>
        <p:spPr>
          <a:xfrm>
            <a:off x="6893483" y="367430"/>
            <a:ext cx="375781" cy="11774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755720" y="4885150"/>
            <a:ext cx="5777544" cy="1384995"/>
          </a:xfrm>
          <a:prstGeom prst="rect">
            <a:avLst/>
          </a:prstGeom>
          <a:solidFill>
            <a:srgbClr val="D1FFFD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重みと入力の対応する項目同士を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かけて、すべて足し合わせて、それに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バイアス</a:t>
            </a:r>
            <a:r>
              <a:rPr kumimoji="1" lang="en-US" altLang="ja-JP" sz="2800" dirty="0" smtClean="0"/>
              <a:t> b</a:t>
            </a:r>
            <a:r>
              <a:rPr kumimoji="1" lang="ja-JP" altLang="en-US" sz="2800" dirty="0" smtClean="0"/>
              <a:t>を足したもの。</a:t>
            </a:r>
            <a:endParaRPr kumimoji="1" lang="ja-JP" altLang="en-US" sz="2800" dirty="0"/>
          </a:p>
        </p:txBody>
      </p:sp>
      <p:sp>
        <p:nvSpPr>
          <p:cNvPr id="3" name="上矢印 2"/>
          <p:cNvSpPr/>
          <p:nvPr/>
        </p:nvSpPr>
        <p:spPr>
          <a:xfrm>
            <a:off x="4960307" y="4018579"/>
            <a:ext cx="513567" cy="65780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682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2349500" y="4864100"/>
            <a:ext cx="2159000" cy="6858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2374900" y="3429000"/>
            <a:ext cx="2159000" cy="6858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2349500" y="1993900"/>
            <a:ext cx="2159000" cy="6858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42016" y="4996934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F</a:t>
            </a:r>
            <a:r>
              <a:rPr lang="en-US" altLang="ja-JP" sz="2400" i="1" baseline="-25000" dirty="0" smtClean="0"/>
              <a:t>1</a:t>
            </a:r>
            <a:r>
              <a:rPr kumimoji="1" lang="en-US" altLang="ja-JP" sz="2400" i="1" dirty="0" smtClean="0"/>
              <a:t>(X</a:t>
            </a:r>
            <a:r>
              <a:rPr kumimoji="1" lang="en-US" altLang="ja-JP" sz="2400" i="1" baseline="-25000" dirty="0" smtClean="0"/>
              <a:t>0  </a:t>
            </a:r>
            <a:r>
              <a:rPr kumimoji="1" lang="en-US" altLang="ja-JP" sz="2400" i="1" dirty="0" smtClean="0"/>
              <a:t>, W</a:t>
            </a:r>
            <a:r>
              <a:rPr kumimoji="1" lang="en-US" altLang="ja-JP" sz="2400" i="1" baseline="-25000" dirty="0" smtClean="0"/>
              <a:t>1</a:t>
            </a:r>
            <a:r>
              <a:rPr kumimoji="1" lang="en-US" altLang="ja-JP" sz="2400" i="1" dirty="0" smtClean="0"/>
              <a:t>)</a:t>
            </a:r>
            <a:endParaRPr kumimoji="1" lang="ja-JP" altLang="en-US" sz="2400" i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87330" y="3552963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F</a:t>
            </a:r>
            <a:r>
              <a:rPr lang="en-US" altLang="ja-JP" sz="2400" i="1" baseline="-25000" dirty="0" smtClean="0"/>
              <a:t>i</a:t>
            </a:r>
            <a:r>
              <a:rPr kumimoji="1" lang="en-US" altLang="ja-JP" sz="2400" i="1" dirty="0" smtClean="0"/>
              <a:t>(X</a:t>
            </a:r>
            <a:r>
              <a:rPr lang="en-US" altLang="ja-JP" sz="2400" i="1" baseline="-25000" dirty="0" smtClean="0"/>
              <a:t>i-1 </a:t>
            </a:r>
            <a:r>
              <a:rPr kumimoji="1" lang="en-US" altLang="ja-JP" sz="2400" i="1" dirty="0" smtClean="0"/>
              <a:t>, W</a:t>
            </a:r>
            <a:r>
              <a:rPr lang="en-US" altLang="ja-JP" sz="2400" i="1" baseline="-25000" dirty="0"/>
              <a:t>i</a:t>
            </a:r>
            <a:r>
              <a:rPr kumimoji="1" lang="en-US" altLang="ja-JP" sz="2400" i="1" dirty="0" smtClean="0"/>
              <a:t>)</a:t>
            </a:r>
            <a:endParaRPr kumimoji="1" lang="ja-JP" altLang="en-US" sz="2400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478449" y="2121008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err="1" smtClean="0"/>
              <a:t>F</a:t>
            </a:r>
            <a:r>
              <a:rPr lang="en-US" altLang="ja-JP" sz="2400" i="1" baseline="-25000" dirty="0" err="1" smtClean="0"/>
              <a:t>n</a:t>
            </a:r>
            <a:r>
              <a:rPr kumimoji="1" lang="en-US" altLang="ja-JP" sz="2400" i="1" dirty="0" smtClean="0"/>
              <a:t>(X</a:t>
            </a:r>
            <a:r>
              <a:rPr lang="en-US" altLang="ja-JP" sz="2400" i="1" baseline="-25000" dirty="0" smtClean="0"/>
              <a:t>n-1 </a:t>
            </a:r>
            <a:r>
              <a:rPr kumimoji="1" lang="en-US" altLang="ja-JP" sz="2400" i="1" dirty="0" smtClean="0"/>
              <a:t>, </a:t>
            </a:r>
            <a:r>
              <a:rPr kumimoji="1" lang="en-US" altLang="ja-JP" sz="2400" i="1" dirty="0" err="1" smtClean="0"/>
              <a:t>W</a:t>
            </a:r>
            <a:r>
              <a:rPr lang="en-US" altLang="ja-JP" sz="2400" i="1" baseline="-25000" dirty="0" err="1" smtClean="0"/>
              <a:t>n</a:t>
            </a:r>
            <a:r>
              <a:rPr kumimoji="1" lang="en-US" altLang="ja-JP" sz="2400" i="1" dirty="0" smtClean="0"/>
              <a:t>)</a:t>
            </a:r>
            <a:endParaRPr kumimoji="1" lang="ja-JP" altLang="en-US" sz="2400" i="1" dirty="0"/>
          </a:p>
        </p:txBody>
      </p:sp>
      <p:cxnSp>
        <p:nvCxnSpPr>
          <p:cNvPr id="11" name="直線矢印コネクタ 10"/>
          <p:cNvCxnSpPr/>
          <p:nvPr/>
        </p:nvCxnSpPr>
        <p:spPr>
          <a:xfrm flipH="1" flipV="1">
            <a:off x="3657600" y="4114801"/>
            <a:ext cx="25400" cy="749299"/>
          </a:xfrm>
          <a:prstGeom prst="straightConnector1">
            <a:avLst/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 flipH="1" flipV="1">
            <a:off x="3644900" y="2692401"/>
            <a:ext cx="25400" cy="749299"/>
          </a:xfrm>
          <a:prstGeom prst="straightConnector1">
            <a:avLst/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H="1" flipV="1">
            <a:off x="3632200" y="1282701"/>
            <a:ext cx="25400" cy="74929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 flipH="1" flipV="1">
            <a:off x="3683000" y="5549901"/>
            <a:ext cx="25400" cy="74929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1727200" y="2336800"/>
            <a:ext cx="584200" cy="127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V="1">
            <a:off x="1727200" y="3771900"/>
            <a:ext cx="584200" cy="127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1727200" y="5219700"/>
            <a:ext cx="584200" cy="127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1155700" y="2108200"/>
            <a:ext cx="61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err="1" smtClean="0"/>
              <a:t>W</a:t>
            </a:r>
            <a:r>
              <a:rPr kumimoji="1" lang="en-US" altLang="ja-JP" sz="2400" i="1" baseline="-25000" dirty="0" err="1" smtClean="0"/>
              <a:t>n</a:t>
            </a:r>
            <a:endParaRPr kumimoji="1" lang="ja-JP" altLang="en-US" sz="2400" i="1" baseline="-250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181100" y="3543300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smtClean="0"/>
              <a:t>W</a:t>
            </a:r>
            <a:r>
              <a:rPr lang="en-US" altLang="ja-JP" sz="2400" i="1" baseline="-25000" dirty="0" err="1"/>
              <a:t>i</a:t>
            </a:r>
            <a:endParaRPr kumimoji="1" lang="ja-JP" altLang="en-US" sz="2400" i="1" baseline="-250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193800" y="4978400"/>
            <a:ext cx="61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W</a:t>
            </a:r>
            <a:r>
              <a:rPr lang="en-US" altLang="ja-JP" sz="2400" i="1" baseline="-25000" dirty="0" smtClean="0"/>
              <a:t>1</a:t>
            </a:r>
            <a:endParaRPr kumimoji="1" lang="ja-JP" altLang="en-US" sz="2400" i="1" baseline="-250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467100" y="6286500"/>
            <a:ext cx="466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i="1" dirty="0" smtClean="0"/>
              <a:t>X</a:t>
            </a:r>
            <a:r>
              <a:rPr kumimoji="1" lang="en-US" altLang="ja-JP" sz="2400" i="1" baseline="-25000" dirty="0" smtClean="0"/>
              <a:t>0</a:t>
            </a:r>
            <a:r>
              <a:rPr kumimoji="1" lang="en-US" altLang="ja-JP" sz="2400" i="1" dirty="0" smtClean="0"/>
              <a:t> </a:t>
            </a:r>
            <a:r>
              <a:rPr kumimoji="1" lang="en-US" altLang="ja-JP" sz="2400" dirty="0" smtClean="0"/>
              <a:t>(</a:t>
            </a:r>
            <a:r>
              <a:rPr kumimoji="1" lang="ja-JP" altLang="en-US" sz="2400" dirty="0" smtClean="0"/>
              <a:t>入力</a:t>
            </a:r>
            <a:r>
              <a:rPr kumimoji="1" lang="en-US" altLang="ja-JP" sz="2400" dirty="0" smtClean="0"/>
              <a:t>)</a:t>
            </a:r>
            <a:r>
              <a:rPr kumimoji="1" lang="ja-JP" altLang="en-US" sz="2400" dirty="0" smtClean="0"/>
              <a:t>　　</a:t>
            </a:r>
            <a:r>
              <a:rPr kumimoji="1" lang="en-US" altLang="ja-JP" sz="2400" dirty="0" smtClean="0"/>
              <a:t>Y</a:t>
            </a:r>
            <a:r>
              <a:rPr lang="en-US" altLang="ja-JP" sz="2400" dirty="0"/>
              <a:t> </a:t>
            </a:r>
            <a:r>
              <a:rPr kumimoji="1" lang="en-US" altLang="ja-JP" sz="2400" dirty="0" smtClean="0"/>
              <a:t>(</a:t>
            </a:r>
            <a:r>
              <a:rPr kumimoji="1" lang="ja-JP" altLang="en-US" sz="2400" dirty="0" smtClean="0"/>
              <a:t>期待される出力</a:t>
            </a:r>
            <a:r>
              <a:rPr kumimoji="1" lang="en-US" altLang="ja-JP" sz="2400" dirty="0" smtClean="0"/>
              <a:t>)</a:t>
            </a:r>
            <a:r>
              <a:rPr kumimoji="1" lang="ja-JP" altLang="en-US" sz="2400" dirty="0" smtClean="0"/>
              <a:t>　</a:t>
            </a:r>
            <a:r>
              <a:rPr kumimoji="1" lang="en-US" altLang="ja-JP" sz="2400" baseline="-25000" dirty="0" smtClean="0"/>
              <a:t> </a:t>
            </a:r>
            <a:endParaRPr kumimoji="1" lang="ja-JP" altLang="en-US" sz="2400" baseline="-25000" dirty="0"/>
          </a:p>
        </p:txBody>
      </p:sp>
      <p:sp>
        <p:nvSpPr>
          <p:cNvPr id="24" name="正方形/長方形 23"/>
          <p:cNvSpPr/>
          <p:nvPr/>
        </p:nvSpPr>
        <p:spPr>
          <a:xfrm>
            <a:off x="2478448" y="711200"/>
            <a:ext cx="3363552" cy="5461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 flipH="1" flipV="1">
            <a:off x="5283200" y="1257300"/>
            <a:ext cx="76200" cy="5054606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3708400" y="749300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Cost</a:t>
            </a:r>
            <a:endParaRPr kumimoji="1" lang="ja-JP" altLang="en-US" sz="2400" dirty="0"/>
          </a:p>
        </p:txBody>
      </p:sp>
      <p:cxnSp>
        <p:nvCxnSpPr>
          <p:cNvPr id="34" name="直線矢印コネクタ 33"/>
          <p:cNvCxnSpPr/>
          <p:nvPr/>
        </p:nvCxnSpPr>
        <p:spPr>
          <a:xfrm flipH="1" flipV="1">
            <a:off x="4254500" y="381000"/>
            <a:ext cx="12700" cy="33020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3441700" y="-25400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C(X,Y, ...)</a:t>
            </a:r>
            <a:endParaRPr kumimoji="1" lang="ja-JP" altLang="en-US" sz="2400" i="1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727700" y="2569865"/>
            <a:ext cx="30428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前向きの推論の結果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X</a:t>
            </a:r>
            <a:r>
              <a:rPr kumimoji="1" lang="ja-JP" altLang="en-US" sz="2400" dirty="0" smtClean="0"/>
              <a:t>は、</a:t>
            </a:r>
            <a:r>
              <a:rPr kumimoji="1" lang="en-US" altLang="ja-JP" sz="2400" dirty="0" smtClean="0"/>
              <a:t>Cost</a:t>
            </a:r>
            <a:r>
              <a:rPr kumimoji="1" lang="ja-JP" altLang="en-US" sz="2400" dirty="0" smtClean="0"/>
              <a:t>関数（</a:t>
            </a:r>
            <a:r>
              <a:rPr kumimoji="1" lang="en-US" altLang="ja-JP" sz="2400" dirty="0" smtClean="0"/>
              <a:t>Loss</a:t>
            </a:r>
          </a:p>
          <a:p>
            <a:r>
              <a:rPr lang="ja-JP" altLang="en-US" sz="2400" dirty="0" smtClean="0"/>
              <a:t>関数・損失関数）で、</a:t>
            </a:r>
            <a:endParaRPr kumimoji="1" lang="en-US" altLang="ja-JP" sz="2400" dirty="0"/>
          </a:p>
          <a:p>
            <a:r>
              <a:rPr lang="ja-JP" altLang="en-US" sz="2400" dirty="0" smtClean="0"/>
              <a:t>期待される出力</a:t>
            </a:r>
            <a:r>
              <a:rPr lang="en-US" altLang="ja-JP" sz="2400" dirty="0" smtClean="0"/>
              <a:t>Y</a:t>
            </a:r>
            <a:r>
              <a:rPr lang="ja-JP" altLang="en-US" sz="2400" dirty="0" smtClean="0"/>
              <a:t>と比</a:t>
            </a:r>
            <a:endParaRPr lang="en-US" altLang="ja-JP" sz="2400" dirty="0" smtClean="0"/>
          </a:p>
          <a:p>
            <a:r>
              <a:rPr lang="ja-JP" altLang="en-US" sz="2400" dirty="0" smtClean="0"/>
              <a:t>較される。</a:t>
            </a:r>
            <a:endParaRPr lang="en-US" altLang="ja-JP" sz="2400" dirty="0" smtClean="0"/>
          </a:p>
          <a:p>
            <a:endParaRPr kumimoji="1" lang="en-US" altLang="ja-JP" sz="2400" dirty="0"/>
          </a:p>
          <a:p>
            <a:r>
              <a:rPr lang="ja-JP" altLang="en-US" sz="2400" dirty="0" smtClean="0"/>
              <a:t>その結果を</a:t>
            </a:r>
            <a:r>
              <a:rPr lang="en-US" altLang="ja-JP" sz="2400" dirty="0" smtClean="0"/>
              <a:t>C</a:t>
            </a:r>
            <a:r>
              <a:rPr lang="ja-JP" altLang="en-US" sz="2400" dirty="0" smtClean="0"/>
              <a:t>としよう。</a:t>
            </a:r>
            <a:endParaRPr kumimoji="1" lang="ja-JP" altLang="en-US" sz="24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797300" y="1346200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X</a:t>
            </a:r>
            <a:endParaRPr kumimoji="1" lang="ja-JP" altLang="en-US" sz="2400" i="1" baseline="-25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797300" y="2946400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smtClean="0">
                <a:solidFill>
                  <a:srgbClr val="FF0000"/>
                </a:solidFill>
              </a:rPr>
              <a:t>X</a:t>
            </a:r>
            <a:r>
              <a:rPr lang="en-US" altLang="ja-JP" sz="2400" i="1" baseline="-25000">
                <a:solidFill>
                  <a:srgbClr val="FF0000"/>
                </a:solidFill>
              </a:rPr>
              <a:t>i</a:t>
            </a:r>
            <a:endParaRPr kumimoji="1" lang="ja-JP" alt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797300" y="4140200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>
                <a:solidFill>
                  <a:srgbClr val="FF0000"/>
                </a:solidFill>
              </a:rPr>
              <a:t>X</a:t>
            </a:r>
            <a:r>
              <a:rPr kumimoji="1" lang="en-US" altLang="ja-JP" sz="2400" i="1" baseline="-25000" dirty="0" smtClean="0">
                <a:solidFill>
                  <a:srgbClr val="FF0000"/>
                </a:solidFill>
              </a:rPr>
              <a:t>i-1</a:t>
            </a:r>
            <a:endParaRPr kumimoji="1" lang="ja-JP" alt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31800" y="3001665"/>
            <a:ext cx="4406900" cy="1676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4505251" y="27802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省略</a:t>
            </a:r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6172200" y="406400"/>
            <a:ext cx="2132315" cy="646331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>
                <a:solidFill>
                  <a:srgbClr val="0070C0"/>
                </a:solidFill>
              </a:rPr>
              <a:t>Cost</a:t>
            </a:r>
            <a:r>
              <a:rPr kumimoji="1" lang="ja-JP" altLang="en-US" sz="3600" dirty="0" smtClean="0">
                <a:solidFill>
                  <a:srgbClr val="0070C0"/>
                </a:solidFill>
              </a:rPr>
              <a:t>関数</a:t>
            </a:r>
            <a:endParaRPr kumimoji="1" lang="ja-JP" alt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06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正方形/長方形 4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2349500" y="4864100"/>
            <a:ext cx="2159000" cy="6858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2374900" y="3429000"/>
            <a:ext cx="2159000" cy="6858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2349500" y="1993900"/>
            <a:ext cx="2159000" cy="6858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42016" y="4996934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F</a:t>
            </a:r>
            <a:r>
              <a:rPr lang="en-US" altLang="ja-JP" sz="2400" i="1" baseline="-25000" dirty="0" smtClean="0"/>
              <a:t>1</a:t>
            </a:r>
            <a:r>
              <a:rPr kumimoji="1" lang="en-US" altLang="ja-JP" sz="2400" i="1" dirty="0" smtClean="0"/>
              <a:t>(X</a:t>
            </a:r>
            <a:r>
              <a:rPr kumimoji="1" lang="en-US" altLang="ja-JP" sz="2400" i="1" baseline="-25000" dirty="0" smtClean="0"/>
              <a:t>0  </a:t>
            </a:r>
            <a:r>
              <a:rPr kumimoji="1" lang="en-US" altLang="ja-JP" sz="2400" i="1" dirty="0" smtClean="0"/>
              <a:t>, W</a:t>
            </a:r>
            <a:r>
              <a:rPr kumimoji="1" lang="en-US" altLang="ja-JP" sz="2400" i="1" baseline="-25000" dirty="0" smtClean="0"/>
              <a:t>1</a:t>
            </a:r>
            <a:r>
              <a:rPr kumimoji="1" lang="en-US" altLang="ja-JP" sz="2400" i="1" dirty="0" smtClean="0"/>
              <a:t>)</a:t>
            </a:r>
            <a:endParaRPr kumimoji="1" lang="ja-JP" altLang="en-US" sz="2400" i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87330" y="3552963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F</a:t>
            </a:r>
            <a:r>
              <a:rPr lang="en-US" altLang="ja-JP" sz="2400" i="1" baseline="-25000" dirty="0" smtClean="0"/>
              <a:t>i</a:t>
            </a:r>
            <a:r>
              <a:rPr kumimoji="1" lang="en-US" altLang="ja-JP" sz="2400" i="1" dirty="0" smtClean="0"/>
              <a:t>(X</a:t>
            </a:r>
            <a:r>
              <a:rPr lang="en-US" altLang="ja-JP" sz="2400" i="1" baseline="-25000" dirty="0" smtClean="0"/>
              <a:t>i-1 </a:t>
            </a:r>
            <a:r>
              <a:rPr kumimoji="1" lang="en-US" altLang="ja-JP" sz="2400" i="1" dirty="0" smtClean="0"/>
              <a:t>, W</a:t>
            </a:r>
            <a:r>
              <a:rPr lang="en-US" altLang="ja-JP" sz="2400" i="1" baseline="-25000" dirty="0"/>
              <a:t>i</a:t>
            </a:r>
            <a:r>
              <a:rPr kumimoji="1" lang="en-US" altLang="ja-JP" sz="2400" i="1" dirty="0" smtClean="0"/>
              <a:t>)</a:t>
            </a:r>
            <a:endParaRPr kumimoji="1" lang="ja-JP" altLang="en-US" sz="2400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478449" y="2121008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err="1" smtClean="0"/>
              <a:t>F</a:t>
            </a:r>
            <a:r>
              <a:rPr lang="en-US" altLang="ja-JP" sz="2400" i="1" baseline="-25000" dirty="0" err="1" smtClean="0"/>
              <a:t>n</a:t>
            </a:r>
            <a:r>
              <a:rPr kumimoji="1" lang="en-US" altLang="ja-JP" sz="2400" i="1" dirty="0" smtClean="0"/>
              <a:t>(X</a:t>
            </a:r>
            <a:r>
              <a:rPr lang="en-US" altLang="ja-JP" sz="2400" i="1" baseline="-25000" dirty="0" smtClean="0"/>
              <a:t>n-1 </a:t>
            </a:r>
            <a:r>
              <a:rPr kumimoji="1" lang="en-US" altLang="ja-JP" sz="2400" i="1" dirty="0" smtClean="0"/>
              <a:t>, </a:t>
            </a:r>
            <a:r>
              <a:rPr kumimoji="1" lang="en-US" altLang="ja-JP" sz="2400" i="1" dirty="0" err="1" smtClean="0"/>
              <a:t>W</a:t>
            </a:r>
            <a:r>
              <a:rPr lang="en-US" altLang="ja-JP" sz="2400" i="1" baseline="-25000" dirty="0" err="1" smtClean="0"/>
              <a:t>n</a:t>
            </a:r>
            <a:r>
              <a:rPr kumimoji="1" lang="en-US" altLang="ja-JP" sz="2400" i="1" dirty="0" smtClean="0"/>
              <a:t>)</a:t>
            </a:r>
            <a:endParaRPr kumimoji="1" lang="ja-JP" altLang="en-US" sz="2400" i="1" dirty="0"/>
          </a:p>
        </p:txBody>
      </p:sp>
      <p:cxnSp>
        <p:nvCxnSpPr>
          <p:cNvPr id="11" name="直線矢印コネクタ 10"/>
          <p:cNvCxnSpPr/>
          <p:nvPr/>
        </p:nvCxnSpPr>
        <p:spPr>
          <a:xfrm flipH="1" flipV="1">
            <a:off x="3454400" y="4114801"/>
            <a:ext cx="25400" cy="749299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 flipH="1" flipV="1">
            <a:off x="3441700" y="2692401"/>
            <a:ext cx="25400" cy="749299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H="1" flipV="1">
            <a:off x="3416300" y="1282701"/>
            <a:ext cx="25400" cy="749299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1727200" y="2336800"/>
            <a:ext cx="584200" cy="12700"/>
          </a:xfrm>
          <a:prstGeom prst="straightConnector1">
            <a:avLst/>
          </a:prstGeom>
          <a:ln w="57150">
            <a:solidFill>
              <a:srgbClr val="00B05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V="1">
            <a:off x="1727200" y="3771900"/>
            <a:ext cx="584200" cy="12700"/>
          </a:xfrm>
          <a:prstGeom prst="straightConnector1">
            <a:avLst/>
          </a:prstGeom>
          <a:ln w="57150">
            <a:solidFill>
              <a:srgbClr val="00B05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1727200" y="5219700"/>
            <a:ext cx="584200" cy="12700"/>
          </a:xfrm>
          <a:prstGeom prst="straightConnector1">
            <a:avLst/>
          </a:prstGeom>
          <a:ln w="57150">
            <a:solidFill>
              <a:srgbClr val="00B05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31800" y="2108200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i="1" dirty="0" smtClean="0">
                <a:solidFill>
                  <a:srgbClr val="00B050"/>
                </a:solidFill>
              </a:rPr>
              <a:t>ｄ</a:t>
            </a:r>
            <a:r>
              <a:rPr lang="en-US" altLang="ja-JP" sz="2400" i="1" dirty="0" smtClean="0">
                <a:solidFill>
                  <a:srgbClr val="00B050"/>
                </a:solidFill>
              </a:rPr>
              <a:t>C/</a:t>
            </a:r>
            <a:r>
              <a:rPr lang="en-US" altLang="ja-JP" sz="2400" i="1" dirty="0" err="1" smtClean="0">
                <a:solidFill>
                  <a:srgbClr val="00B050"/>
                </a:solidFill>
              </a:rPr>
              <a:t>dW</a:t>
            </a:r>
            <a:r>
              <a:rPr lang="en-US" altLang="ja-JP" sz="2400" i="1" baseline="-25000" dirty="0" err="1" smtClean="0">
                <a:solidFill>
                  <a:srgbClr val="00B050"/>
                </a:solidFill>
              </a:rPr>
              <a:t>n</a:t>
            </a:r>
            <a:endParaRPr kumimoji="1" lang="ja-JP" altLang="en-US" sz="2400" i="1" baseline="-25000" dirty="0">
              <a:solidFill>
                <a:srgbClr val="00B050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2478448" y="711200"/>
            <a:ext cx="3363552" cy="5461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708400" y="749300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Cost</a:t>
            </a:r>
            <a:endParaRPr kumimoji="1" lang="ja-JP" altLang="en-US" sz="2400" dirty="0"/>
          </a:p>
        </p:txBody>
      </p:sp>
      <p:cxnSp>
        <p:nvCxnSpPr>
          <p:cNvPr id="34" name="直線矢印コネクタ 33"/>
          <p:cNvCxnSpPr/>
          <p:nvPr/>
        </p:nvCxnSpPr>
        <p:spPr>
          <a:xfrm flipH="1" flipV="1">
            <a:off x="4254500" y="381000"/>
            <a:ext cx="12700" cy="33020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3441700" y="-25400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C(X,Y, ...)</a:t>
            </a:r>
            <a:endParaRPr kumimoji="1" lang="ja-JP" altLang="en-US" sz="2400" i="1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5727700" y="2569865"/>
            <a:ext cx="3244799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各層の出力</a:t>
            </a:r>
            <a:r>
              <a:rPr kumimoji="1" lang="en-US" altLang="ja-JP" sz="2400" i="1" dirty="0" smtClean="0"/>
              <a:t>X</a:t>
            </a:r>
            <a:r>
              <a:rPr kumimoji="1" lang="en-US" altLang="ja-JP" sz="2400" i="1" baseline="-25000" dirty="0" smtClean="0"/>
              <a:t>i</a:t>
            </a:r>
            <a:r>
              <a:rPr kumimoji="1" lang="en-US" altLang="ja-JP" sz="2400" dirty="0" smtClean="0"/>
              <a:t> </a:t>
            </a:r>
            <a:r>
              <a:rPr kumimoji="1" lang="ja-JP" altLang="en-US" sz="2400" dirty="0" smtClean="0"/>
              <a:t>につい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て、</a:t>
            </a:r>
            <a:r>
              <a:rPr lang="en-US" altLang="ja-JP" sz="2400" dirty="0" smtClean="0"/>
              <a:t>C</a:t>
            </a:r>
            <a:r>
              <a:rPr lang="ja-JP" altLang="en-US" sz="2400" dirty="0" smtClean="0"/>
              <a:t>に対する勾配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ja-JP" altLang="en-US" sz="2400" i="1" dirty="0"/>
              <a:t>ｄ</a:t>
            </a:r>
            <a:r>
              <a:rPr lang="en-US" altLang="ja-JP" sz="2400" i="1" dirty="0" smtClean="0"/>
              <a:t>C/</a:t>
            </a:r>
            <a:r>
              <a:rPr lang="en-US" altLang="ja-JP" sz="2400" i="1" dirty="0" err="1" smtClean="0"/>
              <a:t>dX</a:t>
            </a:r>
            <a:r>
              <a:rPr lang="en-US" altLang="ja-JP" sz="2400" i="1" baseline="-25000" dirty="0" err="1" smtClean="0"/>
              <a:t>i</a:t>
            </a:r>
            <a:r>
              <a:rPr lang="ja-JP" altLang="en-US" sz="2400" dirty="0" smtClean="0"/>
              <a:t>が計算される。</a:t>
            </a:r>
            <a:endParaRPr lang="en-US" altLang="ja-JP" sz="2400" dirty="0" smtClean="0"/>
          </a:p>
          <a:p>
            <a:endParaRPr lang="en-US" altLang="ja-JP" sz="2400" baseline="-25000" dirty="0"/>
          </a:p>
          <a:p>
            <a:r>
              <a:rPr lang="ja-JP" altLang="en-US" sz="2400" dirty="0" smtClean="0"/>
              <a:t>同様に、各層の重み</a:t>
            </a:r>
            <a:endParaRPr lang="en-US" altLang="ja-JP" sz="2400" dirty="0" smtClean="0"/>
          </a:p>
          <a:p>
            <a:r>
              <a:rPr lang="en-US" altLang="ja-JP" sz="2400" i="1" dirty="0" smtClean="0"/>
              <a:t>W</a:t>
            </a:r>
            <a:r>
              <a:rPr lang="en-US" altLang="ja-JP" sz="2400" i="1" baseline="-25000" dirty="0" smtClean="0"/>
              <a:t>i </a:t>
            </a:r>
            <a:r>
              <a:rPr lang="ja-JP" altLang="en-US" sz="2400" dirty="0" smtClean="0"/>
              <a:t>について、</a:t>
            </a:r>
            <a:r>
              <a:rPr lang="en-US" altLang="ja-JP" sz="2400" dirty="0" smtClean="0"/>
              <a:t>C</a:t>
            </a:r>
            <a:r>
              <a:rPr lang="ja-JP" altLang="en-US" sz="2400" dirty="0" smtClean="0"/>
              <a:t>に対す</a:t>
            </a:r>
            <a:endParaRPr lang="en-US" altLang="ja-JP" sz="2400" dirty="0" smtClean="0"/>
          </a:p>
          <a:p>
            <a:r>
              <a:rPr lang="ja-JP" altLang="en-US" sz="2400" dirty="0" smtClean="0"/>
              <a:t>る勾配</a:t>
            </a:r>
            <a:r>
              <a:rPr lang="ja-JP" altLang="en-US" sz="2400" i="1" dirty="0"/>
              <a:t>ｄ</a:t>
            </a:r>
            <a:r>
              <a:rPr lang="en-US" altLang="ja-JP" sz="2400" i="1" dirty="0" smtClean="0"/>
              <a:t>C/</a:t>
            </a:r>
            <a:r>
              <a:rPr lang="en-US" altLang="ja-JP" sz="2400" i="1" dirty="0" err="1" smtClean="0"/>
              <a:t>dW</a:t>
            </a:r>
            <a:r>
              <a:rPr lang="en-US" altLang="ja-JP" sz="2400" i="1" baseline="-25000" dirty="0" err="1" smtClean="0"/>
              <a:t>i</a:t>
            </a:r>
            <a:r>
              <a:rPr lang="en-US" altLang="ja-JP" sz="2400" i="1" baseline="-25000" dirty="0" smtClean="0"/>
              <a:t> </a:t>
            </a:r>
            <a:r>
              <a:rPr lang="ja-JP" altLang="en-US" sz="2400" dirty="0" smtClean="0"/>
              <a:t>が計算</a:t>
            </a:r>
            <a:endParaRPr lang="en-US" altLang="ja-JP" sz="2400" dirty="0" smtClean="0"/>
          </a:p>
          <a:p>
            <a:r>
              <a:rPr lang="ja-JP" altLang="en-US" sz="2400" dirty="0" smtClean="0"/>
              <a:t>される。</a:t>
            </a:r>
            <a:r>
              <a:rPr lang="ja-JP" altLang="en-US" sz="2400" dirty="0" smtClean="0">
                <a:solidFill>
                  <a:srgbClr val="0070C0"/>
                </a:solidFill>
              </a:rPr>
              <a:t>この値に基づい</a:t>
            </a:r>
            <a:endParaRPr lang="en-US" altLang="ja-JP" sz="2400" dirty="0" smtClean="0">
              <a:solidFill>
                <a:srgbClr val="0070C0"/>
              </a:solidFill>
            </a:endParaRPr>
          </a:p>
          <a:p>
            <a:r>
              <a:rPr lang="ja-JP" altLang="en-US" sz="2400" dirty="0" smtClean="0">
                <a:solidFill>
                  <a:srgbClr val="0070C0"/>
                </a:solidFill>
              </a:rPr>
              <a:t>て重みは更新される。</a:t>
            </a:r>
            <a:endParaRPr lang="ja-JP" altLang="en-US" sz="2400" dirty="0">
              <a:solidFill>
                <a:srgbClr val="0070C0"/>
              </a:solidFill>
            </a:endParaRPr>
          </a:p>
          <a:p>
            <a:endParaRPr kumimoji="1" lang="en-US" altLang="ja-JP" sz="2400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57200" y="3543300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i="1" dirty="0" smtClean="0">
                <a:solidFill>
                  <a:srgbClr val="00B050"/>
                </a:solidFill>
              </a:rPr>
              <a:t>ｄ</a:t>
            </a:r>
            <a:r>
              <a:rPr lang="en-US" altLang="ja-JP" sz="2400" i="1" dirty="0" smtClean="0">
                <a:solidFill>
                  <a:srgbClr val="00B050"/>
                </a:solidFill>
              </a:rPr>
              <a:t>C/</a:t>
            </a:r>
            <a:r>
              <a:rPr lang="en-US" altLang="ja-JP" sz="2400" i="1" dirty="0" err="1" smtClean="0">
                <a:solidFill>
                  <a:srgbClr val="00B050"/>
                </a:solidFill>
              </a:rPr>
              <a:t>dW</a:t>
            </a:r>
            <a:r>
              <a:rPr lang="en-US" altLang="ja-JP" sz="2400" i="1" baseline="-25000" dirty="0" err="1">
                <a:solidFill>
                  <a:srgbClr val="00B050"/>
                </a:solidFill>
              </a:rPr>
              <a:t>i</a:t>
            </a:r>
            <a:endParaRPr kumimoji="1" lang="ja-JP" altLang="en-US" sz="2400" i="1" baseline="-25000" dirty="0">
              <a:solidFill>
                <a:srgbClr val="00B050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69900" y="4902200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i="1" dirty="0" smtClean="0">
                <a:solidFill>
                  <a:srgbClr val="00B050"/>
                </a:solidFill>
              </a:rPr>
              <a:t>ｄ</a:t>
            </a:r>
            <a:r>
              <a:rPr lang="en-US" altLang="ja-JP" sz="2400" i="1" dirty="0" smtClean="0">
                <a:solidFill>
                  <a:srgbClr val="00B050"/>
                </a:solidFill>
              </a:rPr>
              <a:t>C/dW</a:t>
            </a:r>
            <a:r>
              <a:rPr lang="en-US" altLang="ja-JP" sz="2400" i="1" baseline="-25000" dirty="0" smtClean="0">
                <a:solidFill>
                  <a:srgbClr val="00B050"/>
                </a:solidFill>
              </a:rPr>
              <a:t>1</a:t>
            </a:r>
            <a:endParaRPr kumimoji="1" lang="ja-JP" altLang="en-US" sz="2400" i="1" baseline="-25000" dirty="0">
              <a:solidFill>
                <a:srgbClr val="00B05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082800" y="1358900"/>
            <a:ext cx="1128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i="1" dirty="0" smtClean="0">
                <a:solidFill>
                  <a:srgbClr val="00B050"/>
                </a:solidFill>
              </a:rPr>
              <a:t>ｄ</a:t>
            </a:r>
            <a:r>
              <a:rPr lang="en-US" altLang="ja-JP" sz="2400" i="1" dirty="0" smtClean="0">
                <a:solidFill>
                  <a:srgbClr val="00B050"/>
                </a:solidFill>
              </a:rPr>
              <a:t>C/</a:t>
            </a:r>
            <a:r>
              <a:rPr lang="en-US" altLang="ja-JP" sz="2400" i="1" dirty="0" err="1" smtClean="0">
                <a:solidFill>
                  <a:srgbClr val="00B050"/>
                </a:solidFill>
              </a:rPr>
              <a:t>dX</a:t>
            </a:r>
            <a:endParaRPr kumimoji="1" lang="ja-JP" altLang="en-US" sz="2400" i="1" baseline="-25000" dirty="0">
              <a:solidFill>
                <a:srgbClr val="00B05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095500" y="2959100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i="1" dirty="0" smtClean="0">
                <a:solidFill>
                  <a:srgbClr val="00B050"/>
                </a:solidFill>
              </a:rPr>
              <a:t>ｄ</a:t>
            </a:r>
            <a:r>
              <a:rPr lang="en-US" altLang="ja-JP" sz="2400" i="1" dirty="0" smtClean="0">
                <a:solidFill>
                  <a:srgbClr val="00B050"/>
                </a:solidFill>
              </a:rPr>
              <a:t>C/</a:t>
            </a:r>
            <a:r>
              <a:rPr lang="en-US" altLang="ja-JP" sz="2400" i="1" dirty="0" err="1" smtClean="0">
                <a:solidFill>
                  <a:srgbClr val="00B050"/>
                </a:solidFill>
              </a:rPr>
              <a:t>dX</a:t>
            </a:r>
            <a:r>
              <a:rPr lang="en-US" altLang="ja-JP" sz="2400" i="1" baseline="-25000" dirty="0" err="1" smtClean="0">
                <a:solidFill>
                  <a:srgbClr val="00B050"/>
                </a:solidFill>
              </a:rPr>
              <a:t>i</a:t>
            </a:r>
            <a:endParaRPr kumimoji="1" lang="ja-JP" altLang="en-US" sz="2400" i="1" baseline="-25000" dirty="0">
              <a:solidFill>
                <a:srgbClr val="00B050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070100" y="4114800"/>
            <a:ext cx="140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i="1" dirty="0" smtClean="0">
                <a:solidFill>
                  <a:srgbClr val="00B050"/>
                </a:solidFill>
              </a:rPr>
              <a:t>ｄ</a:t>
            </a:r>
            <a:r>
              <a:rPr lang="en-US" altLang="ja-JP" sz="2400" i="1" dirty="0" smtClean="0">
                <a:solidFill>
                  <a:srgbClr val="00B050"/>
                </a:solidFill>
              </a:rPr>
              <a:t>C/dX</a:t>
            </a:r>
            <a:r>
              <a:rPr lang="en-US" altLang="ja-JP" sz="2400" i="1" baseline="-25000" dirty="0" smtClean="0">
                <a:solidFill>
                  <a:srgbClr val="00B050"/>
                </a:solidFill>
              </a:rPr>
              <a:t>i-1</a:t>
            </a:r>
            <a:endParaRPr kumimoji="1" lang="ja-JP" altLang="en-US" sz="2400" i="1" baseline="-25000" dirty="0">
              <a:solidFill>
                <a:srgbClr val="00B050"/>
              </a:solidFill>
            </a:endParaRPr>
          </a:p>
        </p:txBody>
      </p:sp>
      <p:cxnSp>
        <p:nvCxnSpPr>
          <p:cNvPr id="35" name="直線矢印コネクタ 34"/>
          <p:cNvCxnSpPr/>
          <p:nvPr/>
        </p:nvCxnSpPr>
        <p:spPr>
          <a:xfrm flipH="1" flipV="1">
            <a:off x="3657600" y="4114801"/>
            <a:ext cx="25400" cy="749299"/>
          </a:xfrm>
          <a:prstGeom prst="straightConnector1">
            <a:avLst/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 flipH="1" flipV="1">
            <a:off x="3644900" y="2692401"/>
            <a:ext cx="25400" cy="749299"/>
          </a:xfrm>
          <a:prstGeom prst="straightConnector1">
            <a:avLst/>
          </a:prstGeom>
          <a:ln w="571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 flipH="1" flipV="1">
            <a:off x="3632200" y="1282701"/>
            <a:ext cx="25400" cy="74929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/>
          <p:cNvSpPr txBox="1"/>
          <p:nvPr/>
        </p:nvSpPr>
        <p:spPr>
          <a:xfrm>
            <a:off x="3797300" y="1346200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X</a:t>
            </a:r>
            <a:endParaRPr kumimoji="1" lang="ja-JP" altLang="en-US" sz="2400" i="1" baseline="-25000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3797300" y="2933700"/>
            <a:ext cx="452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>
                <a:solidFill>
                  <a:srgbClr val="FF0000"/>
                </a:solidFill>
              </a:rPr>
              <a:t>X</a:t>
            </a:r>
            <a:r>
              <a:rPr lang="en-US" altLang="ja-JP" sz="2400" i="1" baseline="-25000" dirty="0">
                <a:solidFill>
                  <a:srgbClr val="FF0000"/>
                </a:solidFill>
              </a:rPr>
              <a:t>i</a:t>
            </a:r>
            <a:endParaRPr kumimoji="1" lang="ja-JP" alt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797300" y="4140200"/>
            <a:ext cx="675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>
                <a:solidFill>
                  <a:srgbClr val="FF0000"/>
                </a:solidFill>
              </a:rPr>
              <a:t>X</a:t>
            </a:r>
            <a:r>
              <a:rPr kumimoji="1" lang="en-US" altLang="ja-JP" sz="2400" i="1" baseline="-25000" dirty="0" smtClean="0">
                <a:solidFill>
                  <a:srgbClr val="FF0000"/>
                </a:solidFill>
              </a:rPr>
              <a:t>i-1</a:t>
            </a:r>
            <a:endParaRPr kumimoji="1" lang="ja-JP" altLang="en-US" sz="2400" i="1" baseline="-25000" dirty="0">
              <a:solidFill>
                <a:srgbClr val="FF0000"/>
              </a:solidFill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431800" y="3001665"/>
            <a:ext cx="4406900" cy="1676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4505251" y="27802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省略</a:t>
            </a:r>
            <a:endParaRPr kumimoji="1" lang="ja-JP" altLang="en-US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6057900" y="393700"/>
            <a:ext cx="2957861" cy="1754326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lang="en-US" altLang="ja-JP" sz="3600" dirty="0" smtClean="0">
                <a:solidFill>
                  <a:srgbClr val="0070C0"/>
                </a:solidFill>
              </a:rPr>
              <a:t>Back</a:t>
            </a:r>
          </a:p>
          <a:p>
            <a:r>
              <a:rPr lang="en-US" altLang="ja-JP" sz="3600" dirty="0" smtClean="0">
                <a:solidFill>
                  <a:srgbClr val="0070C0"/>
                </a:solidFill>
              </a:rPr>
              <a:t>propagation</a:t>
            </a:r>
          </a:p>
          <a:p>
            <a:r>
              <a:rPr kumimoji="1" lang="en-US" altLang="ja-JP" sz="3600" dirty="0" smtClean="0">
                <a:solidFill>
                  <a:srgbClr val="0070C0"/>
                </a:solidFill>
              </a:rPr>
              <a:t>/Gradient</a:t>
            </a:r>
            <a:endParaRPr kumimoji="1" lang="ja-JP" alt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30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2349500" y="4864100"/>
            <a:ext cx="2159000" cy="6858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2374900" y="3429000"/>
            <a:ext cx="2159000" cy="6858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2349500" y="1993900"/>
            <a:ext cx="2159000" cy="6858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542016" y="4996934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F</a:t>
            </a:r>
            <a:r>
              <a:rPr lang="en-US" altLang="ja-JP" sz="2400" i="1" baseline="-25000" dirty="0" smtClean="0"/>
              <a:t>1</a:t>
            </a:r>
            <a:r>
              <a:rPr kumimoji="1" lang="en-US" altLang="ja-JP" sz="2400" i="1" dirty="0" smtClean="0"/>
              <a:t>(X</a:t>
            </a:r>
            <a:r>
              <a:rPr kumimoji="1" lang="en-US" altLang="ja-JP" sz="2400" i="1" baseline="-25000" dirty="0" smtClean="0"/>
              <a:t>0  </a:t>
            </a:r>
            <a:r>
              <a:rPr kumimoji="1" lang="en-US" altLang="ja-JP" sz="2400" i="1" dirty="0" smtClean="0"/>
              <a:t>, W</a:t>
            </a:r>
            <a:r>
              <a:rPr kumimoji="1" lang="en-US" altLang="ja-JP" sz="2400" i="1" baseline="-25000" dirty="0" smtClean="0"/>
              <a:t>1</a:t>
            </a:r>
            <a:r>
              <a:rPr kumimoji="1" lang="en-US" altLang="ja-JP" sz="2400" i="1" dirty="0" smtClean="0"/>
              <a:t>)</a:t>
            </a:r>
            <a:endParaRPr kumimoji="1" lang="ja-JP" altLang="en-US" sz="2400" i="1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87330" y="3552963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F</a:t>
            </a:r>
            <a:r>
              <a:rPr lang="en-US" altLang="ja-JP" sz="2400" i="1" baseline="-25000" dirty="0" smtClean="0"/>
              <a:t>i</a:t>
            </a:r>
            <a:r>
              <a:rPr kumimoji="1" lang="en-US" altLang="ja-JP" sz="2400" i="1" dirty="0" smtClean="0"/>
              <a:t>(X</a:t>
            </a:r>
            <a:r>
              <a:rPr lang="en-US" altLang="ja-JP" sz="2400" i="1" baseline="-25000" dirty="0" smtClean="0"/>
              <a:t>i-1 </a:t>
            </a:r>
            <a:r>
              <a:rPr kumimoji="1" lang="en-US" altLang="ja-JP" sz="2400" i="1" dirty="0" smtClean="0"/>
              <a:t>, W</a:t>
            </a:r>
            <a:r>
              <a:rPr lang="en-US" altLang="ja-JP" sz="2400" i="1" baseline="-25000" dirty="0"/>
              <a:t>i</a:t>
            </a:r>
            <a:r>
              <a:rPr kumimoji="1" lang="en-US" altLang="ja-JP" sz="2400" i="1" dirty="0" smtClean="0"/>
              <a:t>)</a:t>
            </a:r>
            <a:endParaRPr kumimoji="1" lang="ja-JP" altLang="en-US" sz="2400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478449" y="2121008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err="1" smtClean="0"/>
              <a:t>F</a:t>
            </a:r>
            <a:r>
              <a:rPr lang="en-US" altLang="ja-JP" sz="2400" i="1" baseline="-25000" dirty="0" err="1" smtClean="0"/>
              <a:t>n</a:t>
            </a:r>
            <a:r>
              <a:rPr kumimoji="1" lang="en-US" altLang="ja-JP" sz="2400" i="1" dirty="0" smtClean="0"/>
              <a:t>(X</a:t>
            </a:r>
            <a:r>
              <a:rPr lang="en-US" altLang="ja-JP" sz="2400" i="1" baseline="-25000" dirty="0" smtClean="0"/>
              <a:t>n-1 </a:t>
            </a:r>
            <a:r>
              <a:rPr kumimoji="1" lang="en-US" altLang="ja-JP" sz="2400" i="1" dirty="0" smtClean="0"/>
              <a:t>, </a:t>
            </a:r>
            <a:r>
              <a:rPr kumimoji="1" lang="en-US" altLang="ja-JP" sz="2400" i="1" dirty="0" err="1" smtClean="0"/>
              <a:t>W</a:t>
            </a:r>
            <a:r>
              <a:rPr lang="en-US" altLang="ja-JP" sz="2400" i="1" baseline="-25000" dirty="0" err="1" smtClean="0"/>
              <a:t>n</a:t>
            </a:r>
            <a:r>
              <a:rPr kumimoji="1" lang="en-US" altLang="ja-JP" sz="2400" i="1" dirty="0" smtClean="0"/>
              <a:t>)</a:t>
            </a:r>
            <a:endParaRPr kumimoji="1" lang="ja-JP" altLang="en-US" sz="2400" i="1" dirty="0"/>
          </a:p>
        </p:txBody>
      </p:sp>
      <p:cxnSp>
        <p:nvCxnSpPr>
          <p:cNvPr id="11" name="直線矢印コネクタ 10"/>
          <p:cNvCxnSpPr/>
          <p:nvPr/>
        </p:nvCxnSpPr>
        <p:spPr>
          <a:xfrm flipH="1" flipV="1">
            <a:off x="3454400" y="4114801"/>
            <a:ext cx="25400" cy="749299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 flipH="1" flipV="1">
            <a:off x="3441700" y="2692401"/>
            <a:ext cx="25400" cy="749299"/>
          </a:xfrm>
          <a:prstGeom prst="straightConnector1">
            <a:avLst/>
          </a:prstGeom>
          <a:ln w="57150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H="1" flipV="1">
            <a:off x="3416300" y="1282701"/>
            <a:ext cx="25400" cy="749299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1727200" y="2336800"/>
            <a:ext cx="584200" cy="12700"/>
          </a:xfrm>
          <a:prstGeom prst="straightConnector1">
            <a:avLst/>
          </a:prstGeom>
          <a:ln w="57150">
            <a:solidFill>
              <a:srgbClr val="00B05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V="1">
            <a:off x="1727200" y="3771900"/>
            <a:ext cx="584200" cy="12700"/>
          </a:xfrm>
          <a:prstGeom prst="straightConnector1">
            <a:avLst/>
          </a:prstGeom>
          <a:ln w="57150">
            <a:solidFill>
              <a:srgbClr val="00B05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V="1">
            <a:off x="1727200" y="5219700"/>
            <a:ext cx="584200" cy="12700"/>
          </a:xfrm>
          <a:prstGeom prst="straightConnector1">
            <a:avLst/>
          </a:prstGeom>
          <a:ln w="57150">
            <a:solidFill>
              <a:srgbClr val="00B050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31800" y="2108200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i="1" dirty="0" smtClean="0">
                <a:solidFill>
                  <a:srgbClr val="00B050"/>
                </a:solidFill>
              </a:rPr>
              <a:t>ｄ</a:t>
            </a:r>
            <a:r>
              <a:rPr lang="en-US" altLang="ja-JP" sz="2400" i="1" dirty="0" smtClean="0">
                <a:solidFill>
                  <a:srgbClr val="00B050"/>
                </a:solidFill>
              </a:rPr>
              <a:t>C/</a:t>
            </a:r>
            <a:r>
              <a:rPr lang="en-US" altLang="ja-JP" sz="2400" i="1" dirty="0" err="1" smtClean="0">
                <a:solidFill>
                  <a:srgbClr val="00B050"/>
                </a:solidFill>
              </a:rPr>
              <a:t>dW</a:t>
            </a:r>
            <a:r>
              <a:rPr lang="en-US" altLang="ja-JP" sz="2400" i="1" baseline="-25000" dirty="0" err="1" smtClean="0">
                <a:solidFill>
                  <a:srgbClr val="00B050"/>
                </a:solidFill>
              </a:rPr>
              <a:t>n</a:t>
            </a:r>
            <a:endParaRPr kumimoji="1" lang="ja-JP" altLang="en-US" sz="2400" i="1" baseline="-25000" dirty="0">
              <a:solidFill>
                <a:srgbClr val="00B050"/>
              </a:solidFill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2478448" y="711200"/>
            <a:ext cx="3363552" cy="5461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708400" y="749300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Cost</a:t>
            </a:r>
            <a:endParaRPr kumimoji="1" lang="ja-JP" altLang="en-US" sz="2400" dirty="0"/>
          </a:p>
        </p:txBody>
      </p:sp>
      <p:cxnSp>
        <p:nvCxnSpPr>
          <p:cNvPr id="34" name="直線矢印コネクタ 33"/>
          <p:cNvCxnSpPr/>
          <p:nvPr/>
        </p:nvCxnSpPr>
        <p:spPr>
          <a:xfrm flipH="1" flipV="1">
            <a:off x="4254500" y="381000"/>
            <a:ext cx="12700" cy="33020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3441700" y="-25400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i="1" dirty="0" smtClean="0"/>
              <a:t>C(X,Y, ...)</a:t>
            </a:r>
            <a:endParaRPr kumimoji="1" lang="ja-JP" altLang="en-US" sz="2400" i="1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787900" y="2506365"/>
            <a:ext cx="4366901" cy="2964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i="1" dirty="0" smtClean="0"/>
              <a:t>X</a:t>
            </a:r>
            <a:r>
              <a:rPr lang="en-US" altLang="ja-JP" sz="2000" i="1" baseline="-25000" dirty="0" smtClean="0"/>
              <a:t>i</a:t>
            </a:r>
            <a:r>
              <a:rPr lang="en-US" altLang="ja-JP" sz="2000" i="1" dirty="0" smtClean="0"/>
              <a:t> = F</a:t>
            </a:r>
            <a:r>
              <a:rPr lang="en-US" altLang="ja-JP" sz="2000" i="1" baseline="-25000" dirty="0" smtClean="0"/>
              <a:t>i</a:t>
            </a:r>
            <a:r>
              <a:rPr lang="en-US" altLang="ja-JP" sz="2000" i="1" dirty="0" smtClean="0"/>
              <a:t>(X</a:t>
            </a:r>
            <a:r>
              <a:rPr lang="en-US" altLang="ja-JP" sz="2000" i="1" baseline="-25000" dirty="0" smtClean="0"/>
              <a:t>i-1</a:t>
            </a:r>
            <a:r>
              <a:rPr lang="en-US" altLang="ja-JP" sz="2000" i="1" dirty="0" smtClean="0"/>
              <a:t>,Wi) </a:t>
            </a:r>
            <a:r>
              <a:rPr lang="ja-JP" altLang="en-US" sz="2000" i="1" dirty="0" smtClean="0"/>
              <a:t>なので、</a:t>
            </a:r>
            <a:endParaRPr lang="en-US" altLang="ja-JP" sz="2000" i="1" dirty="0" smtClean="0"/>
          </a:p>
          <a:p>
            <a:endParaRPr lang="en-US" altLang="ja-JP" sz="2000" i="1" dirty="0" smtClean="0"/>
          </a:p>
          <a:p>
            <a:r>
              <a:rPr lang="en-US" altLang="ja-JP" sz="2000" i="1" dirty="0" err="1" smtClean="0"/>
              <a:t>dC</a:t>
            </a:r>
            <a:r>
              <a:rPr lang="en-US" altLang="ja-JP" sz="2000" i="1" dirty="0" smtClean="0"/>
              <a:t>/dX</a:t>
            </a:r>
            <a:r>
              <a:rPr lang="en-US" altLang="ja-JP" sz="2000" i="1" baseline="-25000" dirty="0" smtClean="0"/>
              <a:t>i-1</a:t>
            </a:r>
            <a:r>
              <a:rPr lang="en-US" altLang="ja-JP" sz="2000" i="1" dirty="0" smtClean="0"/>
              <a:t> </a:t>
            </a:r>
          </a:p>
          <a:p>
            <a:r>
              <a:rPr lang="en-US" altLang="ja-JP" sz="2000" i="1" dirty="0"/>
              <a:t> </a:t>
            </a:r>
            <a:r>
              <a:rPr lang="en-US" altLang="ja-JP" sz="2000" i="1" dirty="0" smtClean="0"/>
              <a:t> = </a:t>
            </a:r>
            <a:r>
              <a:rPr lang="en-US" altLang="ja-JP" sz="2000" i="1" dirty="0" err="1" smtClean="0"/>
              <a:t>dC</a:t>
            </a:r>
            <a:r>
              <a:rPr lang="en-US" altLang="ja-JP" sz="2000" i="1" dirty="0" smtClean="0"/>
              <a:t>/</a:t>
            </a:r>
            <a:r>
              <a:rPr lang="en-US" altLang="ja-JP" sz="2000" i="1" dirty="0" err="1" smtClean="0"/>
              <a:t>dX</a:t>
            </a:r>
            <a:r>
              <a:rPr lang="en-US" altLang="ja-JP" sz="2000" i="1" baseline="-25000" dirty="0" err="1" smtClean="0"/>
              <a:t>i</a:t>
            </a:r>
            <a:r>
              <a:rPr lang="en-US" altLang="ja-JP" sz="2000" i="1" dirty="0" smtClean="0"/>
              <a:t> </a:t>
            </a:r>
            <a:r>
              <a:rPr lang="ja-JP" altLang="en-US" sz="2000" i="1" dirty="0" smtClean="0"/>
              <a:t>・</a:t>
            </a:r>
            <a:r>
              <a:rPr lang="en-US" altLang="ja-JP" sz="2000" i="1" dirty="0" smtClean="0"/>
              <a:t> </a:t>
            </a:r>
            <a:r>
              <a:rPr lang="en-US" altLang="ja-JP" sz="2000" i="1" dirty="0" err="1" smtClean="0"/>
              <a:t>dX</a:t>
            </a:r>
            <a:r>
              <a:rPr lang="en-US" altLang="ja-JP" sz="2000" i="1" baseline="-25000" dirty="0" err="1" smtClean="0"/>
              <a:t>i</a:t>
            </a:r>
            <a:r>
              <a:rPr lang="en-US" altLang="ja-JP" sz="2000" i="1" dirty="0" smtClean="0"/>
              <a:t>/dX</a:t>
            </a:r>
            <a:r>
              <a:rPr lang="en-US" altLang="ja-JP" sz="2000" i="1" baseline="-25000" dirty="0" smtClean="0"/>
              <a:t>i-1</a:t>
            </a:r>
            <a:r>
              <a:rPr lang="en-US" altLang="ja-JP" sz="2000" i="1" dirty="0" smtClean="0"/>
              <a:t> </a:t>
            </a:r>
            <a:endParaRPr lang="en-US" altLang="ja-JP" sz="2000" i="1" dirty="0"/>
          </a:p>
          <a:p>
            <a:r>
              <a:rPr lang="en-US" altLang="ja-JP" sz="2000" i="1" dirty="0"/>
              <a:t> </a:t>
            </a:r>
            <a:r>
              <a:rPr lang="en-US" altLang="ja-JP" sz="2000" i="1" dirty="0" smtClean="0"/>
              <a:t> = </a:t>
            </a:r>
            <a:r>
              <a:rPr lang="en-US" altLang="ja-JP" sz="2000" b="1" i="1" dirty="0" err="1">
                <a:solidFill>
                  <a:srgbClr val="0070C0"/>
                </a:solidFill>
              </a:rPr>
              <a:t>dC</a:t>
            </a:r>
            <a:r>
              <a:rPr lang="en-US" altLang="ja-JP" sz="2000" b="1" i="1" dirty="0">
                <a:solidFill>
                  <a:srgbClr val="0070C0"/>
                </a:solidFill>
              </a:rPr>
              <a:t>/</a:t>
            </a:r>
            <a:r>
              <a:rPr lang="en-US" altLang="ja-JP" sz="2000" b="1" i="1" dirty="0" err="1">
                <a:solidFill>
                  <a:srgbClr val="0070C0"/>
                </a:solidFill>
              </a:rPr>
              <a:t>dX</a:t>
            </a:r>
            <a:r>
              <a:rPr lang="en-US" altLang="ja-JP" sz="2000" b="1" i="1" baseline="-25000" dirty="0" err="1">
                <a:solidFill>
                  <a:srgbClr val="0070C0"/>
                </a:solidFill>
              </a:rPr>
              <a:t>i</a:t>
            </a:r>
            <a:r>
              <a:rPr lang="en-US" altLang="ja-JP" sz="2000" b="1" i="1" dirty="0">
                <a:solidFill>
                  <a:srgbClr val="0070C0"/>
                </a:solidFill>
              </a:rPr>
              <a:t> </a:t>
            </a:r>
            <a:r>
              <a:rPr lang="ja-JP" altLang="en-US" sz="2000" b="1" i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i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i="1" dirty="0" err="1">
                <a:solidFill>
                  <a:srgbClr val="0070C0"/>
                </a:solidFill>
              </a:rPr>
              <a:t>dF</a:t>
            </a:r>
            <a:r>
              <a:rPr lang="en-US" altLang="ja-JP" sz="2000" b="1" i="1" baseline="-25000" dirty="0" err="1">
                <a:solidFill>
                  <a:srgbClr val="0070C0"/>
                </a:solidFill>
              </a:rPr>
              <a:t>i</a:t>
            </a:r>
            <a:r>
              <a:rPr lang="en-US" altLang="ja-JP" sz="2000" b="1" i="1" dirty="0">
                <a:solidFill>
                  <a:srgbClr val="0070C0"/>
                </a:solidFill>
              </a:rPr>
              <a:t>(X</a:t>
            </a:r>
            <a:r>
              <a:rPr lang="en-US" altLang="ja-JP" sz="2000" b="1" i="1" baseline="-25000" dirty="0">
                <a:solidFill>
                  <a:srgbClr val="0070C0"/>
                </a:solidFill>
              </a:rPr>
              <a:t>i-1</a:t>
            </a:r>
            <a:r>
              <a:rPr lang="en-US" altLang="ja-JP" sz="2000" b="1" i="1" dirty="0">
                <a:solidFill>
                  <a:srgbClr val="0070C0"/>
                </a:solidFill>
              </a:rPr>
              <a:t>,Wi)/</a:t>
            </a:r>
            <a:r>
              <a:rPr lang="en-US" altLang="ja-JP" sz="2000" b="1" i="1" dirty="0" smtClean="0">
                <a:solidFill>
                  <a:srgbClr val="0070C0"/>
                </a:solidFill>
              </a:rPr>
              <a:t>dX</a:t>
            </a:r>
            <a:r>
              <a:rPr lang="en-US" altLang="ja-JP" sz="2000" b="1" i="1" baseline="-25000" dirty="0" smtClean="0">
                <a:solidFill>
                  <a:srgbClr val="0070C0"/>
                </a:solidFill>
              </a:rPr>
              <a:t>i-1</a:t>
            </a:r>
          </a:p>
          <a:p>
            <a:endParaRPr kumimoji="1" lang="en-US" altLang="ja-JP" sz="2000" i="1" baseline="-25000" dirty="0"/>
          </a:p>
          <a:p>
            <a:r>
              <a:rPr lang="en-US" altLang="ja-JP" sz="2000" i="1" dirty="0" err="1" smtClean="0"/>
              <a:t>dC</a:t>
            </a:r>
            <a:r>
              <a:rPr lang="en-US" altLang="ja-JP" sz="2000" i="1" dirty="0" smtClean="0"/>
              <a:t>/</a:t>
            </a:r>
            <a:r>
              <a:rPr lang="en-US" altLang="ja-JP" sz="2000" i="1" dirty="0" err="1" smtClean="0"/>
              <a:t>dW</a:t>
            </a:r>
            <a:r>
              <a:rPr lang="en-US" altLang="ja-JP" sz="2000" i="1" baseline="-25000" dirty="0" err="1" smtClean="0"/>
              <a:t>i</a:t>
            </a:r>
            <a:r>
              <a:rPr lang="en-US" altLang="ja-JP" sz="2000" i="1" dirty="0" smtClean="0"/>
              <a:t> </a:t>
            </a:r>
            <a:endParaRPr lang="en-US" altLang="ja-JP" sz="2000" i="1" dirty="0"/>
          </a:p>
          <a:p>
            <a:r>
              <a:rPr lang="en-US" altLang="ja-JP" sz="2000" i="1" dirty="0"/>
              <a:t>  = </a:t>
            </a:r>
            <a:r>
              <a:rPr lang="en-US" altLang="ja-JP" sz="2000" i="1" dirty="0" err="1"/>
              <a:t>dC</a:t>
            </a:r>
            <a:r>
              <a:rPr lang="en-US" altLang="ja-JP" sz="2000" i="1" dirty="0"/>
              <a:t>/</a:t>
            </a:r>
            <a:r>
              <a:rPr lang="en-US" altLang="ja-JP" sz="2000" i="1" dirty="0" err="1"/>
              <a:t>dX</a:t>
            </a:r>
            <a:r>
              <a:rPr lang="en-US" altLang="ja-JP" sz="2000" i="1" baseline="-25000" dirty="0" err="1"/>
              <a:t>i</a:t>
            </a:r>
            <a:r>
              <a:rPr lang="en-US" altLang="ja-JP" sz="2000" i="1" dirty="0"/>
              <a:t> </a:t>
            </a:r>
            <a:r>
              <a:rPr lang="ja-JP" altLang="en-US" sz="2000" i="1" dirty="0"/>
              <a:t>・</a:t>
            </a:r>
            <a:r>
              <a:rPr lang="en-US" altLang="ja-JP" sz="2000" i="1" dirty="0"/>
              <a:t> </a:t>
            </a:r>
            <a:r>
              <a:rPr lang="en-US" altLang="ja-JP" sz="2000" i="1" dirty="0" err="1" smtClean="0"/>
              <a:t>dX</a:t>
            </a:r>
            <a:r>
              <a:rPr lang="en-US" altLang="ja-JP" sz="2000" i="1" baseline="-25000" dirty="0" err="1" smtClean="0"/>
              <a:t>i</a:t>
            </a:r>
            <a:r>
              <a:rPr lang="en-US" altLang="ja-JP" sz="2000" i="1" dirty="0" smtClean="0"/>
              <a:t>/</a:t>
            </a:r>
            <a:r>
              <a:rPr lang="en-US" altLang="ja-JP" sz="2000" i="1" dirty="0" err="1" smtClean="0"/>
              <a:t>dW</a:t>
            </a:r>
            <a:r>
              <a:rPr lang="en-US" altLang="ja-JP" sz="2000" i="1" baseline="-25000" dirty="0" err="1" smtClean="0"/>
              <a:t>i</a:t>
            </a:r>
            <a:r>
              <a:rPr lang="en-US" altLang="ja-JP" sz="2000" i="1" dirty="0" smtClean="0"/>
              <a:t> </a:t>
            </a:r>
            <a:endParaRPr lang="en-US" altLang="ja-JP" sz="2000" i="1" dirty="0"/>
          </a:p>
          <a:p>
            <a:r>
              <a:rPr lang="en-US" altLang="ja-JP" sz="2000" i="1" dirty="0"/>
              <a:t>  = </a:t>
            </a:r>
            <a:r>
              <a:rPr lang="en-US" altLang="ja-JP" sz="2000" b="1" i="1" dirty="0" err="1">
                <a:solidFill>
                  <a:srgbClr val="0070C0"/>
                </a:solidFill>
              </a:rPr>
              <a:t>dC</a:t>
            </a:r>
            <a:r>
              <a:rPr lang="en-US" altLang="ja-JP" sz="2000" b="1" i="1" dirty="0">
                <a:solidFill>
                  <a:srgbClr val="0070C0"/>
                </a:solidFill>
              </a:rPr>
              <a:t>/</a:t>
            </a:r>
            <a:r>
              <a:rPr lang="en-US" altLang="ja-JP" sz="2000" b="1" i="1" dirty="0" err="1">
                <a:solidFill>
                  <a:srgbClr val="0070C0"/>
                </a:solidFill>
              </a:rPr>
              <a:t>dX</a:t>
            </a:r>
            <a:r>
              <a:rPr lang="en-US" altLang="ja-JP" sz="2000" b="1" i="1" baseline="-25000" dirty="0" err="1">
                <a:solidFill>
                  <a:srgbClr val="0070C0"/>
                </a:solidFill>
              </a:rPr>
              <a:t>i</a:t>
            </a:r>
            <a:r>
              <a:rPr lang="en-US" altLang="ja-JP" sz="2000" b="1" i="1" dirty="0">
                <a:solidFill>
                  <a:srgbClr val="0070C0"/>
                </a:solidFill>
              </a:rPr>
              <a:t> </a:t>
            </a:r>
            <a:r>
              <a:rPr lang="ja-JP" altLang="en-US" sz="2000" b="1" i="1" dirty="0">
                <a:solidFill>
                  <a:srgbClr val="0070C0"/>
                </a:solidFill>
              </a:rPr>
              <a:t>・</a:t>
            </a:r>
            <a:r>
              <a:rPr lang="en-US" altLang="ja-JP" sz="2000" b="1" i="1" dirty="0">
                <a:solidFill>
                  <a:srgbClr val="0070C0"/>
                </a:solidFill>
              </a:rPr>
              <a:t> </a:t>
            </a:r>
            <a:r>
              <a:rPr lang="en-US" altLang="ja-JP" sz="2000" b="1" i="1" dirty="0" err="1">
                <a:solidFill>
                  <a:srgbClr val="0070C0"/>
                </a:solidFill>
              </a:rPr>
              <a:t>dF</a:t>
            </a:r>
            <a:r>
              <a:rPr lang="en-US" altLang="ja-JP" sz="2000" b="1" i="1" baseline="-25000" dirty="0" err="1">
                <a:solidFill>
                  <a:srgbClr val="0070C0"/>
                </a:solidFill>
              </a:rPr>
              <a:t>i</a:t>
            </a:r>
            <a:r>
              <a:rPr lang="en-US" altLang="ja-JP" sz="2000" b="1" i="1" dirty="0">
                <a:solidFill>
                  <a:srgbClr val="0070C0"/>
                </a:solidFill>
              </a:rPr>
              <a:t>(X</a:t>
            </a:r>
            <a:r>
              <a:rPr lang="en-US" altLang="ja-JP" sz="2000" b="1" i="1" baseline="-25000" dirty="0">
                <a:solidFill>
                  <a:srgbClr val="0070C0"/>
                </a:solidFill>
              </a:rPr>
              <a:t>i-1</a:t>
            </a:r>
            <a:r>
              <a:rPr lang="en-US" altLang="ja-JP" sz="2000" b="1" i="1" dirty="0">
                <a:solidFill>
                  <a:srgbClr val="0070C0"/>
                </a:solidFill>
              </a:rPr>
              <a:t>,Wi)/</a:t>
            </a:r>
            <a:r>
              <a:rPr lang="en-US" altLang="ja-JP" sz="2000" b="1" i="1" dirty="0" err="1" smtClean="0">
                <a:solidFill>
                  <a:srgbClr val="0070C0"/>
                </a:solidFill>
              </a:rPr>
              <a:t>dW</a:t>
            </a:r>
            <a:r>
              <a:rPr lang="en-US" altLang="ja-JP" sz="2000" b="1" i="1" baseline="-25000" dirty="0" err="1" smtClean="0">
                <a:solidFill>
                  <a:srgbClr val="0070C0"/>
                </a:solidFill>
              </a:rPr>
              <a:t>i</a:t>
            </a:r>
            <a:endParaRPr lang="en-US" altLang="ja-JP" sz="2000" b="1" i="1" baseline="-25000" dirty="0">
              <a:solidFill>
                <a:srgbClr val="0070C0"/>
              </a:solidFill>
            </a:endParaRPr>
          </a:p>
          <a:p>
            <a:endParaRPr kumimoji="1" lang="en-US" altLang="ja-JP" sz="2000" baseline="-25000" dirty="0">
              <a:solidFill>
                <a:srgbClr val="0070C0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57200" y="3543300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i="1" dirty="0" smtClean="0">
                <a:solidFill>
                  <a:srgbClr val="00B050"/>
                </a:solidFill>
              </a:rPr>
              <a:t>ｄ</a:t>
            </a:r>
            <a:r>
              <a:rPr lang="en-US" altLang="ja-JP" sz="2400" i="1" dirty="0" smtClean="0">
                <a:solidFill>
                  <a:srgbClr val="00B050"/>
                </a:solidFill>
              </a:rPr>
              <a:t>C/</a:t>
            </a:r>
            <a:r>
              <a:rPr lang="en-US" altLang="ja-JP" sz="2400" i="1" dirty="0" err="1" smtClean="0">
                <a:solidFill>
                  <a:srgbClr val="00B050"/>
                </a:solidFill>
              </a:rPr>
              <a:t>dW</a:t>
            </a:r>
            <a:r>
              <a:rPr lang="en-US" altLang="ja-JP" sz="2400" i="1" baseline="-25000" dirty="0" err="1">
                <a:solidFill>
                  <a:srgbClr val="00B050"/>
                </a:solidFill>
              </a:rPr>
              <a:t>i</a:t>
            </a:r>
            <a:endParaRPr kumimoji="1" lang="ja-JP" altLang="en-US" sz="2400" i="1" baseline="-25000" dirty="0">
              <a:solidFill>
                <a:srgbClr val="00B050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69900" y="4902200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i="1" dirty="0" smtClean="0">
                <a:solidFill>
                  <a:srgbClr val="00B050"/>
                </a:solidFill>
              </a:rPr>
              <a:t>ｄ</a:t>
            </a:r>
            <a:r>
              <a:rPr lang="en-US" altLang="ja-JP" sz="2400" i="1" dirty="0" smtClean="0">
                <a:solidFill>
                  <a:srgbClr val="00B050"/>
                </a:solidFill>
              </a:rPr>
              <a:t>C/dW</a:t>
            </a:r>
            <a:r>
              <a:rPr lang="en-US" altLang="ja-JP" sz="2400" i="1" baseline="-25000" dirty="0" smtClean="0">
                <a:solidFill>
                  <a:srgbClr val="00B050"/>
                </a:solidFill>
              </a:rPr>
              <a:t>1</a:t>
            </a:r>
            <a:endParaRPr kumimoji="1" lang="ja-JP" altLang="en-US" sz="2400" i="1" baseline="-25000" dirty="0">
              <a:solidFill>
                <a:srgbClr val="00B050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082800" y="1358900"/>
            <a:ext cx="1128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i="1" dirty="0" smtClean="0">
                <a:solidFill>
                  <a:srgbClr val="00B050"/>
                </a:solidFill>
              </a:rPr>
              <a:t>ｄ</a:t>
            </a:r>
            <a:r>
              <a:rPr lang="en-US" altLang="ja-JP" sz="2400" i="1" dirty="0" smtClean="0">
                <a:solidFill>
                  <a:srgbClr val="00B050"/>
                </a:solidFill>
              </a:rPr>
              <a:t>C/</a:t>
            </a:r>
            <a:r>
              <a:rPr lang="en-US" altLang="ja-JP" sz="2400" i="1" dirty="0" err="1" smtClean="0">
                <a:solidFill>
                  <a:srgbClr val="00B050"/>
                </a:solidFill>
              </a:rPr>
              <a:t>dX</a:t>
            </a:r>
            <a:endParaRPr kumimoji="1" lang="ja-JP" altLang="en-US" sz="2400" i="1" baseline="-25000" dirty="0">
              <a:solidFill>
                <a:srgbClr val="00B05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095500" y="2959100"/>
            <a:ext cx="1184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i="1" dirty="0" smtClean="0">
                <a:solidFill>
                  <a:srgbClr val="00B050"/>
                </a:solidFill>
              </a:rPr>
              <a:t>ｄ</a:t>
            </a:r>
            <a:r>
              <a:rPr lang="en-US" altLang="ja-JP" sz="2400" i="1" dirty="0" smtClean="0">
                <a:solidFill>
                  <a:srgbClr val="00B050"/>
                </a:solidFill>
              </a:rPr>
              <a:t>C/</a:t>
            </a:r>
            <a:r>
              <a:rPr lang="en-US" altLang="ja-JP" sz="2400" i="1" dirty="0" err="1" smtClean="0">
                <a:solidFill>
                  <a:srgbClr val="00B050"/>
                </a:solidFill>
              </a:rPr>
              <a:t>dX</a:t>
            </a:r>
            <a:r>
              <a:rPr lang="en-US" altLang="ja-JP" sz="2400" i="1" baseline="-25000" dirty="0" err="1" smtClean="0">
                <a:solidFill>
                  <a:srgbClr val="00B050"/>
                </a:solidFill>
              </a:rPr>
              <a:t>i</a:t>
            </a:r>
            <a:endParaRPr kumimoji="1" lang="ja-JP" altLang="en-US" sz="2400" i="1" baseline="-25000" dirty="0">
              <a:solidFill>
                <a:srgbClr val="00B050"/>
              </a:solidFill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070100" y="4102100"/>
            <a:ext cx="140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i="1" dirty="0" smtClean="0">
                <a:solidFill>
                  <a:srgbClr val="00B050"/>
                </a:solidFill>
              </a:rPr>
              <a:t>ｄ</a:t>
            </a:r>
            <a:r>
              <a:rPr lang="en-US" altLang="ja-JP" sz="2400" i="1" dirty="0" smtClean="0">
                <a:solidFill>
                  <a:srgbClr val="00B050"/>
                </a:solidFill>
              </a:rPr>
              <a:t>C/dX</a:t>
            </a:r>
            <a:r>
              <a:rPr lang="en-US" altLang="ja-JP" sz="2400" i="1" baseline="-25000" dirty="0" smtClean="0">
                <a:solidFill>
                  <a:srgbClr val="00B050"/>
                </a:solidFill>
              </a:rPr>
              <a:t>i-1</a:t>
            </a:r>
            <a:endParaRPr kumimoji="1" lang="ja-JP" altLang="en-US" sz="2400" i="1" baseline="-25000" dirty="0">
              <a:solidFill>
                <a:srgbClr val="00B050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31800" y="3001665"/>
            <a:ext cx="4406900" cy="1676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505251" y="27802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省略</a:t>
            </a:r>
            <a:endParaRPr kumimoji="1" lang="ja-JP" altLang="en-US" dirty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172200" y="406400"/>
            <a:ext cx="2666756" cy="646331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lang="en-US" altLang="ja-JP" sz="3600" dirty="0" smtClean="0">
                <a:solidFill>
                  <a:srgbClr val="0070C0"/>
                </a:solidFill>
              </a:rPr>
              <a:t>Chain Rule</a:t>
            </a:r>
            <a:endParaRPr kumimoji="1" lang="ja-JP" alt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9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kumimoji="1" lang="en-US" altLang="ja-JP" dirty="0" smtClean="0">
                <a:solidFill>
                  <a:srgbClr val="FFFF00"/>
                </a:solidFill>
              </a:rPr>
              <a:t>Stochastic Gradient Descent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ここでは、まず、訓練実行の三つのスタイル、</a:t>
            </a:r>
            <a:r>
              <a:rPr kumimoji="1" lang="en-US" altLang="ja-JP" dirty="0" smtClean="0">
                <a:solidFill>
                  <a:schemeClr val="bg1"/>
                </a:solidFill>
              </a:rPr>
              <a:t>Batch, SDG, mini-Batch </a:t>
            </a:r>
            <a:r>
              <a:rPr kumimoji="1" lang="ja-JP" altLang="en-US" dirty="0" smtClean="0">
                <a:solidFill>
                  <a:schemeClr val="bg1"/>
                </a:solidFill>
              </a:rPr>
              <a:t>の違いを見る。実際の応用では、</a:t>
            </a:r>
            <a:r>
              <a:rPr kumimoji="1" lang="en-US" altLang="ja-JP" dirty="0" smtClean="0">
                <a:solidFill>
                  <a:schemeClr val="bg1"/>
                </a:solidFill>
              </a:rPr>
              <a:t>mini-Batch</a:t>
            </a:r>
            <a:r>
              <a:rPr kumimoji="1" lang="ja-JP" altLang="en-US" dirty="0" smtClean="0">
                <a:solidFill>
                  <a:schemeClr val="bg1"/>
                </a:solidFill>
              </a:rPr>
              <a:t>を用いるのが一般的である。最後に、</a:t>
            </a:r>
            <a:r>
              <a:rPr kumimoji="1" lang="en-US" altLang="ja-JP" dirty="0" smtClean="0">
                <a:solidFill>
                  <a:schemeClr val="bg1"/>
                </a:solidFill>
              </a:rPr>
              <a:t>mini-Batch</a:t>
            </a:r>
            <a:r>
              <a:rPr lang="ja-JP" altLang="en-US" dirty="0" smtClean="0">
                <a:solidFill>
                  <a:schemeClr val="bg1"/>
                </a:solidFill>
              </a:rPr>
              <a:t>も、その確率論的性格から、</a:t>
            </a:r>
            <a:r>
              <a:rPr kumimoji="1" lang="en-US" altLang="ja-JP" dirty="0" smtClean="0">
                <a:solidFill>
                  <a:schemeClr val="bg1"/>
                </a:solidFill>
              </a:rPr>
              <a:t>SDG</a:t>
            </a:r>
            <a:r>
              <a:rPr kumimoji="1" lang="ja-JP" altLang="en-US" dirty="0" smtClean="0">
                <a:solidFill>
                  <a:schemeClr val="bg1"/>
                </a:solidFill>
              </a:rPr>
              <a:t>と呼ばれることを述べる。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94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790"/>
            <a:ext cx="9144000" cy="514522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079500" y="190500"/>
            <a:ext cx="701666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70C0"/>
                </a:solidFill>
              </a:rPr>
              <a:t>変数の修正にどのくらいの時間がかかるか？</a:t>
            </a:r>
            <a:endParaRPr kumimoji="1" lang="en-US" altLang="ja-JP" sz="2800" dirty="0" smtClean="0">
              <a:solidFill>
                <a:srgbClr val="0070C0"/>
              </a:solidFill>
            </a:endParaRPr>
          </a:p>
          <a:p>
            <a:r>
              <a:rPr lang="ja-JP" altLang="en-US" sz="2400" dirty="0" smtClean="0">
                <a:solidFill>
                  <a:schemeClr val="accent2"/>
                </a:solidFill>
              </a:rPr>
              <a:t>前向きの推論と比べて、約</a:t>
            </a:r>
            <a:r>
              <a:rPr lang="en-US" altLang="ja-JP" sz="2400" dirty="0" smtClean="0">
                <a:solidFill>
                  <a:schemeClr val="accent2"/>
                </a:solidFill>
              </a:rPr>
              <a:t>3</a:t>
            </a:r>
            <a:r>
              <a:rPr lang="ja-JP" altLang="en-US" sz="2400" dirty="0" smtClean="0">
                <a:solidFill>
                  <a:schemeClr val="accent2"/>
                </a:solidFill>
              </a:rPr>
              <a:t>倍の時間がかかる。</a:t>
            </a:r>
            <a:endParaRPr kumimoji="1" lang="ja-JP" altLang="en-US" sz="2400" dirty="0">
              <a:solidFill>
                <a:schemeClr val="accent2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946900" y="2654300"/>
            <a:ext cx="1778000" cy="295910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321300" y="2667000"/>
            <a:ext cx="1536700" cy="29591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32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正方形/長方形 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0" name="直線矢印コネクタ 59"/>
          <p:cNvCxnSpPr/>
          <p:nvPr/>
        </p:nvCxnSpPr>
        <p:spPr>
          <a:xfrm flipH="1" flipV="1">
            <a:off x="3644900" y="17272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/>
          <p:nvPr/>
        </p:nvCxnSpPr>
        <p:spPr>
          <a:xfrm flipH="1" flipV="1">
            <a:off x="3403600" y="17145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H="1" flipV="1">
            <a:off x="3162300" y="17272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/>
          <p:nvPr/>
        </p:nvCxnSpPr>
        <p:spPr>
          <a:xfrm flipH="1" flipV="1">
            <a:off x="2908300" y="17145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 flipH="1" flipV="1">
            <a:off x="2184400" y="17272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H="1" flipV="1">
            <a:off x="1943100" y="17145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H="1" flipV="1">
            <a:off x="1701800" y="17272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 flipH="1" flipV="1">
            <a:off x="1447800" y="17145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 flipV="1">
            <a:off x="6172200" y="17018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 flipH="1" flipV="1">
            <a:off x="5930900" y="16891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H="1" flipV="1">
            <a:off x="5689600" y="17018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H="1" flipV="1">
            <a:off x="5435600" y="16891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下矢印 27"/>
          <p:cNvSpPr/>
          <p:nvPr/>
        </p:nvSpPr>
        <p:spPr>
          <a:xfrm>
            <a:off x="7785100" y="1714500"/>
            <a:ext cx="546100" cy="455930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 flipH="1" flipV="1">
            <a:off x="7696200" y="16891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 flipH="1" flipV="1">
            <a:off x="7454900" y="16764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 flipH="1" flipV="1">
            <a:off x="7213600" y="16891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H="1" flipV="1">
            <a:off x="6959600" y="16764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 flipH="1" flipV="1">
            <a:off x="2705100" y="17145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H="1" flipV="1">
            <a:off x="2451100" y="17018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H="1" flipV="1">
            <a:off x="1219200" y="17272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/>
          <p:nvPr/>
        </p:nvCxnSpPr>
        <p:spPr>
          <a:xfrm flipH="1" flipV="1">
            <a:off x="965200" y="17145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 flipH="1" flipV="1">
            <a:off x="6692900" y="16891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/>
          <p:cNvCxnSpPr/>
          <p:nvPr/>
        </p:nvCxnSpPr>
        <p:spPr>
          <a:xfrm flipH="1" flipV="1">
            <a:off x="6438900" y="16764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/>
          <p:cNvSpPr txBox="1"/>
          <p:nvPr/>
        </p:nvSpPr>
        <p:spPr>
          <a:xfrm>
            <a:off x="3327400" y="190500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>
                <a:solidFill>
                  <a:schemeClr val="accent2"/>
                </a:solidFill>
              </a:rPr>
              <a:t>Batch </a:t>
            </a:r>
            <a:endParaRPr kumimoji="1" lang="ja-JP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606800" y="3670300"/>
            <a:ext cx="19351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4000" dirty="0" smtClean="0"/>
              <a:t>・・・・・</a:t>
            </a:r>
            <a:endParaRPr lang="en-US" altLang="ja-JP" sz="4000" dirty="0" smtClean="0"/>
          </a:p>
          <a:p>
            <a:pPr algn="ctr"/>
            <a:r>
              <a:rPr lang="ja-JP" altLang="en-US" sz="2400" dirty="0" smtClean="0">
                <a:solidFill>
                  <a:srgbClr val="0070C0"/>
                </a:solidFill>
              </a:rPr>
              <a:t>全てのデータ</a:t>
            </a:r>
            <a:endParaRPr kumimoji="1" lang="ja-JP" altLang="en-US" sz="2400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43000" y="736600"/>
            <a:ext cx="68852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先のパラメータ更新のアルゴリズムを、そのまま実装したもの。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すべてのデータについて前向き推論した後で、一つの更新が</a:t>
            </a:r>
            <a:endParaRPr lang="en-US" altLang="ja-JP" sz="2000" dirty="0" smtClean="0"/>
          </a:p>
          <a:p>
            <a:r>
              <a:rPr kumimoji="1" lang="ja-JP" altLang="en-US" sz="2000" dirty="0" smtClean="0"/>
              <a:t>行われる</a:t>
            </a:r>
            <a:endParaRPr kumimoji="1" lang="ja-JP" altLang="en-US" sz="2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49300" y="6413500"/>
            <a:ext cx="781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70C0"/>
                </a:solidFill>
              </a:rPr>
              <a:t>データの数が大きくなると、計算量とメモリー消費が巨大になり、現実的でない。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6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下矢印 32"/>
          <p:cNvSpPr/>
          <p:nvPr/>
        </p:nvSpPr>
        <p:spPr>
          <a:xfrm>
            <a:off x="7543800" y="1739900"/>
            <a:ext cx="546100" cy="455930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矢印コネクタ 33"/>
          <p:cNvCxnSpPr/>
          <p:nvPr/>
        </p:nvCxnSpPr>
        <p:spPr>
          <a:xfrm flipH="1" flipV="1">
            <a:off x="7454900" y="17145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下矢印 52"/>
          <p:cNvSpPr/>
          <p:nvPr/>
        </p:nvSpPr>
        <p:spPr>
          <a:xfrm>
            <a:off x="6832600" y="1752600"/>
            <a:ext cx="546100" cy="455930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4" name="直線矢印コネクタ 53"/>
          <p:cNvCxnSpPr/>
          <p:nvPr/>
        </p:nvCxnSpPr>
        <p:spPr>
          <a:xfrm flipH="1" flipV="1">
            <a:off x="6743700" y="17272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下矢印 54"/>
          <p:cNvSpPr/>
          <p:nvPr/>
        </p:nvSpPr>
        <p:spPr>
          <a:xfrm>
            <a:off x="6057900" y="1752600"/>
            <a:ext cx="546100" cy="455930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6" name="直線矢印コネクタ 55"/>
          <p:cNvCxnSpPr/>
          <p:nvPr/>
        </p:nvCxnSpPr>
        <p:spPr>
          <a:xfrm flipH="1" flipV="1">
            <a:off x="5969000" y="17272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下矢印 56"/>
          <p:cNvSpPr/>
          <p:nvPr/>
        </p:nvSpPr>
        <p:spPr>
          <a:xfrm>
            <a:off x="5346700" y="1765300"/>
            <a:ext cx="546100" cy="455930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矢印コネクタ 57"/>
          <p:cNvCxnSpPr/>
          <p:nvPr/>
        </p:nvCxnSpPr>
        <p:spPr>
          <a:xfrm flipH="1" flipV="1">
            <a:off x="5257800" y="17399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下矢印 58"/>
          <p:cNvSpPr/>
          <p:nvPr/>
        </p:nvSpPr>
        <p:spPr>
          <a:xfrm>
            <a:off x="3276600" y="1752600"/>
            <a:ext cx="546100" cy="455930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0" name="直線矢印コネクタ 59"/>
          <p:cNvCxnSpPr/>
          <p:nvPr/>
        </p:nvCxnSpPr>
        <p:spPr>
          <a:xfrm flipH="1" flipV="1">
            <a:off x="3187700" y="17272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下矢印 60"/>
          <p:cNvSpPr/>
          <p:nvPr/>
        </p:nvSpPr>
        <p:spPr>
          <a:xfrm>
            <a:off x="2565400" y="1765300"/>
            <a:ext cx="546100" cy="455930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2" name="直線矢印コネクタ 61"/>
          <p:cNvCxnSpPr/>
          <p:nvPr/>
        </p:nvCxnSpPr>
        <p:spPr>
          <a:xfrm flipH="1" flipV="1">
            <a:off x="2476500" y="17399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下矢印 62"/>
          <p:cNvSpPr/>
          <p:nvPr/>
        </p:nvSpPr>
        <p:spPr>
          <a:xfrm>
            <a:off x="1828800" y="1790700"/>
            <a:ext cx="546100" cy="455930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矢印コネクタ 63"/>
          <p:cNvCxnSpPr/>
          <p:nvPr/>
        </p:nvCxnSpPr>
        <p:spPr>
          <a:xfrm flipH="1" flipV="1">
            <a:off x="1739900" y="17653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下矢印 64"/>
          <p:cNvSpPr/>
          <p:nvPr/>
        </p:nvSpPr>
        <p:spPr>
          <a:xfrm>
            <a:off x="1117600" y="1803400"/>
            <a:ext cx="546100" cy="455930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6" name="直線矢印コネクタ 65"/>
          <p:cNvCxnSpPr/>
          <p:nvPr/>
        </p:nvCxnSpPr>
        <p:spPr>
          <a:xfrm flipH="1" flipV="1">
            <a:off x="1028700" y="17780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テキスト ボックス 66"/>
          <p:cNvSpPr txBox="1"/>
          <p:nvPr/>
        </p:nvSpPr>
        <p:spPr>
          <a:xfrm>
            <a:off x="825500" y="203200"/>
            <a:ext cx="80698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>
                <a:solidFill>
                  <a:schemeClr val="accent2"/>
                </a:solidFill>
              </a:rPr>
              <a:t>Stochastic Gradient Descent</a:t>
            </a:r>
            <a:r>
              <a:rPr lang="ja-JP" altLang="en-US" sz="3200" b="1" dirty="0" smtClean="0">
                <a:solidFill>
                  <a:schemeClr val="accent2"/>
                </a:solidFill>
              </a:rPr>
              <a:t>（</a:t>
            </a:r>
            <a:r>
              <a:rPr lang="en-US" altLang="ja-JP" sz="3200" b="1" dirty="0" smtClean="0">
                <a:solidFill>
                  <a:schemeClr val="accent2"/>
                </a:solidFill>
              </a:rPr>
              <a:t>SDG</a:t>
            </a:r>
            <a:r>
              <a:rPr lang="ja-JP" altLang="en-US" sz="3200" b="1" dirty="0" smtClean="0">
                <a:solidFill>
                  <a:schemeClr val="accent2"/>
                </a:solidFill>
              </a:rPr>
              <a:t>）</a:t>
            </a:r>
            <a:endParaRPr kumimoji="1" lang="ja-JP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3771900" y="3670300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smtClean="0"/>
              <a:t>・・・・・</a:t>
            </a:r>
            <a:endParaRPr kumimoji="1" lang="ja-JP" altLang="en-US" sz="4000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143000" y="736600"/>
            <a:ext cx="7468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こういうやり方もある。ひとつの</a:t>
            </a:r>
            <a:r>
              <a:rPr lang="ja-JP" altLang="en-US" sz="2000" dirty="0" smtClean="0"/>
              <a:t>データについて前向き推論した後で、</a:t>
            </a:r>
            <a:endParaRPr lang="en-US" altLang="ja-JP" sz="2000" dirty="0" smtClean="0"/>
          </a:p>
          <a:p>
            <a:r>
              <a:rPr lang="ja-JP" altLang="en-US" sz="2000" dirty="0" smtClean="0"/>
              <a:t>一つのパラメータ更新を行う。</a:t>
            </a:r>
            <a:r>
              <a:rPr kumimoji="1" lang="ja-JP" altLang="en-US" sz="2000" dirty="0" smtClean="0"/>
              <a:t>これを、</a:t>
            </a:r>
            <a:r>
              <a:rPr kumimoji="1" lang="en-US" altLang="ja-JP" sz="2000" dirty="0" smtClean="0"/>
              <a:t>SDG</a:t>
            </a:r>
            <a:r>
              <a:rPr kumimoji="1" lang="ja-JP" altLang="en-US" sz="2000" dirty="0" smtClean="0"/>
              <a:t>という。</a:t>
            </a:r>
            <a:endParaRPr kumimoji="1" lang="ja-JP" altLang="en-US" sz="2000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49300" y="6413500"/>
            <a:ext cx="804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70C0"/>
                </a:solidFill>
              </a:rPr>
              <a:t>一つのデータのみで全てのパラメータをいじるので、収束性にやや問題がある。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67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正方形/長方形 3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下矢印 58"/>
          <p:cNvSpPr/>
          <p:nvPr/>
        </p:nvSpPr>
        <p:spPr>
          <a:xfrm>
            <a:off x="3302000" y="1752600"/>
            <a:ext cx="546100" cy="455930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0" name="直線矢印コネクタ 59"/>
          <p:cNvCxnSpPr/>
          <p:nvPr/>
        </p:nvCxnSpPr>
        <p:spPr>
          <a:xfrm flipH="1" flipV="1">
            <a:off x="3213100" y="17272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/>
          <p:nvPr/>
        </p:nvCxnSpPr>
        <p:spPr>
          <a:xfrm flipH="1" flipV="1">
            <a:off x="2971800" y="17145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H="1" flipV="1">
            <a:off x="2730500" y="17272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/>
          <p:nvPr/>
        </p:nvCxnSpPr>
        <p:spPr>
          <a:xfrm flipH="1" flipV="1">
            <a:off x="2476500" y="17145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下矢印 17"/>
          <p:cNvSpPr/>
          <p:nvPr/>
        </p:nvSpPr>
        <p:spPr>
          <a:xfrm>
            <a:off x="1841500" y="1752600"/>
            <a:ext cx="546100" cy="455930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/>
          <p:nvPr/>
        </p:nvCxnSpPr>
        <p:spPr>
          <a:xfrm flipH="1" flipV="1">
            <a:off x="1752600" y="17272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/>
          <p:nvPr/>
        </p:nvCxnSpPr>
        <p:spPr>
          <a:xfrm flipH="1" flipV="1">
            <a:off x="1511300" y="17145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 flipH="1" flipV="1">
            <a:off x="1270000" y="17272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 flipH="1" flipV="1">
            <a:off x="1016000" y="17145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下矢印 22"/>
          <p:cNvSpPr/>
          <p:nvPr/>
        </p:nvSpPr>
        <p:spPr>
          <a:xfrm>
            <a:off x="6261100" y="1727200"/>
            <a:ext cx="546100" cy="455930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/>
          <p:cNvCxnSpPr/>
          <p:nvPr/>
        </p:nvCxnSpPr>
        <p:spPr>
          <a:xfrm flipH="1" flipV="1">
            <a:off x="6172200" y="17018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 flipH="1" flipV="1">
            <a:off x="5930900" y="16891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 flipH="1" flipV="1">
            <a:off x="5689600" y="17018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H="1" flipV="1">
            <a:off x="5435600" y="16891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下矢印 27"/>
          <p:cNvSpPr/>
          <p:nvPr/>
        </p:nvSpPr>
        <p:spPr>
          <a:xfrm>
            <a:off x="7785100" y="1714500"/>
            <a:ext cx="546100" cy="455930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9" name="直線矢印コネクタ 28"/>
          <p:cNvCxnSpPr/>
          <p:nvPr/>
        </p:nvCxnSpPr>
        <p:spPr>
          <a:xfrm flipH="1" flipV="1">
            <a:off x="7696200" y="16891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 flipH="1" flipV="1">
            <a:off x="7454900" y="16764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 flipH="1" flipV="1">
            <a:off x="7213600" y="16891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H="1" flipV="1">
            <a:off x="6959600" y="1676400"/>
            <a:ext cx="25400" cy="4546602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3175000" y="177800"/>
            <a:ext cx="2794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>
                <a:solidFill>
                  <a:schemeClr val="accent2"/>
                </a:solidFill>
              </a:rPr>
              <a:t>Mini-Batch </a:t>
            </a:r>
            <a:endParaRPr kumimoji="1" lang="ja-JP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784600" y="3670300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smtClean="0"/>
              <a:t>・・・・・</a:t>
            </a:r>
            <a:endParaRPr kumimoji="1" lang="ja-JP" altLang="en-US" sz="40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143000" y="736600"/>
            <a:ext cx="76722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先に見た</a:t>
            </a:r>
            <a:r>
              <a:rPr kumimoji="1" lang="en-US" altLang="ja-JP" sz="2000" dirty="0" smtClean="0"/>
              <a:t>Batch</a:t>
            </a:r>
            <a:r>
              <a:rPr kumimoji="1" lang="ja-JP" altLang="en-US" sz="2000" dirty="0" smtClean="0"/>
              <a:t>と</a:t>
            </a:r>
            <a:r>
              <a:rPr kumimoji="1" lang="en-US" altLang="ja-JP" sz="2000" dirty="0" smtClean="0"/>
              <a:t>SDG</a:t>
            </a:r>
            <a:r>
              <a:rPr kumimoji="1" lang="ja-JP" altLang="en-US" sz="2000" dirty="0" smtClean="0"/>
              <a:t>を組み合わせたスタイル。一定数のかたまりの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データで推論を行った後、それに基づいて</a:t>
            </a:r>
            <a:r>
              <a:rPr kumimoji="1" lang="ja-JP" altLang="en-US" sz="2000" dirty="0" smtClean="0"/>
              <a:t>パラメータを変更する。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今の訓練の基本的スタイルである。</a:t>
            </a:r>
            <a:r>
              <a:rPr kumimoji="1" lang="en-US" altLang="ja-JP" sz="2000" dirty="0" smtClean="0"/>
              <a:t> </a:t>
            </a:r>
            <a:endParaRPr kumimoji="1" lang="ja-JP" altLang="en-US" sz="2000" dirty="0"/>
          </a:p>
        </p:txBody>
      </p:sp>
      <p:sp>
        <p:nvSpPr>
          <p:cNvPr id="3" name="右中かっこ 2"/>
          <p:cNvSpPr/>
          <p:nvPr/>
        </p:nvSpPr>
        <p:spPr>
          <a:xfrm rot="5400000">
            <a:off x="1384300" y="5791200"/>
            <a:ext cx="419100" cy="1320800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右中かっこ 33"/>
          <p:cNvSpPr/>
          <p:nvPr/>
        </p:nvSpPr>
        <p:spPr>
          <a:xfrm rot="5400000">
            <a:off x="2882900" y="5803900"/>
            <a:ext cx="419100" cy="1320800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右中かっこ 36"/>
          <p:cNvSpPr/>
          <p:nvPr/>
        </p:nvSpPr>
        <p:spPr>
          <a:xfrm rot="5400000">
            <a:off x="5842000" y="5803900"/>
            <a:ext cx="419100" cy="1320800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右中かっこ 37"/>
          <p:cNvSpPr/>
          <p:nvPr/>
        </p:nvSpPr>
        <p:spPr>
          <a:xfrm rot="5400000">
            <a:off x="7429500" y="5816600"/>
            <a:ext cx="419100" cy="1320800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54100" y="6540500"/>
            <a:ext cx="742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ミニバッチ　　　ミニバッチ　　　　　　　　　　　　　　ミニバッチ　　　　ミニバッチ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054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3327400" y="190500"/>
            <a:ext cx="16337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Batch 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04900"/>
            <a:ext cx="7696200" cy="1524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50" y="2838450"/>
            <a:ext cx="5118100" cy="37973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921500" y="3594100"/>
            <a:ext cx="2076209" cy="1200329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キレイに収束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しているが、計</a:t>
            </a:r>
            <a:endParaRPr lang="en-US" altLang="ja-JP" sz="2400" dirty="0" smtClean="0"/>
          </a:p>
          <a:p>
            <a:r>
              <a:rPr lang="ja-JP" altLang="en-US" sz="2400" dirty="0" smtClean="0"/>
              <a:t>算量が巨大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7000" y="1930400"/>
            <a:ext cx="1975221" cy="3046988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一回のパラメ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ータ変更のた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めに</a:t>
            </a:r>
            <a:r>
              <a:rPr lang="ja-JP" altLang="en-US" sz="2400" dirty="0" smtClean="0"/>
              <a:t>全データ</a:t>
            </a:r>
            <a:endParaRPr lang="en-US" altLang="ja-JP" sz="2400" dirty="0" smtClean="0"/>
          </a:p>
          <a:p>
            <a:r>
              <a:rPr lang="ja-JP" altLang="en-US" sz="2400" dirty="0" smtClean="0"/>
              <a:t>を読み込む。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推論の結果を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蓄えるための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領域も巨大に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なる</a:t>
            </a:r>
            <a:endParaRPr kumimoji="1" lang="ja-JP" altLang="en-US" sz="2400" dirty="0"/>
          </a:p>
        </p:txBody>
      </p:sp>
      <p:sp>
        <p:nvSpPr>
          <p:cNvPr id="9" name="正方形/長方形 8"/>
          <p:cNvSpPr/>
          <p:nvPr/>
        </p:nvSpPr>
        <p:spPr>
          <a:xfrm>
            <a:off x="4083050" y="965775"/>
            <a:ext cx="3727450" cy="118052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/>
          <p:cNvCxnSpPr/>
          <p:nvPr/>
        </p:nvCxnSpPr>
        <p:spPr>
          <a:xfrm flipV="1">
            <a:off x="2102221" y="1930400"/>
            <a:ext cx="1872879" cy="215900"/>
          </a:xfrm>
          <a:prstGeom prst="straightConnector1">
            <a:avLst/>
          </a:prstGeom>
          <a:ln w="57150">
            <a:solidFill>
              <a:srgbClr val="BDF9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74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1219200" y="203200"/>
            <a:ext cx="6692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b="1" dirty="0" smtClean="0">
                <a:solidFill>
                  <a:srgbClr val="0070C0"/>
                </a:solidFill>
              </a:rPr>
              <a:t>Stochastic Gradient Descent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977901"/>
            <a:ext cx="4356100" cy="2221094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550" y="3168650"/>
            <a:ext cx="5168900" cy="37211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946900" y="4483100"/>
            <a:ext cx="1415772" cy="461665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迷走気味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7000" y="1930400"/>
            <a:ext cx="1923925" cy="1938992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一回のパラメ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ータ変更のた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めに、一個だ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けデータを読</a:t>
            </a:r>
            <a:endParaRPr lang="en-US" altLang="ja-JP" sz="2400" dirty="0" smtClean="0"/>
          </a:p>
          <a:p>
            <a:r>
              <a:rPr lang="ja-JP" altLang="en-US" sz="2400" dirty="0" smtClean="0"/>
              <a:t>み込む。</a:t>
            </a:r>
            <a:endParaRPr lang="en-US" altLang="ja-JP" sz="2400" dirty="0" smtClean="0"/>
          </a:p>
        </p:txBody>
      </p:sp>
      <p:sp>
        <p:nvSpPr>
          <p:cNvPr id="8" name="正方形/長方形 7"/>
          <p:cNvSpPr/>
          <p:nvPr/>
        </p:nvSpPr>
        <p:spPr>
          <a:xfrm>
            <a:off x="4108450" y="1638299"/>
            <a:ext cx="2203450" cy="50800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2038721" y="2044700"/>
            <a:ext cx="2069729" cy="228600"/>
          </a:xfrm>
          <a:prstGeom prst="straightConnector1">
            <a:avLst/>
          </a:prstGeom>
          <a:ln w="57150">
            <a:solidFill>
              <a:srgbClr val="BDF9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22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/>
          <p:cNvSpPr/>
          <p:nvPr/>
        </p:nvSpPr>
        <p:spPr>
          <a:xfrm>
            <a:off x="0" y="50104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9" name="図形グループ 8"/>
          <p:cNvGrpSpPr/>
          <p:nvPr/>
        </p:nvGrpSpPr>
        <p:grpSpPr>
          <a:xfrm>
            <a:off x="501042" y="713984"/>
            <a:ext cx="789140" cy="726510"/>
            <a:chOff x="864296" y="989556"/>
            <a:chExt cx="789140" cy="726510"/>
          </a:xfrm>
        </p:grpSpPr>
        <p:sp>
          <p:nvSpPr>
            <p:cNvPr id="5" name="円/楕円 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516837" y="1590807"/>
            <a:ext cx="789140" cy="726510"/>
            <a:chOff x="864296" y="989556"/>
            <a:chExt cx="789140" cy="726510"/>
          </a:xfrm>
        </p:grpSpPr>
        <p:sp>
          <p:nvSpPr>
            <p:cNvPr id="11" name="円/楕円 1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13" name="図形グループ 12"/>
          <p:cNvGrpSpPr/>
          <p:nvPr/>
        </p:nvGrpSpPr>
        <p:grpSpPr>
          <a:xfrm>
            <a:off x="501041" y="2620027"/>
            <a:ext cx="781971" cy="726510"/>
            <a:chOff x="864296" y="989556"/>
            <a:chExt cx="789140" cy="726510"/>
          </a:xfrm>
        </p:grpSpPr>
        <p:sp>
          <p:nvSpPr>
            <p:cNvPr id="14" name="円/楕円 13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16" name="図形グループ 15"/>
          <p:cNvGrpSpPr/>
          <p:nvPr/>
        </p:nvGrpSpPr>
        <p:grpSpPr>
          <a:xfrm>
            <a:off x="501042" y="3649247"/>
            <a:ext cx="789140" cy="726510"/>
            <a:chOff x="864296" y="989556"/>
            <a:chExt cx="789140" cy="726510"/>
          </a:xfrm>
        </p:grpSpPr>
        <p:sp>
          <p:nvSpPr>
            <p:cNvPr id="17" name="円/楕円 16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19" name="図形グループ 18"/>
          <p:cNvGrpSpPr/>
          <p:nvPr/>
        </p:nvGrpSpPr>
        <p:grpSpPr>
          <a:xfrm>
            <a:off x="516837" y="4526070"/>
            <a:ext cx="789140" cy="726510"/>
            <a:chOff x="864296" y="989556"/>
            <a:chExt cx="789140" cy="726510"/>
          </a:xfrm>
        </p:grpSpPr>
        <p:sp>
          <p:nvSpPr>
            <p:cNvPr id="20" name="円/楕円 19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5</a:t>
              </a:r>
              <a:endParaRPr kumimoji="1" lang="ja-JP" altLang="en-US" sz="2000" baseline="-25000" dirty="0"/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501041" y="5555290"/>
            <a:ext cx="781971" cy="726510"/>
            <a:chOff x="864296" y="989556"/>
            <a:chExt cx="789140" cy="726510"/>
          </a:xfrm>
        </p:grpSpPr>
        <p:sp>
          <p:nvSpPr>
            <p:cNvPr id="23" name="円/楕円 2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smtClean="0"/>
                <a:t>X</a:t>
              </a:r>
              <a:r>
                <a:rPr lang="en-US" altLang="ja-JP" sz="2000" baseline="-25000" dirty="0"/>
                <a:t>6</a:t>
              </a:r>
              <a:endParaRPr kumimoji="1" lang="ja-JP" altLang="en-US" sz="2000" baseline="-25000" dirty="0"/>
            </a:p>
          </p:txBody>
        </p:sp>
      </p:grpSp>
      <p:sp>
        <p:nvSpPr>
          <p:cNvPr id="26" name="角丸四角形 25"/>
          <p:cNvSpPr/>
          <p:nvPr/>
        </p:nvSpPr>
        <p:spPr>
          <a:xfrm>
            <a:off x="2317316" y="2943617"/>
            <a:ext cx="5774497" cy="941538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417530" y="3196225"/>
            <a:ext cx="5663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W</a:t>
            </a:r>
            <a:r>
              <a:rPr lang="en-US" altLang="ja-JP" baseline="-25000" dirty="0" smtClean="0"/>
              <a:t>1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1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2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2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3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3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4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4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5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5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6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6</a:t>
            </a:r>
            <a:r>
              <a:rPr lang="en-US" altLang="ja-JP" dirty="0" smtClean="0"/>
              <a:t>+b &gt; 0 ?</a:t>
            </a:r>
            <a:endParaRPr kumimoji="1" lang="ja-JP" altLang="en-US" dirty="0"/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1283012" y="1264407"/>
            <a:ext cx="1372507" cy="1629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>
            <a:off x="1283012" y="2141230"/>
            <a:ext cx="1134518" cy="90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>
            <a:stCxn id="14" idx="6"/>
          </p:cNvCxnSpPr>
          <p:nvPr/>
        </p:nvCxnSpPr>
        <p:spPr>
          <a:xfrm>
            <a:off x="1283012" y="2983282"/>
            <a:ext cx="1034304" cy="21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 flipV="1">
            <a:off x="1305977" y="3565557"/>
            <a:ext cx="1000786" cy="319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1300735" y="3837140"/>
            <a:ext cx="1116795" cy="839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>
            <a:stCxn id="23" idx="7"/>
          </p:cNvCxnSpPr>
          <p:nvPr/>
        </p:nvCxnSpPr>
        <p:spPr>
          <a:xfrm flipV="1">
            <a:off x="1168495" y="4018579"/>
            <a:ext cx="1487024" cy="1643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flipV="1">
            <a:off x="8192022" y="3394553"/>
            <a:ext cx="651353" cy="125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/>
          <p:cNvSpPr txBox="1"/>
          <p:nvPr/>
        </p:nvSpPr>
        <p:spPr>
          <a:xfrm>
            <a:off x="2222241" y="263047"/>
            <a:ext cx="5043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重み</a:t>
            </a:r>
            <a:r>
              <a:rPr lang="en-US" altLang="ja-JP" sz="2400" dirty="0" smtClean="0"/>
              <a:t> W=[W</a:t>
            </a:r>
            <a:r>
              <a:rPr lang="en-US" altLang="ja-JP" sz="2400" baseline="-25000" dirty="0" smtClean="0"/>
              <a:t>1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2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3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4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5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6</a:t>
            </a:r>
            <a:r>
              <a:rPr lang="en-US" altLang="ja-JP" sz="2400" dirty="0" smtClean="0"/>
              <a:t>]</a:t>
            </a:r>
            <a:endParaRPr lang="en-US" altLang="ja-JP" sz="2400" dirty="0"/>
          </a:p>
          <a:p>
            <a:pPr algn="ctr"/>
            <a:r>
              <a:rPr lang="ja-JP" altLang="en-US" sz="2400" dirty="0" smtClean="0"/>
              <a:t>バイアス</a:t>
            </a:r>
            <a:r>
              <a:rPr lang="en-US" altLang="ja-JP" sz="2400" dirty="0" smtClean="0"/>
              <a:t> b</a:t>
            </a:r>
            <a:endParaRPr lang="en-US" altLang="ja-JP" sz="2400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2400" dirty="0" smtClean="0"/>
              <a:t>入力</a:t>
            </a:r>
            <a:r>
              <a:rPr lang="en-US" altLang="ja-JP" sz="2400" dirty="0" smtClean="0"/>
              <a:t> X=[X</a:t>
            </a:r>
            <a:r>
              <a:rPr lang="en-US" altLang="ja-JP" sz="2400" baseline="-25000" dirty="0" smtClean="0"/>
              <a:t>1</a:t>
            </a:r>
            <a:r>
              <a:rPr lang="en-US" altLang="ja-JP" sz="2400" dirty="0" smtClean="0"/>
              <a:t>,X</a:t>
            </a:r>
            <a:r>
              <a:rPr lang="en-US" altLang="ja-JP" sz="2400" baseline="-25000" dirty="0" smtClean="0"/>
              <a:t>2</a:t>
            </a:r>
            <a:r>
              <a:rPr lang="en-US" altLang="ja-JP" sz="2400" dirty="0" smtClean="0"/>
              <a:t>,X</a:t>
            </a:r>
            <a:r>
              <a:rPr lang="en-US" altLang="ja-JP" sz="2400" baseline="-25000" dirty="0" smtClean="0"/>
              <a:t>3</a:t>
            </a:r>
            <a:r>
              <a:rPr lang="en-US" altLang="ja-JP" sz="2400" dirty="0" smtClean="0"/>
              <a:t>,X</a:t>
            </a:r>
            <a:r>
              <a:rPr lang="en-US" altLang="ja-JP" sz="2400" baseline="-25000" dirty="0" smtClean="0"/>
              <a:t>4</a:t>
            </a:r>
            <a:r>
              <a:rPr lang="en-US" altLang="ja-JP" sz="2400" dirty="0" smtClean="0"/>
              <a:t>,X</a:t>
            </a:r>
            <a:r>
              <a:rPr lang="en-US" altLang="ja-JP" sz="2400" baseline="-25000" dirty="0" smtClean="0"/>
              <a:t>5</a:t>
            </a:r>
            <a:r>
              <a:rPr lang="en-US" altLang="ja-JP" sz="2400" dirty="0" smtClean="0"/>
              <a:t>,X</a:t>
            </a:r>
            <a:r>
              <a:rPr lang="en-US" altLang="ja-JP" sz="2400" baseline="-25000" dirty="0" smtClean="0"/>
              <a:t>6</a:t>
            </a:r>
            <a:r>
              <a:rPr lang="en-US" altLang="ja-JP" sz="2400" dirty="0" smtClean="0"/>
              <a:t>]</a:t>
            </a:r>
          </a:p>
          <a:p>
            <a:pPr algn="ctr"/>
            <a:r>
              <a:rPr lang="ja-JP" altLang="en-US" sz="2400" dirty="0" smtClean="0"/>
              <a:t>の場合の発火の条件</a:t>
            </a:r>
            <a:endParaRPr lang="en-US" altLang="ja-JP" sz="2400" dirty="0" smtClean="0"/>
          </a:p>
        </p:txBody>
      </p:sp>
      <p:grpSp>
        <p:nvGrpSpPr>
          <p:cNvPr id="6" name="図形グループ 5"/>
          <p:cNvGrpSpPr/>
          <p:nvPr/>
        </p:nvGrpSpPr>
        <p:grpSpPr>
          <a:xfrm>
            <a:off x="6801631" y="4233158"/>
            <a:ext cx="676391" cy="2317954"/>
            <a:chOff x="5799551" y="4245684"/>
            <a:chExt cx="676391" cy="2317954"/>
          </a:xfrm>
        </p:grpSpPr>
        <p:sp>
          <p:nvSpPr>
            <p:cNvPr id="2" name="テキスト ボックス 1"/>
            <p:cNvSpPr txBox="1"/>
            <p:nvPr/>
          </p:nvSpPr>
          <p:spPr>
            <a:xfrm>
              <a:off x="5874693" y="4250499"/>
              <a:ext cx="526106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 smtClean="0"/>
                <a:t>X</a:t>
              </a:r>
              <a:r>
                <a:rPr kumimoji="1" lang="en-US" altLang="ja-JP" sz="2400" baseline="-25000" dirty="0" smtClean="0"/>
                <a:t>1</a:t>
              </a:r>
            </a:p>
            <a:p>
              <a:r>
                <a:rPr lang="en-US" altLang="ja-JP" sz="2400" dirty="0" smtClean="0"/>
                <a:t>X</a:t>
              </a:r>
              <a:r>
                <a:rPr lang="en-US" altLang="ja-JP" sz="2400" baseline="-25000" dirty="0" smtClean="0"/>
                <a:t>2</a:t>
              </a:r>
            </a:p>
            <a:p>
              <a:r>
                <a:rPr kumimoji="1" lang="en-US" altLang="ja-JP" sz="2400" dirty="0" smtClean="0"/>
                <a:t>X</a:t>
              </a:r>
              <a:r>
                <a:rPr kumimoji="1" lang="en-US" altLang="ja-JP" sz="2400" baseline="-25000" dirty="0" smtClean="0"/>
                <a:t>3</a:t>
              </a:r>
            </a:p>
            <a:p>
              <a:r>
                <a:rPr lang="en-US" altLang="ja-JP" sz="2400" dirty="0" smtClean="0"/>
                <a:t>X</a:t>
              </a:r>
              <a:r>
                <a:rPr lang="en-US" altLang="ja-JP" sz="2400" baseline="-25000" dirty="0" smtClean="0"/>
                <a:t>4</a:t>
              </a:r>
            </a:p>
            <a:p>
              <a:r>
                <a:rPr kumimoji="1" lang="en-US" altLang="ja-JP" sz="2400" dirty="0" smtClean="0"/>
                <a:t>X</a:t>
              </a:r>
              <a:r>
                <a:rPr kumimoji="1" lang="en-US" altLang="ja-JP" sz="2400" baseline="-25000" dirty="0" smtClean="0"/>
                <a:t>5</a:t>
              </a:r>
            </a:p>
            <a:p>
              <a:r>
                <a:rPr lang="en-US" altLang="ja-JP" sz="2400" dirty="0" smtClean="0"/>
                <a:t>X</a:t>
              </a:r>
              <a:r>
                <a:rPr lang="en-US" altLang="ja-JP" sz="2400" baseline="-25000" dirty="0" smtClean="0"/>
                <a:t>6</a:t>
              </a:r>
              <a:endParaRPr kumimoji="1" lang="ja-JP" altLang="en-US" sz="2400" baseline="-25000" dirty="0"/>
            </a:p>
          </p:txBody>
        </p:sp>
        <p:sp>
          <p:nvSpPr>
            <p:cNvPr id="3" name="左大かっこ 2"/>
            <p:cNvSpPr/>
            <p:nvPr/>
          </p:nvSpPr>
          <p:spPr>
            <a:xfrm>
              <a:off x="5799551" y="4262300"/>
              <a:ext cx="175364" cy="2301338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右大かっこ 3"/>
            <p:cNvSpPr/>
            <p:nvPr/>
          </p:nvSpPr>
          <p:spPr>
            <a:xfrm>
              <a:off x="6338170" y="4245684"/>
              <a:ext cx="137772" cy="2317954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テキスト ボックス 6"/>
          <p:cNvSpPr txBox="1"/>
          <p:nvPr/>
        </p:nvSpPr>
        <p:spPr>
          <a:xfrm>
            <a:off x="2630459" y="4724395"/>
            <a:ext cx="2699778" cy="1200329"/>
          </a:xfrm>
          <a:prstGeom prst="rect">
            <a:avLst/>
          </a:prstGeom>
          <a:solidFill>
            <a:srgbClr val="AFECF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先の行ベクトル</a:t>
            </a:r>
            <a:r>
              <a:rPr kumimoji="1" lang="en-US" altLang="ja-JP" sz="2400" dirty="0" smtClean="0"/>
              <a:t>X</a:t>
            </a:r>
            <a:r>
              <a:rPr kumimoji="1" lang="ja-JP" altLang="en-US" sz="2400" dirty="0" smtClean="0"/>
              <a:t>を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列ベクトルに変えた</a:t>
            </a:r>
            <a:endParaRPr lang="en-US" altLang="ja-JP" sz="2400" dirty="0" smtClean="0"/>
          </a:p>
          <a:p>
            <a:r>
              <a:rPr lang="ja-JP" altLang="en-US" sz="2400" dirty="0" smtClean="0"/>
              <a:t>ものを</a:t>
            </a:r>
            <a:r>
              <a:rPr lang="en-US" altLang="ja-JP" sz="2400" dirty="0" smtClean="0"/>
              <a:t>X</a:t>
            </a:r>
            <a:r>
              <a:rPr lang="en-US" altLang="ja-JP" sz="2400" baseline="30000" dirty="0" smtClean="0"/>
              <a:t>T</a:t>
            </a:r>
            <a:r>
              <a:rPr lang="ja-JP" altLang="en-US" sz="2400" dirty="0" smtClean="0"/>
              <a:t>で表す</a:t>
            </a:r>
            <a:endParaRPr lang="en-US" altLang="ja-JP" sz="2400" dirty="0" smtClean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806343" y="5199437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X</a:t>
            </a:r>
            <a:r>
              <a:rPr kumimoji="1" lang="en-US" altLang="ja-JP" sz="2400" baseline="30000" dirty="0" smtClean="0"/>
              <a:t>T</a:t>
            </a:r>
            <a:r>
              <a:rPr kumimoji="1" lang="en-US" altLang="ja-JP" sz="2400" dirty="0" smtClean="0"/>
              <a:t> = 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683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175000" y="177800"/>
            <a:ext cx="2794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>
                <a:solidFill>
                  <a:srgbClr val="0070C0"/>
                </a:solidFill>
              </a:rPr>
              <a:t>Mini-Batch </a:t>
            </a:r>
            <a:endParaRPr kumimoji="1" lang="ja-JP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238250"/>
            <a:ext cx="7048500" cy="33655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832100" y="4902200"/>
            <a:ext cx="4161717" cy="1200329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10</a:t>
            </a:r>
            <a:r>
              <a:rPr kumimoji="1" lang="ja-JP" altLang="en-US" sz="2400" dirty="0" smtClean="0"/>
              <a:t>個のデータを読み込んで、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その結果で、パラメータを変更</a:t>
            </a:r>
            <a:endParaRPr lang="en-US" altLang="ja-JP" sz="2400" dirty="0" smtClean="0"/>
          </a:p>
          <a:p>
            <a:r>
              <a:rPr lang="ja-JP" altLang="en-US" sz="2400" dirty="0" smtClean="0"/>
              <a:t>することを繰り返すプログラム</a:t>
            </a:r>
            <a:endParaRPr kumimoji="1"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3600450" y="2806699"/>
            <a:ext cx="4121150" cy="109220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4934490" y="3987800"/>
            <a:ext cx="844010" cy="879385"/>
          </a:xfrm>
          <a:prstGeom prst="straightConnector1">
            <a:avLst/>
          </a:prstGeom>
          <a:ln w="57150">
            <a:solidFill>
              <a:srgbClr val="BDF9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03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4667250"/>
            <a:ext cx="8267700" cy="2197100"/>
          </a:xfrm>
          <a:prstGeom prst="rect">
            <a:avLst/>
          </a:prstGeo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SDG</a:t>
            </a:r>
            <a:r>
              <a:rPr lang="ja-JP" altLang="en-US" dirty="0" smtClean="0"/>
              <a:t>の現在の用法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566738" y="1676400"/>
            <a:ext cx="8001000" cy="4267200"/>
          </a:xfrm>
        </p:spPr>
        <p:txBody>
          <a:bodyPr/>
          <a:lstStyle/>
          <a:p>
            <a:r>
              <a:rPr kumimoji="1" lang="ja-JP" altLang="en-US" sz="2400" dirty="0" smtClean="0"/>
              <a:t>現在の</a:t>
            </a:r>
            <a:r>
              <a:rPr kumimoji="1" lang="en-US" altLang="ja-JP" sz="2400" dirty="0" smtClean="0"/>
              <a:t>ML</a:t>
            </a:r>
            <a:r>
              <a:rPr kumimoji="1" lang="ja-JP" altLang="en-US" sz="2400" dirty="0" smtClean="0"/>
              <a:t>の文脈では、</a:t>
            </a:r>
            <a:r>
              <a:rPr kumimoji="1" lang="en-US" altLang="ja-JP" sz="2400" dirty="0" smtClean="0"/>
              <a:t>SDG</a:t>
            </a:r>
            <a:r>
              <a:rPr kumimoji="1" lang="ja-JP" altLang="en-US" sz="2400" dirty="0" smtClean="0"/>
              <a:t>は、一個のデータにつき一回全データの更新を行う前述の</a:t>
            </a:r>
            <a:r>
              <a:rPr kumimoji="1" lang="en-US" altLang="ja-JP" sz="2400" dirty="0" smtClean="0"/>
              <a:t>SDG</a:t>
            </a:r>
            <a:r>
              <a:rPr kumimoji="1" lang="ja-JP" altLang="en-US" sz="2400" dirty="0" smtClean="0"/>
              <a:t>ではなく、</a:t>
            </a:r>
            <a:r>
              <a:rPr kumimoji="1" lang="en-US" altLang="ja-JP" sz="2400" dirty="0" smtClean="0"/>
              <a:t>mini-batch</a:t>
            </a:r>
            <a:r>
              <a:rPr kumimoji="1" lang="ja-JP" altLang="en-US" sz="2400" dirty="0" smtClean="0"/>
              <a:t>の処理を行う訓練のスタイルを</a:t>
            </a:r>
            <a:r>
              <a:rPr kumimoji="1" lang="en-US" altLang="ja-JP" sz="2400" dirty="0" smtClean="0"/>
              <a:t>SDG</a:t>
            </a:r>
            <a:r>
              <a:rPr lang="ja-JP" altLang="en-US" sz="2400" dirty="0" smtClean="0"/>
              <a:t>と呼ぶ</a:t>
            </a:r>
            <a:r>
              <a:rPr kumimoji="1" lang="ja-JP" altLang="en-US" sz="2400" dirty="0" smtClean="0"/>
              <a:t>ことがある。下の</a:t>
            </a:r>
            <a:r>
              <a:rPr kumimoji="1" lang="en-US" altLang="ja-JP" sz="2400" dirty="0" smtClean="0"/>
              <a:t>CNTK</a:t>
            </a:r>
            <a:r>
              <a:rPr kumimoji="1" lang="ja-JP" altLang="en-US" sz="2400" dirty="0" smtClean="0"/>
              <a:t>での</a:t>
            </a:r>
            <a:r>
              <a:rPr kumimoji="1" lang="en-US" altLang="ja-JP" sz="2400" dirty="0" smtClean="0"/>
              <a:t>SDG</a:t>
            </a:r>
            <a:r>
              <a:rPr kumimoji="1" lang="ja-JP" altLang="en-US" sz="2400" dirty="0" smtClean="0"/>
              <a:t>の定義を見て欲しい。この時は、</a:t>
            </a:r>
            <a:r>
              <a:rPr kumimoji="1" lang="en-US" altLang="ja-JP" sz="2400" dirty="0" smtClean="0"/>
              <a:t>SDG</a:t>
            </a:r>
            <a:r>
              <a:rPr kumimoji="1" lang="ja-JP" altLang="en-US" sz="2400" dirty="0" smtClean="0"/>
              <a:t>とは</a:t>
            </a:r>
            <a:r>
              <a:rPr kumimoji="1" lang="en-US" altLang="ja-JP" sz="2400" dirty="0" smtClean="0"/>
              <a:t>mini-batch</a:t>
            </a:r>
            <a:r>
              <a:rPr kumimoji="1" lang="ja-JP" altLang="en-US" sz="2400" dirty="0" smtClean="0"/>
              <a:t>のことである。</a:t>
            </a:r>
            <a:endParaRPr kumimoji="1" lang="en-US" altLang="ja-JP" sz="2400" dirty="0" smtClean="0"/>
          </a:p>
          <a:p>
            <a:r>
              <a:rPr lang="en-US" altLang="ja-JP" sz="2400" dirty="0" smtClean="0"/>
              <a:t>SDG</a:t>
            </a:r>
            <a:r>
              <a:rPr lang="ja-JP" altLang="en-US" sz="2400" dirty="0" smtClean="0"/>
              <a:t>の</a:t>
            </a:r>
            <a:r>
              <a:rPr lang="en-US" altLang="ja-JP" sz="2400" b="1" dirty="0" smtClean="0">
                <a:solidFill>
                  <a:srgbClr val="0070C0"/>
                </a:solidFill>
              </a:rPr>
              <a:t>Stochastic</a:t>
            </a:r>
            <a:r>
              <a:rPr lang="ja-JP" altLang="en-US" sz="2400" dirty="0" smtClean="0"/>
              <a:t>というのは、全体のデータから少数のデータをサンプリングして、確率的に推定をおこなうということ。モンテカルロ法と同様のアプローチである。</a:t>
            </a:r>
            <a:r>
              <a:rPr lang="en-US" altLang="ja-JP" sz="2400" dirty="0" smtClean="0"/>
              <a:t> 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9604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行ベクトルと列ベクトルの積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400" dirty="0" smtClean="0"/>
              <a:t>行ベクトル</a:t>
            </a:r>
            <a:r>
              <a:rPr kumimoji="1" lang="en-US" altLang="ja-JP" sz="2400" dirty="0" smtClean="0"/>
              <a:t> </a:t>
            </a:r>
            <a:r>
              <a:rPr lang="en-US" altLang="ja-JP" sz="2400" dirty="0" smtClean="0"/>
              <a:t>W=[W</a:t>
            </a:r>
            <a:r>
              <a:rPr lang="en-US" altLang="ja-JP" sz="2400" baseline="-25000" dirty="0" smtClean="0"/>
              <a:t>1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2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3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4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5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6</a:t>
            </a:r>
            <a:r>
              <a:rPr lang="en-US" altLang="ja-JP" sz="2400" dirty="0" smtClean="0"/>
              <a:t>] 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行ベクトル</a:t>
            </a:r>
            <a:r>
              <a:rPr lang="en-US" altLang="ja-JP" sz="2400" dirty="0" smtClean="0"/>
              <a:t> X=[X</a:t>
            </a:r>
            <a:r>
              <a:rPr lang="en-US" altLang="ja-JP" sz="2400" baseline="-25000" dirty="0" smtClean="0"/>
              <a:t>1</a:t>
            </a:r>
            <a:r>
              <a:rPr lang="en-US" altLang="ja-JP" sz="2400" dirty="0" smtClean="0"/>
              <a:t>,X</a:t>
            </a:r>
            <a:r>
              <a:rPr lang="en-US" altLang="ja-JP" sz="2400" baseline="-25000" dirty="0" smtClean="0"/>
              <a:t>2</a:t>
            </a:r>
            <a:r>
              <a:rPr lang="en-US" altLang="ja-JP" sz="2400" dirty="0" smtClean="0"/>
              <a:t>,X</a:t>
            </a:r>
            <a:r>
              <a:rPr lang="en-US" altLang="ja-JP" sz="2400" baseline="-25000" dirty="0" smtClean="0"/>
              <a:t>3</a:t>
            </a:r>
            <a:r>
              <a:rPr lang="en-US" altLang="ja-JP" sz="2400" dirty="0" smtClean="0"/>
              <a:t>,X</a:t>
            </a:r>
            <a:r>
              <a:rPr lang="en-US" altLang="ja-JP" sz="2400" baseline="-25000" dirty="0" smtClean="0"/>
              <a:t>4</a:t>
            </a:r>
            <a:r>
              <a:rPr lang="en-US" altLang="ja-JP" sz="2400" dirty="0" smtClean="0"/>
              <a:t>,X</a:t>
            </a:r>
            <a:r>
              <a:rPr lang="en-US" altLang="ja-JP" sz="2400" baseline="-25000" dirty="0" smtClean="0"/>
              <a:t>5</a:t>
            </a:r>
            <a:r>
              <a:rPr lang="en-US" altLang="ja-JP" sz="2400" dirty="0" smtClean="0"/>
              <a:t>,X</a:t>
            </a:r>
            <a:r>
              <a:rPr lang="en-US" altLang="ja-JP" sz="2400" baseline="-25000" dirty="0" smtClean="0"/>
              <a:t>6</a:t>
            </a:r>
            <a:r>
              <a:rPr lang="en-US" altLang="ja-JP" sz="2400" dirty="0" smtClean="0"/>
              <a:t>] </a:t>
            </a:r>
            <a:r>
              <a:rPr lang="ja-JP" altLang="en-US" sz="2400" dirty="0" smtClean="0"/>
              <a:t>を列ベクトルに変えた</a:t>
            </a:r>
            <a:r>
              <a:rPr lang="en-US" altLang="ja-JP" sz="2400" dirty="0" smtClean="0"/>
              <a:t> X</a:t>
            </a:r>
            <a:r>
              <a:rPr lang="en-US" altLang="ja-JP" sz="2400" baseline="30000" dirty="0" smtClean="0"/>
              <a:t>T</a:t>
            </a:r>
            <a:r>
              <a:rPr lang="ja-JP" altLang="en-US" sz="2400" dirty="0" smtClean="0"/>
              <a:t>との積を次のように定義する。</a:t>
            </a:r>
            <a:endParaRPr lang="en-US" altLang="ja-JP" sz="2400" dirty="0" smtClean="0"/>
          </a:p>
          <a:p>
            <a:r>
              <a:rPr lang="en-US" altLang="ja-JP" sz="2400" dirty="0" smtClean="0"/>
              <a:t>W</a:t>
            </a:r>
            <a:r>
              <a:rPr lang="ja-JP" altLang="en-US" sz="2400" dirty="0" smtClean="0"/>
              <a:t>・</a:t>
            </a:r>
            <a:r>
              <a:rPr lang="en-US" altLang="ja-JP" sz="2400" dirty="0" smtClean="0"/>
              <a:t>X</a:t>
            </a:r>
            <a:r>
              <a:rPr lang="en-US" altLang="ja-JP" sz="2400" baseline="30000" dirty="0" smtClean="0"/>
              <a:t>T</a:t>
            </a:r>
            <a:r>
              <a:rPr lang="en-US" altLang="ja-JP" sz="2400" dirty="0" smtClean="0"/>
              <a:t> = </a:t>
            </a:r>
            <a:br>
              <a:rPr lang="en-US" altLang="ja-JP" sz="2400" dirty="0" smtClean="0"/>
            </a:br>
            <a:r>
              <a:rPr lang="en-US" altLang="ja-JP" sz="2400" dirty="0" smtClean="0"/>
              <a:t>[W</a:t>
            </a:r>
            <a:r>
              <a:rPr lang="en-US" altLang="ja-JP" sz="2400" baseline="-25000" dirty="0" smtClean="0"/>
              <a:t>1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2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3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4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5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6</a:t>
            </a:r>
            <a:r>
              <a:rPr lang="en-US" altLang="ja-JP" sz="2400" dirty="0" smtClean="0"/>
              <a:t>] </a:t>
            </a:r>
            <a:r>
              <a:rPr lang="ja-JP" altLang="en-US" sz="2400" dirty="0" smtClean="0"/>
              <a:t>・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>= W</a:t>
            </a:r>
            <a:r>
              <a:rPr lang="en-US" altLang="ja-JP" sz="2400" baseline="-25000" dirty="0" smtClean="0"/>
              <a:t>1</a:t>
            </a:r>
            <a:r>
              <a:rPr lang="en-US" altLang="ja-JP" sz="2400" dirty="0" smtClean="0"/>
              <a:t>X</a:t>
            </a:r>
            <a:r>
              <a:rPr lang="en-US" altLang="ja-JP" sz="2400" baseline="-25000" dirty="0" smtClean="0"/>
              <a:t>1</a:t>
            </a:r>
            <a:r>
              <a:rPr lang="en-US" altLang="ja-JP" sz="2400" dirty="0" smtClean="0"/>
              <a:t>+W</a:t>
            </a:r>
            <a:r>
              <a:rPr lang="en-US" altLang="ja-JP" sz="2400" baseline="-25000" dirty="0" smtClean="0"/>
              <a:t>2</a:t>
            </a:r>
            <a:r>
              <a:rPr lang="en-US" altLang="ja-JP" sz="2400" dirty="0" smtClean="0"/>
              <a:t>X</a:t>
            </a:r>
            <a:r>
              <a:rPr lang="en-US" altLang="ja-JP" sz="2400" baseline="-25000" dirty="0" smtClean="0"/>
              <a:t>2</a:t>
            </a:r>
            <a:r>
              <a:rPr lang="en-US" altLang="ja-JP" sz="2400" dirty="0" smtClean="0"/>
              <a:t>+W</a:t>
            </a:r>
            <a:r>
              <a:rPr lang="en-US" altLang="ja-JP" sz="2400" baseline="-25000" dirty="0" smtClean="0"/>
              <a:t>3</a:t>
            </a:r>
            <a:r>
              <a:rPr lang="en-US" altLang="ja-JP" sz="2400" dirty="0" smtClean="0"/>
              <a:t>X</a:t>
            </a:r>
            <a:r>
              <a:rPr lang="en-US" altLang="ja-JP" sz="2400" baseline="-25000" dirty="0" smtClean="0"/>
              <a:t>3</a:t>
            </a:r>
            <a:r>
              <a:rPr lang="en-US" altLang="ja-JP" sz="2400" dirty="0" smtClean="0"/>
              <a:t>+W</a:t>
            </a:r>
            <a:r>
              <a:rPr lang="en-US" altLang="ja-JP" sz="2400" baseline="-25000" dirty="0" smtClean="0"/>
              <a:t>4</a:t>
            </a:r>
            <a:r>
              <a:rPr lang="en-US" altLang="ja-JP" sz="2400" dirty="0" smtClean="0"/>
              <a:t>X</a:t>
            </a:r>
            <a:r>
              <a:rPr lang="en-US" altLang="ja-JP" sz="2400" baseline="-25000" dirty="0" smtClean="0"/>
              <a:t>4</a:t>
            </a:r>
            <a:r>
              <a:rPr lang="en-US" altLang="ja-JP" sz="2400" dirty="0" smtClean="0"/>
              <a:t>+W</a:t>
            </a:r>
            <a:r>
              <a:rPr lang="en-US" altLang="ja-JP" sz="2400" baseline="-25000" dirty="0" smtClean="0"/>
              <a:t>5</a:t>
            </a:r>
            <a:r>
              <a:rPr lang="en-US" altLang="ja-JP" sz="2400" dirty="0" smtClean="0"/>
              <a:t>X</a:t>
            </a:r>
            <a:r>
              <a:rPr lang="en-US" altLang="ja-JP" sz="2400" baseline="-25000" dirty="0" smtClean="0"/>
              <a:t>5</a:t>
            </a:r>
            <a:r>
              <a:rPr lang="en-US" altLang="ja-JP" sz="2400" dirty="0" smtClean="0"/>
              <a:t>+W</a:t>
            </a:r>
            <a:r>
              <a:rPr lang="en-US" altLang="ja-JP" sz="2400" baseline="-25000" dirty="0" smtClean="0"/>
              <a:t>6</a:t>
            </a:r>
            <a:r>
              <a:rPr lang="en-US" altLang="ja-JP" sz="2400" dirty="0" smtClean="0"/>
              <a:t>X</a:t>
            </a:r>
            <a:r>
              <a:rPr lang="en-US" altLang="ja-JP" sz="2400" baseline="-25000" dirty="0" smtClean="0"/>
              <a:t>6</a:t>
            </a:r>
          </a:p>
          <a:p>
            <a:r>
              <a:rPr lang="ja-JP" altLang="en-US" sz="2400" strike="sngStrike" dirty="0" smtClean="0">
                <a:solidFill>
                  <a:srgbClr val="0070C0"/>
                </a:solidFill>
              </a:rPr>
              <a:t>対応する要素を掛けて、足し合わせたものである。</a:t>
            </a:r>
            <a:endParaRPr lang="en-US" altLang="ja-JP" sz="2400" strike="sngStrike" dirty="0" smtClean="0">
              <a:solidFill>
                <a:srgbClr val="0070C0"/>
              </a:solidFill>
            </a:endParaRPr>
          </a:p>
          <a:p>
            <a:endParaRPr lang="en-US" altLang="ja-JP" sz="2400" dirty="0" smtClean="0"/>
          </a:p>
          <a:p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060503" y="3348627"/>
            <a:ext cx="5261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X</a:t>
            </a:r>
            <a:r>
              <a:rPr kumimoji="1" lang="en-US" altLang="ja-JP" sz="2400" baseline="-25000" dirty="0" smtClean="0"/>
              <a:t>1</a:t>
            </a:r>
          </a:p>
          <a:p>
            <a:r>
              <a:rPr lang="en-US" altLang="ja-JP" sz="2400" dirty="0" smtClean="0"/>
              <a:t>X</a:t>
            </a:r>
            <a:r>
              <a:rPr lang="en-US" altLang="ja-JP" sz="2400" baseline="-25000" dirty="0" smtClean="0"/>
              <a:t>2</a:t>
            </a:r>
          </a:p>
          <a:p>
            <a:r>
              <a:rPr kumimoji="1" lang="en-US" altLang="ja-JP" sz="2400" dirty="0" smtClean="0"/>
              <a:t>X</a:t>
            </a:r>
            <a:r>
              <a:rPr kumimoji="1" lang="en-US" altLang="ja-JP" sz="2400" baseline="-25000" dirty="0" smtClean="0"/>
              <a:t>3</a:t>
            </a:r>
          </a:p>
          <a:p>
            <a:r>
              <a:rPr lang="en-US" altLang="ja-JP" sz="2400" dirty="0" smtClean="0"/>
              <a:t>X</a:t>
            </a:r>
            <a:r>
              <a:rPr lang="en-US" altLang="ja-JP" sz="2400" baseline="-25000" dirty="0" smtClean="0"/>
              <a:t>4</a:t>
            </a:r>
          </a:p>
          <a:p>
            <a:r>
              <a:rPr kumimoji="1" lang="en-US" altLang="ja-JP" sz="2400" dirty="0" smtClean="0"/>
              <a:t>X</a:t>
            </a:r>
            <a:r>
              <a:rPr kumimoji="1" lang="en-US" altLang="ja-JP" sz="2400" baseline="-25000" dirty="0" smtClean="0"/>
              <a:t>5</a:t>
            </a:r>
          </a:p>
          <a:p>
            <a:r>
              <a:rPr lang="en-US" altLang="ja-JP" sz="2400" dirty="0" smtClean="0"/>
              <a:t>X</a:t>
            </a:r>
            <a:r>
              <a:rPr lang="en-US" altLang="ja-JP" sz="2400" baseline="-25000" dirty="0" smtClean="0"/>
              <a:t>6</a:t>
            </a:r>
            <a:endParaRPr kumimoji="1" lang="ja-JP" altLang="en-US" sz="2400" baseline="-25000" dirty="0"/>
          </a:p>
        </p:txBody>
      </p:sp>
      <p:sp>
        <p:nvSpPr>
          <p:cNvPr id="6" name="左大かっこ 5"/>
          <p:cNvSpPr/>
          <p:nvPr/>
        </p:nvSpPr>
        <p:spPr>
          <a:xfrm>
            <a:off x="4985361" y="3360428"/>
            <a:ext cx="175364" cy="2301338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大かっこ 6"/>
          <p:cNvSpPr/>
          <p:nvPr/>
        </p:nvSpPr>
        <p:spPr>
          <a:xfrm>
            <a:off x="5523980" y="3343812"/>
            <a:ext cx="137772" cy="2317954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486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はじめに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400" dirty="0"/>
              <a:t>この課題</a:t>
            </a:r>
            <a:r>
              <a:rPr lang="ja-JP" altLang="en-US" sz="2400" dirty="0" smtClean="0"/>
              <a:t>での</a:t>
            </a:r>
            <a:r>
              <a:rPr kumimoji="1" lang="en-US" altLang="ja-JP" sz="2400" dirty="0" smtClean="0"/>
              <a:t>DNN</a:t>
            </a:r>
            <a:r>
              <a:rPr kumimoji="1" lang="ja-JP" altLang="en-US" sz="2400" dirty="0" smtClean="0"/>
              <a:t>のモデルは、</a:t>
            </a:r>
            <a:r>
              <a:rPr kumimoji="1" lang="en-US" altLang="ja-JP" sz="2400" dirty="0" smtClean="0"/>
              <a:t>90%</a:t>
            </a:r>
            <a:r>
              <a:rPr kumimoji="1" lang="ja-JP" altLang="en-US" sz="2400" dirty="0" smtClean="0"/>
              <a:t>台の精度しか出ない。電話番号（</a:t>
            </a:r>
            <a:r>
              <a:rPr kumimoji="1" lang="en-US" altLang="ja-JP" sz="2400" dirty="0" smtClean="0"/>
              <a:t>11</a:t>
            </a:r>
            <a:r>
              <a:rPr kumimoji="1" lang="ja-JP" altLang="en-US" sz="2400" dirty="0" smtClean="0"/>
              <a:t>桁）を手書きすると、数字一つは間違う可能性があるということ。</a:t>
            </a:r>
            <a:r>
              <a:rPr kumimoji="1" lang="en-US" altLang="ja-JP" sz="2400" dirty="0" smtClean="0"/>
              <a:t>CNN</a:t>
            </a:r>
            <a:r>
              <a:rPr kumimoji="1" lang="ja-JP" altLang="en-US" sz="2400" dirty="0" smtClean="0"/>
              <a:t>は、画像認識に特化した</a:t>
            </a:r>
            <a:r>
              <a:rPr kumimoji="1" lang="en-US" altLang="ja-JP" sz="2400" dirty="0" smtClean="0"/>
              <a:t>DNN</a:t>
            </a:r>
            <a:r>
              <a:rPr kumimoji="1" lang="ja-JP" altLang="en-US" sz="2400" dirty="0" smtClean="0"/>
              <a:t>の改良版である。この課題でも、</a:t>
            </a:r>
            <a:r>
              <a:rPr kumimoji="1" lang="en-US" altLang="ja-JP" sz="2400" dirty="0" smtClean="0"/>
              <a:t>99%</a:t>
            </a:r>
            <a:r>
              <a:rPr kumimoji="1" lang="ja-JP" altLang="en-US" sz="2400" dirty="0" smtClean="0"/>
              <a:t>以上の精度を持つ。画像認識は、</a:t>
            </a:r>
            <a:r>
              <a:rPr lang="en-US" altLang="ja-JP" sz="2400" dirty="0" smtClean="0"/>
              <a:t>CNN</a:t>
            </a:r>
            <a:r>
              <a:rPr lang="ja-JP" altLang="en-US" sz="2400" dirty="0" smtClean="0"/>
              <a:t>の一択だと思う。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サンプルを実行するだけでなく、ぜひ、</a:t>
            </a:r>
            <a:r>
              <a:rPr kumimoji="1" lang="en-US" altLang="ja-JP" sz="2400" dirty="0" err="1" smtClean="0"/>
              <a:t>TensorFlow</a:t>
            </a:r>
            <a:r>
              <a:rPr kumimoji="1" lang="ja-JP" altLang="en-US" sz="2400" dirty="0" smtClean="0"/>
              <a:t>のコードを読んでほしいと思う。どこに注目して読むべきかの助けになるように、いくつか実習課題を入れておいた。ハンズオンの時間中にできなくとも、ぜひ、やってみてほしいと思っている。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27596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図形グループ 8"/>
          <p:cNvGrpSpPr/>
          <p:nvPr/>
        </p:nvGrpSpPr>
        <p:grpSpPr>
          <a:xfrm>
            <a:off x="501042" y="713984"/>
            <a:ext cx="789140" cy="726510"/>
            <a:chOff x="864296" y="989556"/>
            <a:chExt cx="789140" cy="726510"/>
          </a:xfrm>
        </p:grpSpPr>
        <p:sp>
          <p:nvSpPr>
            <p:cNvPr id="5" name="円/楕円 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516837" y="1590807"/>
            <a:ext cx="789140" cy="726510"/>
            <a:chOff x="864296" y="989556"/>
            <a:chExt cx="789140" cy="726510"/>
          </a:xfrm>
        </p:grpSpPr>
        <p:sp>
          <p:nvSpPr>
            <p:cNvPr id="11" name="円/楕円 1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13" name="図形グループ 12"/>
          <p:cNvGrpSpPr/>
          <p:nvPr/>
        </p:nvGrpSpPr>
        <p:grpSpPr>
          <a:xfrm>
            <a:off x="501041" y="2620027"/>
            <a:ext cx="781971" cy="726510"/>
            <a:chOff x="864296" y="989556"/>
            <a:chExt cx="789140" cy="726510"/>
          </a:xfrm>
        </p:grpSpPr>
        <p:sp>
          <p:nvSpPr>
            <p:cNvPr id="14" name="円/楕円 13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16" name="図形グループ 15"/>
          <p:cNvGrpSpPr/>
          <p:nvPr/>
        </p:nvGrpSpPr>
        <p:grpSpPr>
          <a:xfrm>
            <a:off x="501042" y="3649247"/>
            <a:ext cx="789140" cy="726510"/>
            <a:chOff x="864296" y="989556"/>
            <a:chExt cx="789140" cy="726510"/>
          </a:xfrm>
        </p:grpSpPr>
        <p:sp>
          <p:nvSpPr>
            <p:cNvPr id="17" name="円/楕円 16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19" name="図形グループ 18"/>
          <p:cNvGrpSpPr/>
          <p:nvPr/>
        </p:nvGrpSpPr>
        <p:grpSpPr>
          <a:xfrm>
            <a:off x="516837" y="4526070"/>
            <a:ext cx="789140" cy="726510"/>
            <a:chOff x="864296" y="989556"/>
            <a:chExt cx="789140" cy="726510"/>
          </a:xfrm>
        </p:grpSpPr>
        <p:sp>
          <p:nvSpPr>
            <p:cNvPr id="20" name="円/楕円 19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5</a:t>
              </a:r>
              <a:endParaRPr kumimoji="1" lang="ja-JP" altLang="en-US" sz="2000" baseline="-25000" dirty="0"/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501041" y="5555290"/>
            <a:ext cx="781971" cy="726510"/>
            <a:chOff x="864296" y="989556"/>
            <a:chExt cx="789140" cy="726510"/>
          </a:xfrm>
        </p:grpSpPr>
        <p:sp>
          <p:nvSpPr>
            <p:cNvPr id="23" name="円/楕円 2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smtClean="0"/>
                <a:t>X</a:t>
              </a:r>
              <a:r>
                <a:rPr lang="en-US" altLang="ja-JP" sz="2000" baseline="-25000" dirty="0"/>
                <a:t>6</a:t>
              </a:r>
              <a:endParaRPr kumimoji="1" lang="ja-JP" altLang="en-US" sz="2000" baseline="-25000" dirty="0"/>
            </a:p>
          </p:txBody>
        </p:sp>
      </p:grpSp>
      <p:sp>
        <p:nvSpPr>
          <p:cNvPr id="26" name="角丸四角形 25"/>
          <p:cNvSpPr/>
          <p:nvPr/>
        </p:nvSpPr>
        <p:spPr>
          <a:xfrm>
            <a:off x="2317317" y="2943617"/>
            <a:ext cx="3134694" cy="941538"/>
          </a:xfrm>
          <a:prstGeom prst="roundRect">
            <a:avLst>
              <a:gd name="adj" fmla="val 5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580368" y="3196225"/>
            <a:ext cx="2728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W</a:t>
            </a:r>
            <a:r>
              <a:rPr lang="ja-JP" altLang="en-US" sz="2400" b="1" dirty="0">
                <a:solidFill>
                  <a:srgbClr val="FF0000"/>
                </a:solidFill>
              </a:rPr>
              <a:t>・</a:t>
            </a:r>
            <a:r>
              <a:rPr lang="en-US" altLang="ja-JP" sz="2400" b="1" dirty="0">
                <a:solidFill>
                  <a:srgbClr val="FF0000"/>
                </a:solidFill>
              </a:rPr>
              <a:t>X</a:t>
            </a:r>
            <a:r>
              <a:rPr lang="en-US" altLang="ja-JP" sz="2400" b="1" baseline="30000" dirty="0">
                <a:solidFill>
                  <a:srgbClr val="FF0000"/>
                </a:solidFill>
              </a:rPr>
              <a:t>T</a:t>
            </a:r>
            <a:r>
              <a:rPr lang="en-US" altLang="ja-JP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 smtClean="0">
                <a:solidFill>
                  <a:srgbClr val="FF0000"/>
                </a:solidFill>
              </a:rPr>
              <a:t>+ b &gt; 0 </a:t>
            </a:r>
            <a:r>
              <a:rPr lang="en-US" altLang="ja-JP" sz="2400" dirty="0" smtClean="0">
                <a:solidFill>
                  <a:srgbClr val="FF0000"/>
                </a:solidFill>
              </a:rPr>
              <a:t>?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1283012" y="1264407"/>
            <a:ext cx="1372507" cy="1629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>
            <a:off x="1283012" y="2141230"/>
            <a:ext cx="1134518" cy="90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>
            <a:stCxn id="14" idx="6"/>
          </p:cNvCxnSpPr>
          <p:nvPr/>
        </p:nvCxnSpPr>
        <p:spPr>
          <a:xfrm>
            <a:off x="1283012" y="2983282"/>
            <a:ext cx="1034304" cy="21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 flipV="1">
            <a:off x="1305977" y="3565557"/>
            <a:ext cx="1000786" cy="319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1300735" y="3837140"/>
            <a:ext cx="1116795" cy="839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>
            <a:stCxn id="23" idx="7"/>
          </p:cNvCxnSpPr>
          <p:nvPr/>
        </p:nvCxnSpPr>
        <p:spPr>
          <a:xfrm flipV="1">
            <a:off x="1168495" y="4018579"/>
            <a:ext cx="1487024" cy="1643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flipV="1">
            <a:off x="5462565" y="3427057"/>
            <a:ext cx="651353" cy="125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/>
          <p:cNvSpPr txBox="1"/>
          <p:nvPr/>
        </p:nvSpPr>
        <p:spPr>
          <a:xfrm>
            <a:off x="2287964" y="263047"/>
            <a:ext cx="49119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この時、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/>
              <a:t>重み</a:t>
            </a:r>
            <a:r>
              <a:rPr lang="en-US" altLang="ja-JP" sz="2400" dirty="0" smtClean="0"/>
              <a:t> W=[W</a:t>
            </a:r>
            <a:r>
              <a:rPr lang="en-US" altLang="ja-JP" sz="2400" baseline="-25000" dirty="0" smtClean="0"/>
              <a:t>1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2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3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4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5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6</a:t>
            </a:r>
            <a:r>
              <a:rPr lang="en-US" altLang="ja-JP" sz="2400" dirty="0" smtClean="0"/>
              <a:t>]</a:t>
            </a:r>
            <a:endParaRPr lang="en-US" altLang="ja-JP" sz="2400" dirty="0"/>
          </a:p>
          <a:p>
            <a:pPr algn="ctr"/>
            <a:r>
              <a:rPr lang="ja-JP" altLang="en-US" sz="2400" dirty="0" smtClean="0"/>
              <a:t>バイアス</a:t>
            </a:r>
            <a:r>
              <a:rPr lang="en-US" altLang="ja-JP" sz="2400" dirty="0" smtClean="0"/>
              <a:t> b</a:t>
            </a:r>
            <a:endParaRPr lang="en-US" altLang="ja-JP" sz="2400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2400" dirty="0" smtClean="0"/>
              <a:t>入力</a:t>
            </a:r>
            <a:r>
              <a:rPr lang="en-US" altLang="ja-JP" sz="2400" dirty="0" smtClean="0"/>
              <a:t> X=[X</a:t>
            </a:r>
            <a:r>
              <a:rPr lang="en-US" altLang="ja-JP" sz="2400" baseline="-25000" dirty="0" smtClean="0"/>
              <a:t>1</a:t>
            </a:r>
            <a:r>
              <a:rPr lang="en-US" altLang="ja-JP" sz="2400" dirty="0" smtClean="0"/>
              <a:t>,X</a:t>
            </a:r>
            <a:r>
              <a:rPr lang="en-US" altLang="ja-JP" sz="2400" baseline="-25000" dirty="0" smtClean="0"/>
              <a:t>2</a:t>
            </a:r>
            <a:r>
              <a:rPr lang="en-US" altLang="ja-JP" sz="2400" dirty="0" smtClean="0"/>
              <a:t>,X</a:t>
            </a:r>
            <a:r>
              <a:rPr lang="en-US" altLang="ja-JP" sz="2400" baseline="-25000" dirty="0" smtClean="0"/>
              <a:t>3</a:t>
            </a:r>
            <a:r>
              <a:rPr lang="en-US" altLang="ja-JP" sz="2400" dirty="0" smtClean="0"/>
              <a:t>,X</a:t>
            </a:r>
            <a:r>
              <a:rPr lang="en-US" altLang="ja-JP" sz="2400" baseline="-25000" dirty="0" smtClean="0"/>
              <a:t>4</a:t>
            </a:r>
            <a:r>
              <a:rPr lang="en-US" altLang="ja-JP" sz="2400" dirty="0" smtClean="0"/>
              <a:t>,X</a:t>
            </a:r>
            <a:r>
              <a:rPr lang="en-US" altLang="ja-JP" sz="2400" baseline="-25000" dirty="0" smtClean="0"/>
              <a:t>5</a:t>
            </a:r>
            <a:r>
              <a:rPr lang="en-US" altLang="ja-JP" sz="2400" dirty="0" smtClean="0"/>
              <a:t>,X</a:t>
            </a:r>
            <a:r>
              <a:rPr lang="en-US" altLang="ja-JP" sz="2400" baseline="-25000" dirty="0" smtClean="0"/>
              <a:t>6</a:t>
            </a:r>
            <a:r>
              <a:rPr lang="en-US" altLang="ja-JP" sz="2400" dirty="0" smtClean="0"/>
              <a:t>]</a:t>
            </a:r>
          </a:p>
          <a:p>
            <a:pPr algn="ctr"/>
            <a:r>
              <a:rPr lang="ja-JP" altLang="en-US" sz="2400" dirty="0" smtClean="0"/>
              <a:t>の場合の発火の条件は、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/>
              <a:t>次のように、簡単に書ける。</a:t>
            </a:r>
            <a:endParaRPr lang="en-US" altLang="ja-JP" sz="2400" dirty="0" smtClean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286580" y="4358066"/>
            <a:ext cx="659828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もしも、</a:t>
            </a:r>
            <a:r>
              <a:rPr kumimoji="1" lang="en-US" altLang="ja-JP" sz="2400" dirty="0" smtClean="0"/>
              <a:t>X</a:t>
            </a:r>
            <a:r>
              <a:rPr kumimoji="1" lang="ja-JP" altLang="en-US" sz="2400" dirty="0" smtClean="0"/>
              <a:t>が最初から行ベクトルの形で与えられて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いれば、重み</a:t>
            </a:r>
            <a:r>
              <a:rPr lang="en-US" altLang="ja-JP" sz="2400" dirty="0" smtClean="0"/>
              <a:t>W</a:t>
            </a:r>
            <a:r>
              <a:rPr lang="ja-JP" altLang="en-US" sz="2400" dirty="0" smtClean="0"/>
              <a:t>とバイアス</a:t>
            </a:r>
            <a:r>
              <a:rPr lang="en-US" altLang="ja-JP" sz="2400" dirty="0" smtClean="0"/>
              <a:t>b</a:t>
            </a:r>
            <a:r>
              <a:rPr lang="ja-JP" altLang="en-US" sz="2400" dirty="0" smtClean="0"/>
              <a:t>を持つあるニューロン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の発火の条件は、</a:t>
            </a:r>
            <a:r>
              <a:rPr kumimoji="1" lang="en-US" altLang="ja-JP" sz="2400" dirty="0" smtClean="0"/>
              <a:t>W</a:t>
            </a:r>
            <a:r>
              <a:rPr kumimoji="1" lang="ja-JP" altLang="en-US" sz="2400" dirty="0" smtClean="0"/>
              <a:t>・</a:t>
            </a:r>
            <a:r>
              <a:rPr kumimoji="1" lang="en-US" altLang="ja-JP" sz="2400" dirty="0" err="1" smtClean="0"/>
              <a:t>X+b</a:t>
            </a:r>
            <a:r>
              <a:rPr kumimoji="1" lang="en-US" altLang="ja-JP" sz="2400" dirty="0" smtClean="0"/>
              <a:t> &gt; 0 </a:t>
            </a:r>
            <a:r>
              <a:rPr kumimoji="1" lang="ja-JP" altLang="en-US" sz="2400" dirty="0" smtClean="0"/>
              <a:t>で与えられること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になる。これは、</a:t>
            </a:r>
            <a:r>
              <a:rPr lang="en-US" altLang="ja-JP" sz="2400" dirty="0" smtClean="0"/>
              <a:t>y = ax + b &gt; 0 </a:t>
            </a:r>
            <a:r>
              <a:rPr lang="ja-JP" altLang="en-US" sz="2400" dirty="0" smtClean="0"/>
              <a:t>と同じくらい、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簡単な式の形である。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4754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図形グループ 8"/>
          <p:cNvGrpSpPr/>
          <p:nvPr/>
        </p:nvGrpSpPr>
        <p:grpSpPr>
          <a:xfrm>
            <a:off x="501042" y="713984"/>
            <a:ext cx="789140" cy="726510"/>
            <a:chOff x="864296" y="989556"/>
            <a:chExt cx="789140" cy="726510"/>
          </a:xfrm>
        </p:grpSpPr>
        <p:sp>
          <p:nvSpPr>
            <p:cNvPr id="5" name="円/楕円 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516837" y="1590807"/>
            <a:ext cx="789140" cy="726510"/>
            <a:chOff x="864296" y="989556"/>
            <a:chExt cx="789140" cy="726510"/>
          </a:xfrm>
        </p:grpSpPr>
        <p:sp>
          <p:nvSpPr>
            <p:cNvPr id="11" name="円/楕円 1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13" name="図形グループ 12"/>
          <p:cNvGrpSpPr/>
          <p:nvPr/>
        </p:nvGrpSpPr>
        <p:grpSpPr>
          <a:xfrm>
            <a:off x="501041" y="2620027"/>
            <a:ext cx="781971" cy="726510"/>
            <a:chOff x="864296" y="989556"/>
            <a:chExt cx="789140" cy="726510"/>
          </a:xfrm>
        </p:grpSpPr>
        <p:sp>
          <p:nvSpPr>
            <p:cNvPr id="14" name="円/楕円 13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16" name="図形グループ 15"/>
          <p:cNvGrpSpPr/>
          <p:nvPr/>
        </p:nvGrpSpPr>
        <p:grpSpPr>
          <a:xfrm>
            <a:off x="501042" y="3649247"/>
            <a:ext cx="789140" cy="726510"/>
            <a:chOff x="864296" y="989556"/>
            <a:chExt cx="789140" cy="726510"/>
          </a:xfrm>
        </p:grpSpPr>
        <p:sp>
          <p:nvSpPr>
            <p:cNvPr id="17" name="円/楕円 16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19" name="図形グループ 18"/>
          <p:cNvGrpSpPr/>
          <p:nvPr/>
        </p:nvGrpSpPr>
        <p:grpSpPr>
          <a:xfrm>
            <a:off x="516837" y="4526070"/>
            <a:ext cx="789140" cy="726510"/>
            <a:chOff x="864296" y="989556"/>
            <a:chExt cx="789140" cy="726510"/>
          </a:xfrm>
        </p:grpSpPr>
        <p:sp>
          <p:nvSpPr>
            <p:cNvPr id="20" name="円/楕円 19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5</a:t>
              </a:r>
              <a:endParaRPr kumimoji="1" lang="ja-JP" altLang="en-US" sz="2000" baseline="-25000" dirty="0"/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501041" y="5555290"/>
            <a:ext cx="781971" cy="726510"/>
            <a:chOff x="864296" y="989556"/>
            <a:chExt cx="789140" cy="726510"/>
          </a:xfrm>
        </p:grpSpPr>
        <p:sp>
          <p:nvSpPr>
            <p:cNvPr id="23" name="円/楕円 2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smtClean="0"/>
                <a:t>X</a:t>
              </a:r>
              <a:r>
                <a:rPr lang="en-US" altLang="ja-JP" sz="2000" baseline="-25000" dirty="0"/>
                <a:t>6</a:t>
              </a:r>
              <a:endParaRPr kumimoji="1" lang="ja-JP" altLang="en-US" sz="2000" baseline="-25000" dirty="0"/>
            </a:p>
          </p:txBody>
        </p:sp>
      </p:grpSp>
      <p:sp>
        <p:nvSpPr>
          <p:cNvPr id="26" name="角丸四角形 25"/>
          <p:cNvSpPr/>
          <p:nvPr/>
        </p:nvSpPr>
        <p:spPr>
          <a:xfrm>
            <a:off x="2317317" y="2943617"/>
            <a:ext cx="3134694" cy="941538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580368" y="3196225"/>
            <a:ext cx="2728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W</a:t>
            </a:r>
            <a:r>
              <a:rPr lang="ja-JP" altLang="en-US" sz="2400" b="1" dirty="0">
                <a:solidFill>
                  <a:srgbClr val="FF0000"/>
                </a:solidFill>
              </a:rPr>
              <a:t>・</a:t>
            </a:r>
            <a:r>
              <a:rPr lang="en-US" altLang="ja-JP" sz="2400" b="1" dirty="0">
                <a:solidFill>
                  <a:srgbClr val="FF0000"/>
                </a:solidFill>
              </a:rPr>
              <a:t>X</a:t>
            </a:r>
            <a:r>
              <a:rPr lang="en-US" altLang="ja-JP" sz="2400" b="1" baseline="30000" dirty="0">
                <a:solidFill>
                  <a:srgbClr val="FF0000"/>
                </a:solidFill>
              </a:rPr>
              <a:t>T</a:t>
            </a:r>
            <a:r>
              <a:rPr lang="en-US" altLang="ja-JP" sz="2400" b="1" dirty="0">
                <a:solidFill>
                  <a:srgbClr val="FF0000"/>
                </a:solidFill>
              </a:rPr>
              <a:t> </a:t>
            </a:r>
            <a:r>
              <a:rPr lang="en-US" altLang="ja-JP" sz="2400" b="1" dirty="0" smtClean="0">
                <a:solidFill>
                  <a:srgbClr val="FF0000"/>
                </a:solidFill>
              </a:rPr>
              <a:t>+ b &gt; 0 </a:t>
            </a:r>
            <a:r>
              <a:rPr lang="en-US" altLang="ja-JP" sz="2400" dirty="0" smtClean="0">
                <a:solidFill>
                  <a:srgbClr val="FF0000"/>
                </a:solidFill>
              </a:rPr>
              <a:t>?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1283012" y="1264407"/>
            <a:ext cx="1372507" cy="1629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>
            <a:off x="1283012" y="2141230"/>
            <a:ext cx="1134518" cy="904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>
            <a:stCxn id="14" idx="6"/>
          </p:cNvCxnSpPr>
          <p:nvPr/>
        </p:nvCxnSpPr>
        <p:spPr>
          <a:xfrm>
            <a:off x="1283012" y="2983282"/>
            <a:ext cx="1034304" cy="21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 flipV="1">
            <a:off x="1305977" y="3565557"/>
            <a:ext cx="1000786" cy="319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 flipV="1">
            <a:off x="1300735" y="3837140"/>
            <a:ext cx="1116795" cy="839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>
            <a:stCxn id="23" idx="7"/>
          </p:cNvCxnSpPr>
          <p:nvPr/>
        </p:nvCxnSpPr>
        <p:spPr>
          <a:xfrm flipV="1">
            <a:off x="1168495" y="4018579"/>
            <a:ext cx="1487024" cy="1643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flipV="1">
            <a:off x="5462565" y="3427057"/>
            <a:ext cx="651353" cy="125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/>
          <p:cNvSpPr txBox="1"/>
          <p:nvPr/>
        </p:nvSpPr>
        <p:spPr>
          <a:xfrm>
            <a:off x="2287964" y="263047"/>
            <a:ext cx="49119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/>
              <a:t>この時、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/>
              <a:t>重み</a:t>
            </a:r>
            <a:r>
              <a:rPr lang="en-US" altLang="ja-JP" sz="2400" dirty="0" smtClean="0"/>
              <a:t> W=[W</a:t>
            </a:r>
            <a:r>
              <a:rPr lang="en-US" altLang="ja-JP" sz="2400" baseline="-25000" dirty="0" smtClean="0"/>
              <a:t>1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2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3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4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5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6</a:t>
            </a:r>
            <a:r>
              <a:rPr lang="en-US" altLang="ja-JP" sz="2400" dirty="0" smtClean="0"/>
              <a:t>]</a:t>
            </a:r>
            <a:endParaRPr lang="en-US" altLang="ja-JP" sz="2400" dirty="0"/>
          </a:p>
          <a:p>
            <a:pPr algn="ctr"/>
            <a:r>
              <a:rPr lang="ja-JP" altLang="en-US" sz="2400" dirty="0" smtClean="0"/>
              <a:t>バイアス</a:t>
            </a:r>
            <a:r>
              <a:rPr lang="en-US" altLang="ja-JP" sz="2400" dirty="0" smtClean="0"/>
              <a:t> b</a:t>
            </a:r>
            <a:endParaRPr lang="en-US" altLang="ja-JP" sz="2400" dirty="0" smtClean="0">
              <a:solidFill>
                <a:srgbClr val="00B050"/>
              </a:solidFill>
            </a:endParaRPr>
          </a:p>
          <a:p>
            <a:pPr algn="ctr"/>
            <a:r>
              <a:rPr lang="ja-JP" altLang="en-US" sz="2400" dirty="0" smtClean="0"/>
              <a:t>入力</a:t>
            </a:r>
            <a:r>
              <a:rPr lang="en-US" altLang="ja-JP" sz="2400" dirty="0" smtClean="0"/>
              <a:t> X=[X</a:t>
            </a:r>
            <a:r>
              <a:rPr lang="en-US" altLang="ja-JP" sz="2400" baseline="-25000" dirty="0" smtClean="0"/>
              <a:t>1</a:t>
            </a:r>
            <a:r>
              <a:rPr lang="en-US" altLang="ja-JP" sz="2400" dirty="0" smtClean="0"/>
              <a:t>,X</a:t>
            </a:r>
            <a:r>
              <a:rPr lang="en-US" altLang="ja-JP" sz="2400" baseline="-25000" dirty="0" smtClean="0"/>
              <a:t>2</a:t>
            </a:r>
            <a:r>
              <a:rPr lang="en-US" altLang="ja-JP" sz="2400" dirty="0" smtClean="0"/>
              <a:t>,X</a:t>
            </a:r>
            <a:r>
              <a:rPr lang="en-US" altLang="ja-JP" sz="2400" baseline="-25000" dirty="0" smtClean="0"/>
              <a:t>3</a:t>
            </a:r>
            <a:r>
              <a:rPr lang="en-US" altLang="ja-JP" sz="2400" dirty="0" smtClean="0"/>
              <a:t>,X</a:t>
            </a:r>
            <a:r>
              <a:rPr lang="en-US" altLang="ja-JP" sz="2400" baseline="-25000" dirty="0" smtClean="0"/>
              <a:t>4</a:t>
            </a:r>
            <a:r>
              <a:rPr lang="en-US" altLang="ja-JP" sz="2400" dirty="0" smtClean="0"/>
              <a:t>,X</a:t>
            </a:r>
            <a:r>
              <a:rPr lang="en-US" altLang="ja-JP" sz="2400" baseline="-25000" dirty="0" smtClean="0"/>
              <a:t>5</a:t>
            </a:r>
            <a:r>
              <a:rPr lang="en-US" altLang="ja-JP" sz="2400" dirty="0" smtClean="0"/>
              <a:t>,X</a:t>
            </a:r>
            <a:r>
              <a:rPr lang="en-US" altLang="ja-JP" sz="2400" baseline="-25000" dirty="0" smtClean="0"/>
              <a:t>6</a:t>
            </a:r>
            <a:r>
              <a:rPr lang="en-US" altLang="ja-JP" sz="2400" dirty="0" smtClean="0"/>
              <a:t>]</a:t>
            </a:r>
          </a:p>
          <a:p>
            <a:pPr algn="ctr"/>
            <a:r>
              <a:rPr lang="ja-JP" altLang="en-US" sz="2400" dirty="0" smtClean="0"/>
              <a:t>の場合の発火の条件は、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/>
              <a:t>次のように、簡単に書ける。</a:t>
            </a:r>
            <a:endParaRPr lang="en-US" altLang="ja-JP" sz="2400" dirty="0" smtClean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229627" y="5317297"/>
            <a:ext cx="57647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0070C0"/>
                </a:solidFill>
              </a:rPr>
              <a:t>この式は、ニューラルネットワークで、</a:t>
            </a:r>
            <a:endParaRPr kumimoji="1" lang="en-US" altLang="ja-JP" sz="2800" dirty="0" smtClean="0">
              <a:solidFill>
                <a:srgbClr val="0070C0"/>
              </a:solidFill>
            </a:endParaRPr>
          </a:p>
          <a:p>
            <a:r>
              <a:rPr lang="ja-JP" altLang="en-US" sz="2800" dirty="0" smtClean="0">
                <a:solidFill>
                  <a:srgbClr val="0070C0"/>
                </a:solidFill>
              </a:rPr>
              <a:t>もっとも重要な式の一つである。</a:t>
            </a:r>
            <a:endParaRPr kumimoji="1" lang="ja-JP" altLang="en-US" sz="2800" dirty="0">
              <a:solidFill>
                <a:srgbClr val="0070C0"/>
              </a:solidFill>
            </a:endParaRPr>
          </a:p>
        </p:txBody>
      </p:sp>
      <p:sp>
        <p:nvSpPr>
          <p:cNvPr id="4" name="上矢印 3"/>
          <p:cNvSpPr/>
          <p:nvPr/>
        </p:nvSpPr>
        <p:spPr>
          <a:xfrm>
            <a:off x="3720231" y="4187144"/>
            <a:ext cx="588723" cy="87682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046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985607" y="4775755"/>
            <a:ext cx="30716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 smtClean="0">
                <a:solidFill>
                  <a:schemeClr val="bg1"/>
                </a:solidFill>
              </a:rPr>
              <a:t>DNN</a:t>
            </a:r>
            <a:r>
              <a:rPr lang="ja-JP" altLang="en-US" sz="3200" dirty="0" smtClean="0">
                <a:solidFill>
                  <a:schemeClr val="bg1"/>
                </a:solidFill>
              </a:rPr>
              <a:t>とは何か？</a:t>
            </a:r>
            <a:endParaRPr kumimoji="1" lang="en-US" altLang="ja-JP" sz="3200" dirty="0" smtClean="0">
              <a:solidFill>
                <a:schemeClr val="bg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803400" y="6007100"/>
            <a:ext cx="5437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複数のニューロンからなる層を、多段に深く重ねたもの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99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正方形/長方形 82"/>
          <p:cNvSpPr/>
          <p:nvPr/>
        </p:nvSpPr>
        <p:spPr>
          <a:xfrm>
            <a:off x="0" y="-1252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図形グループ 3"/>
          <p:cNvGrpSpPr/>
          <p:nvPr/>
        </p:nvGrpSpPr>
        <p:grpSpPr>
          <a:xfrm>
            <a:off x="1302705" y="2265038"/>
            <a:ext cx="789140" cy="726510"/>
            <a:chOff x="864296" y="989556"/>
            <a:chExt cx="789140" cy="726510"/>
          </a:xfrm>
        </p:grpSpPr>
        <p:sp>
          <p:nvSpPr>
            <p:cNvPr id="5" name="円/楕円 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1318501" y="3244239"/>
            <a:ext cx="789140" cy="726510"/>
            <a:chOff x="864296" y="989556"/>
            <a:chExt cx="789140" cy="726510"/>
          </a:xfrm>
        </p:grpSpPr>
        <p:sp>
          <p:nvSpPr>
            <p:cNvPr id="8" name="円/楕円 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1302706" y="4228166"/>
            <a:ext cx="781971" cy="726510"/>
            <a:chOff x="864296" y="989556"/>
            <a:chExt cx="789140" cy="726510"/>
          </a:xfrm>
        </p:grpSpPr>
        <p:sp>
          <p:nvSpPr>
            <p:cNvPr id="11" name="円/楕円 1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1302705" y="5212093"/>
            <a:ext cx="781971" cy="726510"/>
            <a:chOff x="864296" y="989556"/>
            <a:chExt cx="789140" cy="726510"/>
          </a:xfrm>
        </p:grpSpPr>
        <p:sp>
          <p:nvSpPr>
            <p:cNvPr id="23" name="円/楕円 2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3070963" y="2685293"/>
            <a:ext cx="789140" cy="726510"/>
            <a:chOff x="864296" y="989556"/>
            <a:chExt cx="789140" cy="726510"/>
          </a:xfrm>
        </p:grpSpPr>
        <p:sp>
          <p:nvSpPr>
            <p:cNvPr id="26" name="円/楕円 25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039661" y="1139869"/>
              <a:ext cx="486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H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28" name="図形グループ 27"/>
          <p:cNvGrpSpPr/>
          <p:nvPr/>
        </p:nvGrpSpPr>
        <p:grpSpPr>
          <a:xfrm>
            <a:off x="3086759" y="3664494"/>
            <a:ext cx="789140" cy="726510"/>
            <a:chOff x="864296" y="989556"/>
            <a:chExt cx="789140" cy="726510"/>
          </a:xfrm>
        </p:grpSpPr>
        <p:sp>
          <p:nvSpPr>
            <p:cNvPr id="29" name="円/楕円 28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1039661" y="1139869"/>
              <a:ext cx="486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H</a:t>
              </a:r>
              <a:r>
                <a:rPr lang="en-US" altLang="ja-JP" sz="2000" baseline="-25000" dirty="0" smtClean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3070964" y="4648421"/>
            <a:ext cx="781971" cy="726510"/>
            <a:chOff x="864296" y="989556"/>
            <a:chExt cx="789140" cy="726510"/>
          </a:xfrm>
        </p:grpSpPr>
        <p:sp>
          <p:nvSpPr>
            <p:cNvPr id="32" name="円/楕円 31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1039661" y="1139869"/>
              <a:ext cx="4904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H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37" name="図形グループ 36"/>
          <p:cNvGrpSpPr/>
          <p:nvPr/>
        </p:nvGrpSpPr>
        <p:grpSpPr>
          <a:xfrm>
            <a:off x="4837125" y="2217022"/>
            <a:ext cx="789140" cy="726510"/>
            <a:chOff x="864296" y="989556"/>
            <a:chExt cx="789140" cy="726510"/>
          </a:xfrm>
        </p:grpSpPr>
        <p:sp>
          <p:nvSpPr>
            <p:cNvPr id="38" name="円/楕円 3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1039661" y="1139869"/>
              <a:ext cx="5100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M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4852921" y="3196223"/>
            <a:ext cx="789140" cy="726510"/>
            <a:chOff x="864296" y="989556"/>
            <a:chExt cx="789140" cy="726510"/>
          </a:xfrm>
        </p:grpSpPr>
        <p:sp>
          <p:nvSpPr>
            <p:cNvPr id="41" name="円/楕円 4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1039661" y="1139869"/>
              <a:ext cx="5100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M</a:t>
              </a:r>
              <a:r>
                <a:rPr lang="en-US" altLang="ja-JP" sz="2000" baseline="-25000" dirty="0" smtClean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43" name="図形グループ 42"/>
          <p:cNvGrpSpPr/>
          <p:nvPr/>
        </p:nvGrpSpPr>
        <p:grpSpPr>
          <a:xfrm>
            <a:off x="4837126" y="4180150"/>
            <a:ext cx="781971" cy="726510"/>
            <a:chOff x="864296" y="989556"/>
            <a:chExt cx="789140" cy="726510"/>
          </a:xfrm>
        </p:grpSpPr>
        <p:sp>
          <p:nvSpPr>
            <p:cNvPr id="44" name="円/楕円 43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1039661" y="1139869"/>
              <a:ext cx="5147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M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46" name="図形グループ 45"/>
          <p:cNvGrpSpPr/>
          <p:nvPr/>
        </p:nvGrpSpPr>
        <p:grpSpPr>
          <a:xfrm>
            <a:off x="4837125" y="5164077"/>
            <a:ext cx="781971" cy="726510"/>
            <a:chOff x="864296" y="989556"/>
            <a:chExt cx="789140" cy="726510"/>
          </a:xfrm>
        </p:grpSpPr>
        <p:sp>
          <p:nvSpPr>
            <p:cNvPr id="47" name="円/楕円 46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1039661" y="1139869"/>
              <a:ext cx="5147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M</a:t>
              </a:r>
              <a:r>
                <a:rPr lang="en-US" altLang="ja-JP" sz="2000" baseline="-25000" dirty="0" smtClean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49" name="図形グループ 48"/>
          <p:cNvGrpSpPr/>
          <p:nvPr/>
        </p:nvGrpSpPr>
        <p:grpSpPr>
          <a:xfrm>
            <a:off x="6465505" y="3093842"/>
            <a:ext cx="789140" cy="726510"/>
            <a:chOff x="864296" y="989556"/>
            <a:chExt cx="789140" cy="726510"/>
          </a:xfrm>
        </p:grpSpPr>
        <p:sp>
          <p:nvSpPr>
            <p:cNvPr id="50" name="円/楕円 49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1039661" y="1139869"/>
              <a:ext cx="450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Y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52" name="図形グループ 51"/>
          <p:cNvGrpSpPr/>
          <p:nvPr/>
        </p:nvGrpSpPr>
        <p:grpSpPr>
          <a:xfrm>
            <a:off x="6481301" y="4073043"/>
            <a:ext cx="789140" cy="726510"/>
            <a:chOff x="864296" y="989556"/>
            <a:chExt cx="789140" cy="726510"/>
          </a:xfrm>
        </p:grpSpPr>
        <p:sp>
          <p:nvSpPr>
            <p:cNvPr id="53" name="円/楕円 5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1039661" y="1139869"/>
              <a:ext cx="450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Y</a:t>
              </a:r>
              <a:r>
                <a:rPr lang="en-US" altLang="ja-JP" sz="2000" baseline="-25000" dirty="0" smtClean="0"/>
                <a:t>2</a:t>
              </a:r>
              <a:endParaRPr kumimoji="1" lang="ja-JP" altLang="en-US" sz="2000" baseline="-25000" dirty="0"/>
            </a:p>
          </p:txBody>
        </p:sp>
      </p:grpSp>
      <p:sp>
        <p:nvSpPr>
          <p:cNvPr id="61" name="タイトル 60"/>
          <p:cNvSpPr>
            <a:spLocks noGrp="1"/>
          </p:cNvSpPr>
          <p:nvPr>
            <p:ph type="title"/>
          </p:nvPr>
        </p:nvSpPr>
        <p:spPr>
          <a:xfrm>
            <a:off x="574674" y="304800"/>
            <a:ext cx="8302625" cy="1216025"/>
          </a:xfrm>
        </p:spPr>
        <p:txBody>
          <a:bodyPr/>
          <a:lstStyle/>
          <a:p>
            <a:r>
              <a:rPr lang="en-US" altLang="ja-JP" sz="3600" dirty="0">
                <a:solidFill>
                  <a:srgbClr val="0070C0"/>
                </a:solidFill>
              </a:rPr>
              <a:t>DNN</a:t>
            </a:r>
            <a:r>
              <a:rPr lang="ja-JP" altLang="en-US" sz="3600" dirty="0">
                <a:solidFill>
                  <a:srgbClr val="0070C0"/>
                </a:solidFill>
              </a:rPr>
              <a:t>とは何か？</a:t>
            </a:r>
            <a:r>
              <a:rPr lang="en-US" altLang="ja-JP" sz="3600" dirty="0">
                <a:solidFill>
                  <a:srgbClr val="0070C0"/>
                </a:solidFill>
              </a:rPr>
              <a:t/>
            </a:r>
            <a:br>
              <a:rPr lang="en-US" altLang="ja-JP" sz="3600" dirty="0">
                <a:solidFill>
                  <a:srgbClr val="0070C0"/>
                </a:solidFill>
              </a:rPr>
            </a:br>
            <a:r>
              <a:rPr lang="ja-JP" altLang="en-US" sz="2800" dirty="0">
                <a:solidFill>
                  <a:schemeClr val="tx1"/>
                </a:solidFill>
              </a:rPr>
              <a:t>複数のニューロンからなる層を、多段に深く重ねた</a:t>
            </a:r>
            <a:r>
              <a:rPr lang="ja-JP" altLang="en-US" sz="2800" dirty="0" smtClean="0">
                <a:solidFill>
                  <a:schemeClr val="tx1"/>
                </a:solidFill>
              </a:rPr>
              <a:t>もの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cxnSp>
        <p:nvCxnSpPr>
          <p:cNvPr id="63" name="直線矢印コネクタ 62"/>
          <p:cNvCxnSpPr>
            <a:stCxn id="5" idx="6"/>
            <a:endCxn id="26" idx="2"/>
          </p:cNvCxnSpPr>
          <p:nvPr/>
        </p:nvCxnSpPr>
        <p:spPr>
          <a:xfrm>
            <a:off x="2091845" y="2628293"/>
            <a:ext cx="979118" cy="420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>
            <a:off x="2106459" y="3657513"/>
            <a:ext cx="979118" cy="38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>
            <a:off x="2132402" y="4697171"/>
            <a:ext cx="864759" cy="418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/>
          <p:nvPr/>
        </p:nvCxnSpPr>
        <p:spPr>
          <a:xfrm>
            <a:off x="3835047" y="3118895"/>
            <a:ext cx="979118" cy="38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>
            <a:off x="3860103" y="4212127"/>
            <a:ext cx="977026" cy="226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>
            <a:off x="3858011" y="5120967"/>
            <a:ext cx="979118" cy="38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/>
          <p:cNvCxnSpPr>
            <a:stCxn id="8" idx="6"/>
            <a:endCxn id="26" idx="2"/>
          </p:cNvCxnSpPr>
          <p:nvPr/>
        </p:nvCxnSpPr>
        <p:spPr>
          <a:xfrm flipV="1">
            <a:off x="2107641" y="3048548"/>
            <a:ext cx="963322" cy="558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/>
          <p:cNvCxnSpPr>
            <a:stCxn id="5" idx="6"/>
          </p:cNvCxnSpPr>
          <p:nvPr/>
        </p:nvCxnSpPr>
        <p:spPr>
          <a:xfrm>
            <a:off x="2091845" y="2628293"/>
            <a:ext cx="977022" cy="127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>
            <a:stCxn id="5" idx="6"/>
          </p:cNvCxnSpPr>
          <p:nvPr/>
        </p:nvCxnSpPr>
        <p:spPr>
          <a:xfrm>
            <a:off x="2091845" y="2628293"/>
            <a:ext cx="975823" cy="2278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>
            <a:stCxn id="8" idx="6"/>
          </p:cNvCxnSpPr>
          <p:nvPr/>
        </p:nvCxnSpPr>
        <p:spPr>
          <a:xfrm>
            <a:off x="2107641" y="3607494"/>
            <a:ext cx="863700" cy="134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/>
          <p:cNvCxnSpPr>
            <a:stCxn id="11" idx="6"/>
          </p:cNvCxnSpPr>
          <p:nvPr/>
        </p:nvCxnSpPr>
        <p:spPr>
          <a:xfrm flipV="1">
            <a:off x="2084677" y="3176067"/>
            <a:ext cx="928580" cy="1415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/>
          <p:cNvCxnSpPr>
            <a:stCxn id="11" idx="6"/>
          </p:cNvCxnSpPr>
          <p:nvPr/>
        </p:nvCxnSpPr>
        <p:spPr>
          <a:xfrm flipV="1">
            <a:off x="2084677" y="4156016"/>
            <a:ext cx="908668" cy="435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/>
          <p:cNvCxnSpPr>
            <a:stCxn id="23" idx="6"/>
          </p:cNvCxnSpPr>
          <p:nvPr/>
        </p:nvCxnSpPr>
        <p:spPr>
          <a:xfrm flipV="1">
            <a:off x="2084676" y="3336917"/>
            <a:ext cx="961228" cy="2238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>
            <a:stCxn id="23" idx="6"/>
          </p:cNvCxnSpPr>
          <p:nvPr/>
        </p:nvCxnSpPr>
        <p:spPr>
          <a:xfrm flipV="1">
            <a:off x="2084676" y="4223356"/>
            <a:ext cx="968403" cy="1351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/>
          <p:cNvCxnSpPr/>
          <p:nvPr/>
        </p:nvCxnSpPr>
        <p:spPr>
          <a:xfrm flipV="1">
            <a:off x="2098853" y="5237789"/>
            <a:ext cx="892023" cy="40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/>
          <p:cNvCxnSpPr>
            <a:stCxn id="26" idx="6"/>
          </p:cNvCxnSpPr>
          <p:nvPr/>
        </p:nvCxnSpPr>
        <p:spPr>
          <a:xfrm flipV="1">
            <a:off x="3860103" y="2636008"/>
            <a:ext cx="878899" cy="41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/>
          <p:cNvCxnSpPr/>
          <p:nvPr/>
        </p:nvCxnSpPr>
        <p:spPr>
          <a:xfrm>
            <a:off x="3856519" y="3273901"/>
            <a:ext cx="957646" cy="103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>
            <a:stCxn id="26" idx="5"/>
          </p:cNvCxnSpPr>
          <p:nvPr/>
        </p:nvCxnSpPr>
        <p:spPr>
          <a:xfrm>
            <a:off x="3744536" y="3305408"/>
            <a:ext cx="1131349" cy="2069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/>
          <p:cNvCxnSpPr>
            <a:stCxn id="29" idx="6"/>
          </p:cNvCxnSpPr>
          <p:nvPr/>
        </p:nvCxnSpPr>
        <p:spPr>
          <a:xfrm flipV="1">
            <a:off x="3875899" y="2803111"/>
            <a:ext cx="863103" cy="12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矢印コネクタ 104"/>
          <p:cNvCxnSpPr>
            <a:endCxn id="41" idx="3"/>
          </p:cNvCxnSpPr>
          <p:nvPr/>
        </p:nvCxnSpPr>
        <p:spPr>
          <a:xfrm flipV="1">
            <a:off x="3842490" y="3816338"/>
            <a:ext cx="1125998" cy="33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矢印コネクタ 108"/>
          <p:cNvCxnSpPr>
            <a:stCxn id="29" idx="5"/>
            <a:endCxn id="47" idx="2"/>
          </p:cNvCxnSpPr>
          <p:nvPr/>
        </p:nvCxnSpPr>
        <p:spPr>
          <a:xfrm>
            <a:off x="3760332" y="4284609"/>
            <a:ext cx="1076793" cy="1242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/>
          <p:cNvCxnSpPr/>
          <p:nvPr/>
        </p:nvCxnSpPr>
        <p:spPr>
          <a:xfrm flipV="1">
            <a:off x="3807952" y="2934532"/>
            <a:ext cx="1067933" cy="189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矢印コネクタ 112"/>
          <p:cNvCxnSpPr/>
          <p:nvPr/>
        </p:nvCxnSpPr>
        <p:spPr>
          <a:xfrm flipV="1">
            <a:off x="3834321" y="3944568"/>
            <a:ext cx="1072878" cy="954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>
            <a:stCxn id="32" idx="6"/>
            <a:endCxn id="44" idx="2"/>
          </p:cNvCxnSpPr>
          <p:nvPr/>
        </p:nvCxnSpPr>
        <p:spPr>
          <a:xfrm flipV="1">
            <a:off x="3852935" y="4543405"/>
            <a:ext cx="984191" cy="468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/>
          <p:cNvCxnSpPr>
            <a:stCxn id="38" idx="6"/>
          </p:cNvCxnSpPr>
          <p:nvPr/>
        </p:nvCxnSpPr>
        <p:spPr>
          <a:xfrm>
            <a:off x="5626265" y="2580277"/>
            <a:ext cx="839240" cy="68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矢印コネクタ 118"/>
          <p:cNvCxnSpPr>
            <a:endCxn id="53" idx="1"/>
          </p:cNvCxnSpPr>
          <p:nvPr/>
        </p:nvCxnSpPr>
        <p:spPr>
          <a:xfrm>
            <a:off x="5618367" y="2717651"/>
            <a:ext cx="978501" cy="1461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矢印コネクタ 120"/>
          <p:cNvCxnSpPr>
            <a:stCxn id="41" idx="6"/>
            <a:endCxn id="50" idx="2"/>
          </p:cNvCxnSpPr>
          <p:nvPr/>
        </p:nvCxnSpPr>
        <p:spPr>
          <a:xfrm flipV="1">
            <a:off x="5642061" y="3457097"/>
            <a:ext cx="823444" cy="102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矢印コネクタ 122"/>
          <p:cNvCxnSpPr/>
          <p:nvPr/>
        </p:nvCxnSpPr>
        <p:spPr>
          <a:xfrm>
            <a:off x="5595407" y="3706452"/>
            <a:ext cx="918628" cy="538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矢印コネクタ 124"/>
          <p:cNvCxnSpPr>
            <a:stCxn id="44" idx="6"/>
          </p:cNvCxnSpPr>
          <p:nvPr/>
        </p:nvCxnSpPr>
        <p:spPr>
          <a:xfrm flipV="1">
            <a:off x="5619097" y="3639729"/>
            <a:ext cx="855244" cy="90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/>
          <p:cNvCxnSpPr>
            <a:endCxn id="53" idx="2"/>
          </p:cNvCxnSpPr>
          <p:nvPr/>
        </p:nvCxnSpPr>
        <p:spPr>
          <a:xfrm flipV="1">
            <a:off x="5634059" y="4436298"/>
            <a:ext cx="847242" cy="24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矢印コネクタ 128"/>
          <p:cNvCxnSpPr>
            <a:stCxn id="47" idx="7"/>
            <a:endCxn id="50" idx="3"/>
          </p:cNvCxnSpPr>
          <p:nvPr/>
        </p:nvCxnSpPr>
        <p:spPr>
          <a:xfrm flipV="1">
            <a:off x="5504579" y="3713957"/>
            <a:ext cx="1076493" cy="1556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/>
          <p:cNvCxnSpPr/>
          <p:nvPr/>
        </p:nvCxnSpPr>
        <p:spPr>
          <a:xfrm flipV="1">
            <a:off x="5624673" y="4658010"/>
            <a:ext cx="798630" cy="735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角丸四角形 133"/>
          <p:cNvSpPr/>
          <p:nvPr/>
        </p:nvSpPr>
        <p:spPr>
          <a:xfrm>
            <a:off x="1164921" y="1878904"/>
            <a:ext cx="1177446" cy="42212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角丸四角形 134"/>
          <p:cNvSpPr/>
          <p:nvPr/>
        </p:nvSpPr>
        <p:spPr>
          <a:xfrm>
            <a:off x="4624185" y="1906044"/>
            <a:ext cx="1177446" cy="422127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角丸四角形 135"/>
          <p:cNvSpPr/>
          <p:nvPr/>
        </p:nvSpPr>
        <p:spPr>
          <a:xfrm>
            <a:off x="2871496" y="2227281"/>
            <a:ext cx="1177446" cy="352325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角丸四角形 136"/>
          <p:cNvSpPr/>
          <p:nvPr/>
        </p:nvSpPr>
        <p:spPr>
          <a:xfrm>
            <a:off x="6252565" y="2717651"/>
            <a:ext cx="1177446" cy="244642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角丸四角形 137"/>
          <p:cNvSpPr/>
          <p:nvPr/>
        </p:nvSpPr>
        <p:spPr>
          <a:xfrm>
            <a:off x="2607499" y="1780784"/>
            <a:ext cx="3469700" cy="4457178"/>
          </a:xfrm>
          <a:prstGeom prst="roundRect">
            <a:avLst>
              <a:gd name="adj" fmla="val 944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テキスト ボックス 138"/>
          <p:cNvSpPr txBox="1"/>
          <p:nvPr/>
        </p:nvSpPr>
        <p:spPr>
          <a:xfrm>
            <a:off x="1055455" y="6313118"/>
            <a:ext cx="6521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2"/>
                </a:solidFill>
              </a:rPr>
              <a:t>入力層</a:t>
            </a:r>
            <a:r>
              <a:rPr kumimoji="1" lang="ja-JP" altLang="en-US" sz="2800" dirty="0" smtClean="0"/>
              <a:t>　　　　　　</a:t>
            </a:r>
            <a:r>
              <a:rPr kumimoji="1" lang="ja-JP" altLang="en-US" sz="2800" dirty="0" smtClean="0">
                <a:solidFill>
                  <a:srgbClr val="00B050"/>
                </a:solidFill>
              </a:rPr>
              <a:t>隠れ層</a:t>
            </a:r>
            <a:r>
              <a:rPr kumimoji="1" lang="ja-JP" altLang="en-US" sz="2800" dirty="0" smtClean="0"/>
              <a:t>　　　　　　　</a:t>
            </a:r>
            <a:r>
              <a:rPr kumimoji="1" lang="ja-JP" altLang="en-US" sz="2800" dirty="0" smtClean="0">
                <a:solidFill>
                  <a:srgbClr val="00B0F0"/>
                </a:solidFill>
              </a:rPr>
              <a:t>出力層</a:t>
            </a:r>
            <a:endParaRPr kumimoji="1" lang="ja-JP" altLang="en-US" sz="2800" dirty="0">
              <a:solidFill>
                <a:srgbClr val="00B0F0"/>
              </a:solidFill>
            </a:endParaRPr>
          </a:p>
        </p:txBody>
      </p:sp>
      <p:cxnSp>
        <p:nvCxnSpPr>
          <p:cNvPr id="140" name="直線矢印コネクタ 139"/>
          <p:cNvCxnSpPr/>
          <p:nvPr/>
        </p:nvCxnSpPr>
        <p:spPr>
          <a:xfrm>
            <a:off x="7254645" y="3457097"/>
            <a:ext cx="823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40"/>
          <p:cNvCxnSpPr/>
          <p:nvPr/>
        </p:nvCxnSpPr>
        <p:spPr>
          <a:xfrm>
            <a:off x="7231681" y="4386109"/>
            <a:ext cx="823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51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3600" dirty="0">
                <a:solidFill>
                  <a:schemeClr val="bg1"/>
                </a:solidFill>
              </a:rPr>
              <a:t>複数のニューロンからなる一つの層の内部の状態の表現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2400" dirty="0" smtClean="0">
                <a:solidFill>
                  <a:schemeClr val="bg1"/>
                </a:solidFill>
              </a:rPr>
              <a:t>複数のニューロンの集まりが、一つの「層」として、入力を受け取り出力を返すことがある。</a:t>
            </a:r>
            <a:endParaRPr kumimoji="1" lang="en-US" altLang="ja-JP" sz="2400" dirty="0" smtClean="0">
              <a:solidFill>
                <a:schemeClr val="bg1"/>
              </a:solidFill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</a:rPr>
              <a:t>この層の内部の状態も、この層が受け取る「入力の全体」と、シナプスごとの「重みの全体」と、層を構成するニューロンの閾値に対応する「バイアスの全体」という三つの量で表現できる。</a:t>
            </a:r>
            <a:endParaRPr lang="en-US" altLang="ja-JP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4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-1445" y="0"/>
            <a:ext cx="9145445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図形グループ 1"/>
          <p:cNvGrpSpPr/>
          <p:nvPr/>
        </p:nvGrpSpPr>
        <p:grpSpPr>
          <a:xfrm>
            <a:off x="400834" y="789140"/>
            <a:ext cx="789140" cy="726510"/>
            <a:chOff x="864296" y="989556"/>
            <a:chExt cx="789140" cy="726510"/>
          </a:xfrm>
        </p:grpSpPr>
        <p:sp>
          <p:nvSpPr>
            <p:cNvPr id="3" name="円/楕円 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5" name="図形グループ 4"/>
          <p:cNvGrpSpPr/>
          <p:nvPr/>
        </p:nvGrpSpPr>
        <p:grpSpPr>
          <a:xfrm>
            <a:off x="416629" y="1665963"/>
            <a:ext cx="789140" cy="726510"/>
            <a:chOff x="864296" y="989556"/>
            <a:chExt cx="789140" cy="726510"/>
          </a:xfrm>
        </p:grpSpPr>
        <p:sp>
          <p:nvSpPr>
            <p:cNvPr id="6" name="円/楕円 5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400833" y="2695183"/>
            <a:ext cx="781971" cy="726510"/>
            <a:chOff x="864296" y="989556"/>
            <a:chExt cx="789140" cy="726510"/>
          </a:xfrm>
        </p:grpSpPr>
        <p:sp>
          <p:nvSpPr>
            <p:cNvPr id="9" name="円/楕円 8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sp>
        <p:nvSpPr>
          <p:cNvPr id="20" name="角丸四角形 19"/>
          <p:cNvSpPr/>
          <p:nvPr/>
        </p:nvSpPr>
        <p:spPr>
          <a:xfrm>
            <a:off x="1941537" y="789139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/>
          <p:cNvSpPr/>
          <p:nvPr/>
        </p:nvSpPr>
        <p:spPr>
          <a:xfrm>
            <a:off x="1941537" y="165307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角丸四角形 22"/>
          <p:cNvSpPr/>
          <p:nvPr/>
        </p:nvSpPr>
        <p:spPr>
          <a:xfrm>
            <a:off x="1941537" y="268229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179530" y="789139"/>
            <a:ext cx="259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kumimoji="1" lang="en-US" altLang="ja-JP" dirty="0" smtClean="0"/>
              <a:t>1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194144" y="1655521"/>
            <a:ext cx="259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 smtClean="0"/>
              <a:t>2</a:t>
            </a:r>
            <a:endParaRPr kumimoji="1" lang="en-US" altLang="ja-JP" dirty="0" smtClean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208758" y="2697267"/>
            <a:ext cx="2598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 smtClean="0"/>
              <a:t>3</a:t>
            </a:r>
            <a:endParaRPr kumimoji="1" lang="en-US" altLang="ja-JP" dirty="0" smtClean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63059" y="212943"/>
            <a:ext cx="2542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入力</a:t>
            </a:r>
            <a:r>
              <a:rPr lang="en-US" altLang="ja-JP" sz="2000" dirty="0"/>
              <a:t> X=[</a:t>
            </a:r>
            <a:r>
              <a:rPr lang="en-US" altLang="ja-JP" sz="2000" dirty="0" smtClean="0"/>
              <a:t>X</a:t>
            </a:r>
            <a:r>
              <a:rPr lang="en-US" altLang="ja-JP" sz="2000" baseline="-25000" dirty="0" smtClean="0"/>
              <a:t>1</a:t>
            </a:r>
            <a:r>
              <a:rPr lang="en-US" altLang="ja-JP" sz="2000" dirty="0" smtClean="0"/>
              <a:t>,X</a:t>
            </a:r>
            <a:r>
              <a:rPr lang="en-US" altLang="ja-JP" sz="2000" baseline="-25000" dirty="0" smtClean="0"/>
              <a:t>2</a:t>
            </a:r>
            <a:r>
              <a:rPr lang="en-US" altLang="ja-JP" sz="2000" dirty="0" smtClean="0"/>
              <a:t>,X</a:t>
            </a:r>
            <a:r>
              <a:rPr lang="en-US" altLang="ja-JP" sz="2000" baseline="-25000" dirty="0" smtClean="0"/>
              <a:t>3</a:t>
            </a:r>
            <a:r>
              <a:rPr lang="en-US" altLang="ja-JP" sz="2000" dirty="0" smtClean="0"/>
              <a:t>]</a:t>
            </a:r>
            <a:endParaRPr kumimoji="1" lang="ja-JP" altLang="en-US" sz="2000" dirty="0"/>
          </a:p>
        </p:txBody>
      </p:sp>
      <p:cxnSp>
        <p:nvCxnSpPr>
          <p:cNvPr id="44" name="直線矢印コネクタ 43"/>
          <p:cNvCxnSpPr>
            <a:stCxn id="3" idx="6"/>
            <a:endCxn id="20" idx="1"/>
          </p:cNvCxnSpPr>
          <p:nvPr/>
        </p:nvCxnSpPr>
        <p:spPr>
          <a:xfrm>
            <a:off x="1189974" y="1152395"/>
            <a:ext cx="751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3" idx="6"/>
            <a:endCxn id="22" idx="1"/>
          </p:cNvCxnSpPr>
          <p:nvPr/>
        </p:nvCxnSpPr>
        <p:spPr>
          <a:xfrm>
            <a:off x="1189974" y="1152395"/>
            <a:ext cx="751563" cy="86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3" idx="6"/>
          </p:cNvCxnSpPr>
          <p:nvPr/>
        </p:nvCxnSpPr>
        <p:spPr>
          <a:xfrm>
            <a:off x="1189974" y="1152395"/>
            <a:ext cx="690996" cy="1835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6" idx="6"/>
            <a:endCxn id="20" idx="1"/>
          </p:cNvCxnSpPr>
          <p:nvPr/>
        </p:nvCxnSpPr>
        <p:spPr>
          <a:xfrm flipV="1">
            <a:off x="1205769" y="1152395"/>
            <a:ext cx="735768" cy="876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/>
          <p:cNvCxnSpPr>
            <a:stCxn id="6" idx="6"/>
            <a:endCxn id="22" idx="1"/>
          </p:cNvCxnSpPr>
          <p:nvPr/>
        </p:nvCxnSpPr>
        <p:spPr>
          <a:xfrm flipV="1">
            <a:off x="1205769" y="2016331"/>
            <a:ext cx="735768" cy="1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>
            <a:stCxn id="9" idx="6"/>
            <a:endCxn id="20" idx="1"/>
          </p:cNvCxnSpPr>
          <p:nvPr/>
        </p:nvCxnSpPr>
        <p:spPr>
          <a:xfrm flipV="1">
            <a:off x="1182804" y="1152395"/>
            <a:ext cx="758733" cy="190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>
            <a:stCxn id="9" idx="6"/>
            <a:endCxn id="22" idx="1"/>
          </p:cNvCxnSpPr>
          <p:nvPr/>
        </p:nvCxnSpPr>
        <p:spPr>
          <a:xfrm flipV="1">
            <a:off x="1182804" y="2016331"/>
            <a:ext cx="758733" cy="1042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/>
          <p:cNvCxnSpPr>
            <a:stCxn id="9" idx="6"/>
            <a:endCxn id="23" idx="1"/>
          </p:cNvCxnSpPr>
          <p:nvPr/>
        </p:nvCxnSpPr>
        <p:spPr>
          <a:xfrm flipV="1">
            <a:off x="1182804" y="3045551"/>
            <a:ext cx="758733" cy="1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1205769" y="2016331"/>
            <a:ext cx="675201" cy="971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265147" y="3609577"/>
            <a:ext cx="783419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例えば、入力</a:t>
            </a:r>
            <a:r>
              <a:rPr lang="en-US" altLang="ja-JP" sz="2000" dirty="0" smtClean="0"/>
              <a:t> </a:t>
            </a:r>
            <a:r>
              <a:rPr lang="en-US" altLang="ja-JP" sz="2000" dirty="0"/>
              <a:t>X</a:t>
            </a:r>
            <a:r>
              <a:rPr lang="en-US" altLang="ja-JP" sz="2000" dirty="0" smtClean="0"/>
              <a:t>=[1,0,1] </a:t>
            </a:r>
            <a:r>
              <a:rPr lang="ja-JP" altLang="en-US" sz="2000" dirty="0" smtClean="0"/>
              <a:t>で</a:t>
            </a:r>
            <a:endParaRPr lang="en-US" altLang="ja-JP" sz="2000" dirty="0" smtClean="0"/>
          </a:p>
          <a:p>
            <a:endParaRPr lang="en-US" altLang="ja-JP" sz="2000" dirty="0" smtClean="0"/>
          </a:p>
          <a:p>
            <a:r>
              <a:rPr kumimoji="1" lang="ja-JP" altLang="en-US" sz="2000" dirty="0" smtClean="0"/>
              <a:t>ニューロン１の重みが</a:t>
            </a:r>
            <a:r>
              <a:rPr kumimoji="1" lang="en-US" altLang="ja-JP" sz="2000" dirty="0" smtClean="0"/>
              <a:t> [2,-3,4] </a:t>
            </a:r>
            <a:r>
              <a:rPr kumimoji="1" lang="ja-JP" altLang="en-US" sz="2000" dirty="0" smtClean="0"/>
              <a:t>バイアスが</a:t>
            </a:r>
            <a:r>
              <a:rPr kumimoji="1" lang="en-US" altLang="ja-JP" sz="2000" dirty="0" smtClean="0"/>
              <a:t> -4</a:t>
            </a:r>
            <a:r>
              <a:rPr kumimoji="1" lang="ja-JP" altLang="en-US" sz="2000" dirty="0" smtClean="0"/>
              <a:t>なら</a:t>
            </a:r>
            <a:endParaRPr kumimoji="1" lang="en-US" altLang="ja-JP" sz="2000" dirty="0" smtClean="0"/>
          </a:p>
          <a:p>
            <a:r>
              <a:rPr lang="ja-JP" altLang="en-US" sz="2000" dirty="0" smtClean="0"/>
              <a:t>ニューロン</a:t>
            </a:r>
            <a:r>
              <a:rPr lang="en-US" altLang="ja-JP" sz="2000" dirty="0" smtClean="0"/>
              <a:t>1</a:t>
            </a:r>
            <a:r>
              <a:rPr lang="ja-JP" altLang="en-US" sz="2000" dirty="0" smtClean="0"/>
              <a:t>の出力は、</a:t>
            </a:r>
            <a:r>
              <a:rPr lang="en-US" altLang="ja-JP" sz="2000" dirty="0" smtClean="0"/>
              <a:t>2</a:t>
            </a:r>
            <a:r>
              <a:rPr lang="ja-JP" altLang="en-US" sz="2000" dirty="0" smtClean="0"/>
              <a:t>・１</a:t>
            </a:r>
            <a:r>
              <a:rPr lang="en-US" altLang="ja-JP" sz="2000" dirty="0" smtClean="0"/>
              <a:t>+(-3)</a:t>
            </a:r>
            <a:r>
              <a:rPr lang="ja-JP" altLang="en-US" sz="2000" dirty="0" smtClean="0"/>
              <a:t>・</a:t>
            </a:r>
            <a:r>
              <a:rPr lang="en-US" altLang="ja-JP" sz="2000" dirty="0" smtClean="0"/>
              <a:t>0+4</a:t>
            </a:r>
            <a:r>
              <a:rPr lang="ja-JP" altLang="en-US" sz="2000" dirty="0" smtClean="0"/>
              <a:t>・</a:t>
            </a:r>
            <a:r>
              <a:rPr lang="en-US" altLang="ja-JP" sz="2000" dirty="0" smtClean="0"/>
              <a:t>1-4=2&gt;0</a:t>
            </a:r>
            <a:r>
              <a:rPr lang="ja-JP" altLang="en-US" sz="2000" dirty="0" smtClean="0"/>
              <a:t>で発火。</a:t>
            </a:r>
            <a:endParaRPr lang="en-US" altLang="ja-JP" sz="2000" dirty="0" smtClean="0"/>
          </a:p>
          <a:p>
            <a:endParaRPr lang="en-US" altLang="ja-JP" sz="2000" dirty="0" smtClean="0"/>
          </a:p>
          <a:p>
            <a:r>
              <a:rPr lang="ja-JP" altLang="en-US" sz="2000" dirty="0" smtClean="0"/>
              <a:t>ニューロン</a:t>
            </a:r>
            <a:r>
              <a:rPr lang="en-US" altLang="ja-JP" sz="2000" dirty="0" smtClean="0"/>
              <a:t>2</a:t>
            </a:r>
            <a:r>
              <a:rPr lang="ja-JP" altLang="en-US" sz="2000" dirty="0" smtClean="0"/>
              <a:t>の</a:t>
            </a:r>
            <a:r>
              <a:rPr lang="ja-JP" altLang="en-US" sz="2000" dirty="0"/>
              <a:t>重みが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[-4,1,-5] </a:t>
            </a:r>
            <a:r>
              <a:rPr lang="ja-JP" altLang="en-US" sz="2000" dirty="0"/>
              <a:t>バイアスが</a:t>
            </a:r>
            <a:r>
              <a:rPr lang="en-US" altLang="ja-JP" sz="2000" dirty="0"/>
              <a:t> 5</a:t>
            </a:r>
            <a:r>
              <a:rPr lang="ja-JP" altLang="en-US" sz="2000" dirty="0" smtClean="0"/>
              <a:t>なら</a:t>
            </a:r>
            <a:endParaRPr lang="en-US" altLang="ja-JP" sz="2000" dirty="0"/>
          </a:p>
          <a:p>
            <a:r>
              <a:rPr lang="ja-JP" altLang="en-US" sz="2000" dirty="0" smtClean="0"/>
              <a:t>ニューロン</a:t>
            </a:r>
            <a:r>
              <a:rPr lang="en-US" altLang="ja-JP" sz="2000" dirty="0" smtClean="0"/>
              <a:t>2</a:t>
            </a:r>
            <a:r>
              <a:rPr lang="ja-JP" altLang="en-US" sz="2000" dirty="0" smtClean="0"/>
              <a:t>の</a:t>
            </a:r>
            <a:r>
              <a:rPr lang="ja-JP" altLang="en-US" sz="2000" dirty="0"/>
              <a:t>出力は</a:t>
            </a:r>
            <a:r>
              <a:rPr lang="ja-JP" altLang="en-US" sz="2000" dirty="0" smtClean="0"/>
              <a:t>、</a:t>
            </a:r>
            <a:r>
              <a:rPr lang="en-US" altLang="ja-JP" sz="2000" dirty="0" smtClean="0"/>
              <a:t>(-4)</a:t>
            </a:r>
            <a:r>
              <a:rPr lang="ja-JP" altLang="en-US" sz="2000" dirty="0" smtClean="0"/>
              <a:t>・</a:t>
            </a:r>
            <a:r>
              <a:rPr lang="ja-JP" altLang="en-US" sz="2000" dirty="0"/>
              <a:t>１</a:t>
            </a:r>
            <a:r>
              <a:rPr lang="en-US" altLang="ja-JP" sz="2000" dirty="0" smtClean="0"/>
              <a:t>+1</a:t>
            </a:r>
            <a:r>
              <a:rPr lang="ja-JP" altLang="en-US" sz="2000" dirty="0" smtClean="0"/>
              <a:t>・</a:t>
            </a:r>
            <a:r>
              <a:rPr lang="en-US" altLang="ja-JP" sz="2000" dirty="0"/>
              <a:t>0</a:t>
            </a:r>
            <a:r>
              <a:rPr lang="en-US" altLang="ja-JP" sz="2000" dirty="0" smtClean="0"/>
              <a:t>+(-5)</a:t>
            </a:r>
            <a:r>
              <a:rPr lang="ja-JP" altLang="en-US" sz="2000" dirty="0" smtClean="0"/>
              <a:t>・</a:t>
            </a:r>
            <a:r>
              <a:rPr lang="en-US" altLang="ja-JP" sz="2000" dirty="0" smtClean="0"/>
              <a:t>1+5=-4&lt;0</a:t>
            </a:r>
            <a:r>
              <a:rPr lang="ja-JP" altLang="en-US" sz="2000" dirty="0" smtClean="0"/>
              <a:t>で発火せず。</a:t>
            </a:r>
            <a:endParaRPr lang="en-US" altLang="ja-JP" sz="2000" dirty="0" smtClean="0"/>
          </a:p>
          <a:p>
            <a:endParaRPr lang="en-US" altLang="ja-JP" sz="2000" dirty="0"/>
          </a:p>
          <a:p>
            <a:r>
              <a:rPr lang="ja-JP" altLang="en-US" sz="2000" dirty="0" smtClean="0"/>
              <a:t>ニューロン</a:t>
            </a:r>
            <a:r>
              <a:rPr lang="en-US" altLang="ja-JP" sz="2000" dirty="0"/>
              <a:t>3</a:t>
            </a:r>
            <a:r>
              <a:rPr lang="ja-JP" altLang="en-US" sz="2000" dirty="0" smtClean="0"/>
              <a:t>の</a:t>
            </a:r>
            <a:r>
              <a:rPr lang="ja-JP" altLang="en-US" sz="2000" dirty="0"/>
              <a:t>重みが</a:t>
            </a:r>
            <a:r>
              <a:rPr lang="en-US" altLang="ja-JP" sz="2000" dirty="0"/>
              <a:t> [-4</a:t>
            </a:r>
            <a:r>
              <a:rPr lang="en-US" altLang="ja-JP" sz="2000" dirty="0" smtClean="0"/>
              <a:t>,-2,5</a:t>
            </a:r>
            <a:r>
              <a:rPr lang="en-US" altLang="ja-JP" sz="2000" dirty="0"/>
              <a:t>] </a:t>
            </a:r>
            <a:r>
              <a:rPr lang="ja-JP" altLang="en-US" sz="2000" dirty="0"/>
              <a:t>バイアスが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2</a:t>
            </a:r>
            <a:r>
              <a:rPr lang="ja-JP" altLang="en-US" sz="2000" dirty="0" smtClean="0"/>
              <a:t>なら</a:t>
            </a:r>
            <a:endParaRPr lang="en-US" altLang="ja-JP" sz="2000" dirty="0"/>
          </a:p>
          <a:p>
            <a:r>
              <a:rPr lang="ja-JP" altLang="en-US" sz="2000" dirty="0" smtClean="0"/>
              <a:t>ニューロン</a:t>
            </a:r>
            <a:r>
              <a:rPr lang="en-US" altLang="ja-JP" sz="2000" dirty="0" smtClean="0"/>
              <a:t>3</a:t>
            </a:r>
            <a:r>
              <a:rPr lang="ja-JP" altLang="en-US" sz="2000" dirty="0" smtClean="0"/>
              <a:t>の</a:t>
            </a:r>
            <a:r>
              <a:rPr lang="ja-JP" altLang="en-US" sz="2000" dirty="0"/>
              <a:t>出力は、</a:t>
            </a:r>
            <a:r>
              <a:rPr lang="en-US" altLang="ja-JP" sz="2000" dirty="0"/>
              <a:t>(-4)</a:t>
            </a:r>
            <a:r>
              <a:rPr lang="ja-JP" altLang="en-US" sz="2000" dirty="0"/>
              <a:t>・１</a:t>
            </a:r>
            <a:r>
              <a:rPr lang="en-US" altLang="ja-JP" sz="2000" dirty="0" smtClean="0"/>
              <a:t>+(-2)</a:t>
            </a:r>
            <a:r>
              <a:rPr lang="ja-JP" altLang="en-US" sz="2000" dirty="0" smtClean="0"/>
              <a:t>・</a:t>
            </a:r>
            <a:r>
              <a:rPr lang="en-US" altLang="ja-JP" sz="2000" dirty="0" smtClean="0"/>
              <a:t>0+5</a:t>
            </a:r>
            <a:r>
              <a:rPr lang="ja-JP" altLang="en-US" sz="2000" dirty="0" smtClean="0"/>
              <a:t>・</a:t>
            </a:r>
            <a:r>
              <a:rPr lang="en-US" altLang="ja-JP" sz="2000" dirty="0" smtClean="0"/>
              <a:t>1+2=3&gt;0</a:t>
            </a:r>
            <a:r>
              <a:rPr lang="ja-JP" altLang="en-US" sz="2000" dirty="0" smtClean="0"/>
              <a:t>で発火。</a:t>
            </a:r>
            <a:endParaRPr lang="en-US" altLang="ja-JP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49240" y="1462327"/>
            <a:ext cx="3151825" cy="954107"/>
          </a:xfrm>
          <a:prstGeom prst="rect">
            <a:avLst/>
          </a:prstGeom>
          <a:solidFill>
            <a:srgbClr val="AFECF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三つのニューロンで</a:t>
            </a:r>
            <a:endParaRPr kumimoji="1" lang="en-US" altLang="ja-JP" sz="2800" dirty="0" smtClean="0"/>
          </a:p>
          <a:p>
            <a:r>
              <a:rPr lang="ja-JP" altLang="en-US" sz="2800" dirty="0" smtClean="0"/>
              <a:t>考えてみよう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160440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-1445" y="0"/>
            <a:ext cx="9145445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図形グループ 1"/>
          <p:cNvGrpSpPr/>
          <p:nvPr/>
        </p:nvGrpSpPr>
        <p:grpSpPr>
          <a:xfrm>
            <a:off x="400834" y="789140"/>
            <a:ext cx="789140" cy="726510"/>
            <a:chOff x="864296" y="989556"/>
            <a:chExt cx="789140" cy="726510"/>
          </a:xfrm>
        </p:grpSpPr>
        <p:sp>
          <p:nvSpPr>
            <p:cNvPr id="3" name="円/楕円 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5" name="図形グループ 4"/>
          <p:cNvGrpSpPr/>
          <p:nvPr/>
        </p:nvGrpSpPr>
        <p:grpSpPr>
          <a:xfrm>
            <a:off x="416629" y="1665963"/>
            <a:ext cx="789140" cy="726510"/>
            <a:chOff x="864296" y="989556"/>
            <a:chExt cx="789140" cy="726510"/>
          </a:xfrm>
        </p:grpSpPr>
        <p:sp>
          <p:nvSpPr>
            <p:cNvPr id="6" name="円/楕円 5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400833" y="2695183"/>
            <a:ext cx="781971" cy="726510"/>
            <a:chOff x="864296" y="989556"/>
            <a:chExt cx="789140" cy="726510"/>
          </a:xfrm>
        </p:grpSpPr>
        <p:sp>
          <p:nvSpPr>
            <p:cNvPr id="9" name="円/楕円 8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sp>
        <p:nvSpPr>
          <p:cNvPr id="20" name="角丸四角形 19"/>
          <p:cNvSpPr/>
          <p:nvPr/>
        </p:nvSpPr>
        <p:spPr>
          <a:xfrm>
            <a:off x="1941537" y="789139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/>
          <p:cNvSpPr/>
          <p:nvPr/>
        </p:nvSpPr>
        <p:spPr>
          <a:xfrm>
            <a:off x="1941537" y="165307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角丸四角形 22"/>
          <p:cNvSpPr/>
          <p:nvPr/>
        </p:nvSpPr>
        <p:spPr>
          <a:xfrm>
            <a:off x="1941537" y="268229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179530" y="789139"/>
            <a:ext cx="259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kumimoji="1" lang="en-US" altLang="ja-JP" dirty="0" smtClean="0"/>
              <a:t>1</a:t>
            </a:r>
          </a:p>
          <a:p>
            <a:r>
              <a:rPr lang="en-US" altLang="ja-JP" b="1" dirty="0">
                <a:solidFill>
                  <a:srgbClr val="0070C0"/>
                </a:solidFill>
              </a:rPr>
              <a:t>W</a:t>
            </a:r>
            <a:r>
              <a:rPr lang="en-US" altLang="ja-JP" b="1" baseline="-25000" dirty="0">
                <a:solidFill>
                  <a:srgbClr val="0070C0"/>
                </a:solidFill>
              </a:rPr>
              <a:t>1</a:t>
            </a:r>
            <a:r>
              <a:rPr lang="ja-JP" altLang="en-US" b="1" dirty="0">
                <a:solidFill>
                  <a:srgbClr val="0070C0"/>
                </a:solidFill>
              </a:rPr>
              <a:t>・</a:t>
            </a:r>
            <a:r>
              <a:rPr lang="en-US" altLang="ja-JP" b="1" dirty="0">
                <a:solidFill>
                  <a:srgbClr val="0070C0"/>
                </a:solidFill>
              </a:rPr>
              <a:t>X</a:t>
            </a:r>
            <a:r>
              <a:rPr lang="en-US" altLang="ja-JP" b="1" baseline="30000" dirty="0">
                <a:solidFill>
                  <a:srgbClr val="0070C0"/>
                </a:solidFill>
              </a:rPr>
              <a:t>T</a:t>
            </a:r>
            <a:r>
              <a:rPr lang="en-US" altLang="ja-JP" b="1" dirty="0">
                <a:solidFill>
                  <a:srgbClr val="0070C0"/>
                </a:solidFill>
              </a:rPr>
              <a:t> + b</a:t>
            </a:r>
            <a:r>
              <a:rPr lang="en-US" altLang="ja-JP" b="1" baseline="-25000" dirty="0">
                <a:solidFill>
                  <a:srgbClr val="0070C0"/>
                </a:solidFill>
              </a:rPr>
              <a:t>1</a:t>
            </a:r>
            <a:r>
              <a:rPr lang="en-US" altLang="ja-JP" b="1" dirty="0">
                <a:solidFill>
                  <a:srgbClr val="0070C0"/>
                </a:solidFill>
              </a:rPr>
              <a:t> &gt; </a:t>
            </a:r>
            <a:r>
              <a:rPr lang="en-US" altLang="ja-JP" b="1" dirty="0" smtClean="0">
                <a:solidFill>
                  <a:srgbClr val="0070C0"/>
                </a:solidFill>
              </a:rPr>
              <a:t>0</a:t>
            </a:r>
            <a:endParaRPr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194144" y="1655521"/>
            <a:ext cx="259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 smtClean="0"/>
              <a:t>2</a:t>
            </a:r>
          </a:p>
          <a:p>
            <a:r>
              <a:rPr lang="en-US" altLang="ja-JP" b="1" dirty="0">
                <a:solidFill>
                  <a:srgbClr val="0070C0"/>
                </a:solidFill>
              </a:rPr>
              <a:t>W</a:t>
            </a:r>
            <a:r>
              <a:rPr lang="en-US" altLang="ja-JP" b="1" baseline="-25000" dirty="0">
                <a:solidFill>
                  <a:srgbClr val="0070C0"/>
                </a:solidFill>
              </a:rPr>
              <a:t>2</a:t>
            </a:r>
            <a:r>
              <a:rPr lang="ja-JP" altLang="en-US" b="1" dirty="0">
                <a:solidFill>
                  <a:srgbClr val="0070C0"/>
                </a:solidFill>
              </a:rPr>
              <a:t>・</a:t>
            </a:r>
            <a:r>
              <a:rPr lang="en-US" altLang="ja-JP" b="1" dirty="0">
                <a:solidFill>
                  <a:srgbClr val="0070C0"/>
                </a:solidFill>
              </a:rPr>
              <a:t>X</a:t>
            </a:r>
            <a:r>
              <a:rPr lang="en-US" altLang="ja-JP" b="1" baseline="30000" dirty="0">
                <a:solidFill>
                  <a:srgbClr val="0070C0"/>
                </a:solidFill>
              </a:rPr>
              <a:t>T</a:t>
            </a:r>
            <a:r>
              <a:rPr lang="en-US" altLang="ja-JP" b="1" dirty="0">
                <a:solidFill>
                  <a:srgbClr val="0070C0"/>
                </a:solidFill>
              </a:rPr>
              <a:t> + b</a:t>
            </a:r>
            <a:r>
              <a:rPr lang="en-US" altLang="ja-JP" b="1" baseline="-25000" dirty="0">
                <a:solidFill>
                  <a:srgbClr val="0070C0"/>
                </a:solidFill>
              </a:rPr>
              <a:t>2</a:t>
            </a:r>
            <a:r>
              <a:rPr lang="en-US" altLang="ja-JP" b="1" dirty="0">
                <a:solidFill>
                  <a:srgbClr val="0070C0"/>
                </a:solidFill>
              </a:rPr>
              <a:t> &gt; </a:t>
            </a:r>
            <a:r>
              <a:rPr lang="en-US" altLang="ja-JP" b="1" dirty="0" smtClean="0">
                <a:solidFill>
                  <a:srgbClr val="0070C0"/>
                </a:solidFill>
              </a:rPr>
              <a:t>0</a:t>
            </a:r>
            <a:endParaRPr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208758" y="2697267"/>
            <a:ext cx="259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 smtClean="0"/>
              <a:t>3</a:t>
            </a:r>
          </a:p>
          <a:p>
            <a:r>
              <a:rPr lang="en-US" altLang="ja-JP" b="1" dirty="0">
                <a:solidFill>
                  <a:srgbClr val="0070C0"/>
                </a:solidFill>
              </a:rPr>
              <a:t>W</a:t>
            </a:r>
            <a:r>
              <a:rPr lang="en-US" altLang="ja-JP" b="1" baseline="-25000" dirty="0">
                <a:solidFill>
                  <a:srgbClr val="0070C0"/>
                </a:solidFill>
              </a:rPr>
              <a:t>3</a:t>
            </a:r>
            <a:r>
              <a:rPr lang="ja-JP" altLang="en-US" b="1" dirty="0">
                <a:solidFill>
                  <a:srgbClr val="0070C0"/>
                </a:solidFill>
              </a:rPr>
              <a:t>・</a:t>
            </a:r>
            <a:r>
              <a:rPr lang="en-US" altLang="ja-JP" b="1" dirty="0">
                <a:solidFill>
                  <a:srgbClr val="0070C0"/>
                </a:solidFill>
              </a:rPr>
              <a:t>X</a:t>
            </a:r>
            <a:r>
              <a:rPr lang="en-US" altLang="ja-JP" b="1" baseline="30000" dirty="0">
                <a:solidFill>
                  <a:srgbClr val="0070C0"/>
                </a:solidFill>
              </a:rPr>
              <a:t>T</a:t>
            </a:r>
            <a:r>
              <a:rPr lang="en-US" altLang="ja-JP" b="1" dirty="0">
                <a:solidFill>
                  <a:srgbClr val="0070C0"/>
                </a:solidFill>
              </a:rPr>
              <a:t> + b</a:t>
            </a:r>
            <a:r>
              <a:rPr lang="en-US" altLang="ja-JP" b="1" baseline="-25000" dirty="0">
                <a:solidFill>
                  <a:srgbClr val="0070C0"/>
                </a:solidFill>
              </a:rPr>
              <a:t>3</a:t>
            </a:r>
            <a:r>
              <a:rPr lang="en-US" altLang="ja-JP" b="1" dirty="0">
                <a:solidFill>
                  <a:srgbClr val="0070C0"/>
                </a:solidFill>
              </a:rPr>
              <a:t> &gt; </a:t>
            </a:r>
            <a:r>
              <a:rPr lang="en-US" altLang="ja-JP" b="1" dirty="0" smtClean="0">
                <a:solidFill>
                  <a:srgbClr val="0070C0"/>
                </a:solidFill>
              </a:rPr>
              <a:t>0</a:t>
            </a:r>
            <a:endParaRPr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63059" y="212943"/>
            <a:ext cx="2542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入力</a:t>
            </a:r>
            <a:r>
              <a:rPr lang="en-US" altLang="ja-JP" sz="2000" dirty="0"/>
              <a:t> X=[</a:t>
            </a:r>
            <a:r>
              <a:rPr lang="en-US" altLang="ja-JP" sz="2000" dirty="0" smtClean="0"/>
              <a:t>X</a:t>
            </a:r>
            <a:r>
              <a:rPr lang="en-US" altLang="ja-JP" sz="2000" baseline="-25000" dirty="0" smtClean="0"/>
              <a:t>1</a:t>
            </a:r>
            <a:r>
              <a:rPr lang="en-US" altLang="ja-JP" sz="2000" dirty="0" smtClean="0"/>
              <a:t>,X</a:t>
            </a:r>
            <a:r>
              <a:rPr lang="en-US" altLang="ja-JP" sz="2000" baseline="-25000" dirty="0" smtClean="0"/>
              <a:t>2</a:t>
            </a:r>
            <a:r>
              <a:rPr lang="en-US" altLang="ja-JP" sz="2000" dirty="0" smtClean="0"/>
              <a:t>,X</a:t>
            </a:r>
            <a:r>
              <a:rPr lang="en-US" altLang="ja-JP" sz="2000" baseline="-25000" dirty="0" smtClean="0"/>
              <a:t>3</a:t>
            </a:r>
            <a:r>
              <a:rPr lang="en-US" altLang="ja-JP" sz="2000" dirty="0" smtClean="0"/>
              <a:t>]</a:t>
            </a:r>
            <a:endParaRPr kumimoji="1" lang="ja-JP" altLang="en-US" sz="2000" dirty="0"/>
          </a:p>
        </p:txBody>
      </p:sp>
      <p:cxnSp>
        <p:nvCxnSpPr>
          <p:cNvPr id="44" name="直線矢印コネクタ 43"/>
          <p:cNvCxnSpPr>
            <a:stCxn id="3" idx="6"/>
            <a:endCxn id="20" idx="1"/>
          </p:cNvCxnSpPr>
          <p:nvPr/>
        </p:nvCxnSpPr>
        <p:spPr>
          <a:xfrm>
            <a:off x="1189974" y="1152395"/>
            <a:ext cx="751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3" idx="6"/>
            <a:endCxn id="22" idx="1"/>
          </p:cNvCxnSpPr>
          <p:nvPr/>
        </p:nvCxnSpPr>
        <p:spPr>
          <a:xfrm>
            <a:off x="1189974" y="1152395"/>
            <a:ext cx="751563" cy="86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3" idx="6"/>
          </p:cNvCxnSpPr>
          <p:nvPr/>
        </p:nvCxnSpPr>
        <p:spPr>
          <a:xfrm>
            <a:off x="1189974" y="1152395"/>
            <a:ext cx="690996" cy="1835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6" idx="6"/>
            <a:endCxn id="20" idx="1"/>
          </p:cNvCxnSpPr>
          <p:nvPr/>
        </p:nvCxnSpPr>
        <p:spPr>
          <a:xfrm flipV="1">
            <a:off x="1205769" y="1152395"/>
            <a:ext cx="735768" cy="876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/>
          <p:cNvCxnSpPr>
            <a:stCxn id="6" idx="6"/>
            <a:endCxn id="22" idx="1"/>
          </p:cNvCxnSpPr>
          <p:nvPr/>
        </p:nvCxnSpPr>
        <p:spPr>
          <a:xfrm flipV="1">
            <a:off x="1205769" y="2016331"/>
            <a:ext cx="735768" cy="1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>
            <a:stCxn id="9" idx="6"/>
            <a:endCxn id="20" idx="1"/>
          </p:cNvCxnSpPr>
          <p:nvPr/>
        </p:nvCxnSpPr>
        <p:spPr>
          <a:xfrm flipV="1">
            <a:off x="1182804" y="1152395"/>
            <a:ext cx="758733" cy="190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>
            <a:stCxn id="9" idx="6"/>
            <a:endCxn id="22" idx="1"/>
          </p:cNvCxnSpPr>
          <p:nvPr/>
        </p:nvCxnSpPr>
        <p:spPr>
          <a:xfrm flipV="1">
            <a:off x="1182804" y="2016331"/>
            <a:ext cx="758733" cy="1042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/>
          <p:cNvCxnSpPr>
            <a:stCxn id="9" idx="6"/>
            <a:endCxn id="23" idx="1"/>
          </p:cNvCxnSpPr>
          <p:nvPr/>
        </p:nvCxnSpPr>
        <p:spPr>
          <a:xfrm flipV="1">
            <a:off x="1182804" y="3045551"/>
            <a:ext cx="758733" cy="1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1205769" y="2016331"/>
            <a:ext cx="675201" cy="971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5560291" y="851771"/>
            <a:ext cx="3193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/>
              <a:t>重み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W</a:t>
            </a:r>
            <a:r>
              <a:rPr lang="en-US" altLang="ja-JP" sz="2000" baseline="-25000" dirty="0" smtClean="0"/>
              <a:t>1</a:t>
            </a:r>
            <a:r>
              <a:rPr lang="en-US" altLang="ja-JP" sz="2000" dirty="0" smtClean="0"/>
              <a:t>=[W</a:t>
            </a:r>
            <a:r>
              <a:rPr lang="en-US" altLang="ja-JP" sz="2000" baseline="-25000" dirty="0" smtClean="0"/>
              <a:t>11</a:t>
            </a:r>
            <a:r>
              <a:rPr lang="en-US" altLang="ja-JP" sz="2000" dirty="0" smtClean="0"/>
              <a:t>,W</a:t>
            </a:r>
            <a:r>
              <a:rPr lang="en-US" altLang="ja-JP" sz="2000" baseline="-25000" dirty="0" smtClean="0"/>
              <a:t>12</a:t>
            </a:r>
            <a:r>
              <a:rPr lang="en-US" altLang="ja-JP" sz="2000" dirty="0" smtClean="0"/>
              <a:t>,W</a:t>
            </a:r>
            <a:r>
              <a:rPr lang="en-US" altLang="ja-JP" sz="2000" baseline="-25000" dirty="0" smtClean="0"/>
              <a:t>13</a:t>
            </a:r>
            <a:r>
              <a:rPr lang="en-US" altLang="ja-JP" sz="2000" dirty="0" smtClean="0"/>
              <a:t>]</a:t>
            </a:r>
          </a:p>
          <a:p>
            <a:pPr algn="ctr"/>
            <a:r>
              <a:rPr lang="ja-JP" altLang="en-US" sz="2000" dirty="0" smtClean="0"/>
              <a:t>バイアス</a:t>
            </a:r>
            <a:r>
              <a:rPr lang="en-US" altLang="ja-JP" sz="2000" dirty="0"/>
              <a:t> b</a:t>
            </a:r>
            <a:r>
              <a:rPr lang="en-US" altLang="ja-JP" sz="2000" baseline="-25000" dirty="0" smtClean="0"/>
              <a:t>1</a:t>
            </a:r>
            <a:endParaRPr lang="en-US" altLang="ja-JP" sz="2000" baseline="-250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560291" y="1684503"/>
            <a:ext cx="3193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/>
              <a:t>重み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W</a:t>
            </a:r>
            <a:r>
              <a:rPr lang="en-US" altLang="ja-JP" sz="2000" baseline="-25000" dirty="0"/>
              <a:t>2</a:t>
            </a:r>
            <a:r>
              <a:rPr lang="en-US" altLang="ja-JP" sz="2000" dirty="0" smtClean="0"/>
              <a:t>=[W</a:t>
            </a:r>
            <a:r>
              <a:rPr lang="en-US" altLang="ja-JP" sz="2000" baseline="-25000" dirty="0" smtClean="0"/>
              <a:t>21</a:t>
            </a:r>
            <a:r>
              <a:rPr lang="en-US" altLang="ja-JP" sz="2000" dirty="0" smtClean="0"/>
              <a:t>,W</a:t>
            </a:r>
            <a:r>
              <a:rPr lang="en-US" altLang="ja-JP" sz="2000" baseline="-25000" dirty="0" smtClean="0"/>
              <a:t>22</a:t>
            </a:r>
            <a:r>
              <a:rPr lang="en-US" altLang="ja-JP" sz="2000" dirty="0" smtClean="0"/>
              <a:t>,W</a:t>
            </a:r>
            <a:r>
              <a:rPr lang="en-US" altLang="ja-JP" sz="2000" baseline="-25000" dirty="0" smtClean="0"/>
              <a:t>23</a:t>
            </a:r>
            <a:r>
              <a:rPr lang="en-US" altLang="ja-JP" sz="2000" dirty="0" smtClean="0"/>
              <a:t>]</a:t>
            </a:r>
          </a:p>
          <a:p>
            <a:pPr algn="ctr"/>
            <a:r>
              <a:rPr lang="ja-JP" altLang="en-US" sz="2000" dirty="0" smtClean="0"/>
              <a:t>バイアス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b</a:t>
            </a:r>
            <a:r>
              <a:rPr lang="en-US" altLang="ja-JP" sz="2000" baseline="-25000" dirty="0"/>
              <a:t>2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572989" y="2695183"/>
            <a:ext cx="3193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/>
              <a:t>重み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W</a:t>
            </a:r>
            <a:r>
              <a:rPr lang="en-US" altLang="ja-JP" sz="2000" baseline="-25000" dirty="0"/>
              <a:t>3</a:t>
            </a:r>
            <a:r>
              <a:rPr lang="en-US" altLang="ja-JP" sz="2000" dirty="0" smtClean="0"/>
              <a:t>=[W</a:t>
            </a:r>
            <a:r>
              <a:rPr lang="en-US" altLang="ja-JP" sz="2000" baseline="-25000" dirty="0" smtClean="0"/>
              <a:t>31</a:t>
            </a:r>
            <a:r>
              <a:rPr lang="en-US" altLang="ja-JP" sz="2000" dirty="0" smtClean="0"/>
              <a:t>,W</a:t>
            </a:r>
            <a:r>
              <a:rPr lang="en-US" altLang="ja-JP" sz="2000" baseline="-25000" dirty="0" smtClean="0"/>
              <a:t>32</a:t>
            </a:r>
            <a:r>
              <a:rPr lang="en-US" altLang="ja-JP" sz="2000" dirty="0" smtClean="0"/>
              <a:t>,W</a:t>
            </a:r>
            <a:r>
              <a:rPr lang="en-US" altLang="ja-JP" sz="2000" baseline="-25000" dirty="0" smtClean="0"/>
              <a:t>33</a:t>
            </a:r>
            <a:r>
              <a:rPr lang="en-US" altLang="ja-JP" sz="2000" dirty="0" smtClean="0"/>
              <a:t>]</a:t>
            </a:r>
          </a:p>
          <a:p>
            <a:pPr algn="ctr"/>
            <a:r>
              <a:rPr lang="ja-JP" altLang="en-US" sz="2000" dirty="0" smtClean="0"/>
              <a:t>バイアス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b</a:t>
            </a:r>
            <a:r>
              <a:rPr lang="en-US" altLang="ja-JP" sz="2000" baseline="-25000" dirty="0"/>
              <a:t>3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37797" y="4396629"/>
            <a:ext cx="750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ニューロン</a:t>
            </a:r>
            <a:r>
              <a:rPr lang="en-US" altLang="ja-JP" sz="2000" dirty="0" smtClean="0"/>
              <a:t>1</a:t>
            </a:r>
            <a:r>
              <a:rPr lang="ja-JP" altLang="en-US" sz="2000" dirty="0" smtClean="0"/>
              <a:t>の値：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>
                <a:solidFill>
                  <a:srgbClr val="0070C0"/>
                </a:solidFill>
              </a:rPr>
              <a:t>1</a:t>
            </a:r>
            <a:r>
              <a:rPr lang="ja-JP" altLang="en-US" sz="2000" b="1" dirty="0">
                <a:solidFill>
                  <a:srgbClr val="0070C0"/>
                </a:solidFill>
              </a:rPr>
              <a:t>・</a:t>
            </a:r>
            <a:r>
              <a:rPr lang="en-US" altLang="ja-JP" sz="2000" b="1" dirty="0">
                <a:solidFill>
                  <a:srgbClr val="0070C0"/>
                </a:solidFill>
              </a:rPr>
              <a:t>X</a:t>
            </a:r>
            <a:r>
              <a:rPr lang="en-US" altLang="ja-JP" sz="2000" b="1" baseline="30000" dirty="0">
                <a:solidFill>
                  <a:srgbClr val="0070C0"/>
                </a:solidFill>
              </a:rPr>
              <a:t>T</a:t>
            </a:r>
            <a:r>
              <a:rPr lang="en-US" altLang="ja-JP" sz="2000" b="1" dirty="0">
                <a:solidFill>
                  <a:srgbClr val="0070C0"/>
                </a:solidFill>
              </a:rPr>
              <a:t> + b</a:t>
            </a:r>
            <a:r>
              <a:rPr lang="en-US" altLang="ja-JP" sz="2000" b="1" baseline="-25000" dirty="0">
                <a:solidFill>
                  <a:srgbClr val="0070C0"/>
                </a:solidFill>
              </a:rPr>
              <a:t>1</a:t>
            </a:r>
            <a:r>
              <a:rPr lang="en-US" altLang="ja-JP" sz="2000" b="1" dirty="0">
                <a:solidFill>
                  <a:srgbClr val="0070C0"/>
                </a:solidFill>
              </a:rPr>
              <a:t> </a:t>
            </a:r>
            <a:r>
              <a:rPr lang="en-US" altLang="ja-JP" sz="2000" b="1" dirty="0" smtClean="0"/>
              <a:t>=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dirty="0" smtClean="0"/>
              <a:t>W</a:t>
            </a:r>
            <a:r>
              <a:rPr lang="en-US" altLang="ja-JP" sz="2000" baseline="-25000" dirty="0" smtClean="0"/>
              <a:t>11</a:t>
            </a:r>
            <a:r>
              <a:rPr lang="en-US" altLang="ja-JP" sz="2000" dirty="0" smtClean="0"/>
              <a:t>X</a:t>
            </a:r>
            <a:r>
              <a:rPr lang="en-US" altLang="ja-JP" sz="2000" baseline="-25000" dirty="0" smtClean="0"/>
              <a:t>1</a:t>
            </a:r>
            <a:r>
              <a:rPr lang="en-US" altLang="ja-JP" sz="2000" dirty="0" smtClean="0"/>
              <a:t>+W</a:t>
            </a:r>
            <a:r>
              <a:rPr lang="en-US" altLang="ja-JP" sz="2000" baseline="-25000" dirty="0" smtClean="0"/>
              <a:t>12</a:t>
            </a:r>
            <a:r>
              <a:rPr lang="en-US" altLang="ja-JP" sz="2000" dirty="0" smtClean="0"/>
              <a:t>X</a:t>
            </a:r>
            <a:r>
              <a:rPr lang="en-US" altLang="ja-JP" sz="2000" baseline="-25000" dirty="0" smtClean="0"/>
              <a:t>2</a:t>
            </a:r>
            <a:r>
              <a:rPr lang="en-US" altLang="ja-JP" sz="2000" dirty="0" smtClean="0"/>
              <a:t>+W</a:t>
            </a:r>
            <a:r>
              <a:rPr lang="en-US" altLang="ja-JP" sz="2000" baseline="-25000" dirty="0" smtClean="0"/>
              <a:t>13</a:t>
            </a:r>
            <a:r>
              <a:rPr lang="en-US" altLang="ja-JP" sz="2000" dirty="0" smtClean="0"/>
              <a:t>X</a:t>
            </a:r>
            <a:r>
              <a:rPr lang="en-US" altLang="ja-JP" sz="2000" baseline="-25000" dirty="0" smtClean="0"/>
              <a:t>3</a:t>
            </a:r>
            <a:r>
              <a:rPr lang="en-US" altLang="ja-JP" sz="2000" dirty="0" smtClean="0"/>
              <a:t>+b</a:t>
            </a:r>
            <a:r>
              <a:rPr lang="en-US" altLang="ja-JP" sz="2000" baseline="-25000" dirty="0" smtClean="0"/>
              <a:t>1</a:t>
            </a:r>
            <a:endParaRPr lang="en-US" altLang="ja-JP" sz="2000" baseline="-25000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37794" y="5197933"/>
            <a:ext cx="750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ニューロン</a:t>
            </a:r>
            <a:r>
              <a:rPr lang="en-US" altLang="ja-JP" sz="2000" dirty="0" smtClean="0"/>
              <a:t>2</a:t>
            </a:r>
            <a:r>
              <a:rPr lang="ja-JP" altLang="en-US" sz="2000" dirty="0" smtClean="0"/>
              <a:t>の値：</a:t>
            </a:r>
            <a:r>
              <a:rPr lang="en-US" altLang="ja-JP" sz="2000" dirty="0" smtClean="0"/>
              <a:t>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2</a:t>
            </a:r>
            <a:r>
              <a:rPr lang="ja-JP" altLang="en-US" sz="2000" b="1" dirty="0">
                <a:solidFill>
                  <a:srgbClr val="0070C0"/>
                </a:solidFill>
              </a:rPr>
              <a:t>・</a:t>
            </a:r>
            <a:r>
              <a:rPr lang="en-US" altLang="ja-JP" sz="2000" b="1" dirty="0">
                <a:solidFill>
                  <a:srgbClr val="0070C0"/>
                </a:solidFill>
              </a:rPr>
              <a:t>X</a:t>
            </a:r>
            <a:r>
              <a:rPr lang="en-US" altLang="ja-JP" sz="2000" b="1" baseline="30000" dirty="0">
                <a:solidFill>
                  <a:srgbClr val="0070C0"/>
                </a:solidFill>
              </a:rPr>
              <a:t>T</a:t>
            </a:r>
            <a:r>
              <a:rPr lang="en-US" altLang="ja-JP" sz="2000" b="1" dirty="0">
                <a:solidFill>
                  <a:srgbClr val="0070C0"/>
                </a:solidFill>
              </a:rPr>
              <a:t> + b</a:t>
            </a:r>
            <a:r>
              <a:rPr lang="en-US" altLang="ja-JP" sz="2000" b="1" baseline="-25000" dirty="0">
                <a:solidFill>
                  <a:srgbClr val="0070C0"/>
                </a:solidFill>
              </a:rPr>
              <a:t>2</a:t>
            </a:r>
            <a:r>
              <a:rPr lang="en-US" altLang="ja-JP" sz="2000" b="1" dirty="0">
                <a:solidFill>
                  <a:srgbClr val="0070C0"/>
                </a:solidFill>
              </a:rPr>
              <a:t> </a:t>
            </a:r>
            <a:r>
              <a:rPr lang="en-US" altLang="ja-JP" sz="2000" b="1" dirty="0" smtClean="0"/>
              <a:t>=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dirty="0" smtClean="0"/>
              <a:t>W</a:t>
            </a:r>
            <a:r>
              <a:rPr lang="en-US" altLang="ja-JP" sz="2000" baseline="-25000" dirty="0" smtClean="0"/>
              <a:t>21</a:t>
            </a:r>
            <a:r>
              <a:rPr lang="en-US" altLang="ja-JP" sz="2000" dirty="0" smtClean="0"/>
              <a:t>X</a:t>
            </a:r>
            <a:r>
              <a:rPr lang="en-US" altLang="ja-JP" sz="2000" baseline="-25000" dirty="0" smtClean="0"/>
              <a:t>1</a:t>
            </a:r>
            <a:r>
              <a:rPr lang="en-US" altLang="ja-JP" sz="2000" dirty="0" smtClean="0"/>
              <a:t>+W</a:t>
            </a:r>
            <a:r>
              <a:rPr lang="en-US" altLang="ja-JP" sz="2000" baseline="-25000" dirty="0" smtClean="0"/>
              <a:t>22</a:t>
            </a:r>
            <a:r>
              <a:rPr lang="en-US" altLang="ja-JP" sz="2000" dirty="0" smtClean="0"/>
              <a:t>X</a:t>
            </a:r>
            <a:r>
              <a:rPr lang="en-US" altLang="ja-JP" sz="2000" baseline="-25000" dirty="0" smtClean="0"/>
              <a:t>2</a:t>
            </a:r>
            <a:r>
              <a:rPr lang="en-US" altLang="ja-JP" sz="2000" dirty="0" smtClean="0"/>
              <a:t>+W</a:t>
            </a:r>
            <a:r>
              <a:rPr lang="en-US" altLang="ja-JP" sz="2000" baseline="-25000" dirty="0" smtClean="0"/>
              <a:t>23</a:t>
            </a:r>
            <a:r>
              <a:rPr lang="en-US" altLang="ja-JP" sz="2000" dirty="0" smtClean="0"/>
              <a:t>X</a:t>
            </a:r>
            <a:r>
              <a:rPr lang="en-US" altLang="ja-JP" sz="2000" strike="sngStrike" baseline="-25000" dirty="0" smtClean="0"/>
              <a:t>3</a:t>
            </a:r>
            <a:r>
              <a:rPr lang="en-US" altLang="ja-JP" sz="2000" dirty="0" smtClean="0"/>
              <a:t>+b</a:t>
            </a:r>
            <a:r>
              <a:rPr lang="en-US" altLang="ja-JP" sz="2000" baseline="-25000" dirty="0" smtClean="0"/>
              <a:t>2</a:t>
            </a:r>
            <a:endParaRPr lang="en-US" altLang="ja-JP" sz="2000" baseline="-250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37794" y="6101893"/>
            <a:ext cx="750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ニューロン</a:t>
            </a:r>
            <a:r>
              <a:rPr lang="en-US" altLang="ja-JP" sz="2000" dirty="0" smtClean="0"/>
              <a:t>3</a:t>
            </a:r>
            <a:r>
              <a:rPr lang="ja-JP" altLang="en-US" sz="2000" dirty="0" smtClean="0"/>
              <a:t>の値：　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3</a:t>
            </a:r>
            <a:r>
              <a:rPr lang="ja-JP" altLang="en-US" sz="2000" b="1" dirty="0">
                <a:solidFill>
                  <a:srgbClr val="0070C0"/>
                </a:solidFill>
              </a:rPr>
              <a:t>・</a:t>
            </a:r>
            <a:r>
              <a:rPr lang="en-US" altLang="ja-JP" sz="2000" b="1" dirty="0">
                <a:solidFill>
                  <a:srgbClr val="0070C0"/>
                </a:solidFill>
              </a:rPr>
              <a:t>X</a:t>
            </a:r>
            <a:r>
              <a:rPr lang="en-US" altLang="ja-JP" sz="2000" b="1" baseline="30000" dirty="0">
                <a:solidFill>
                  <a:srgbClr val="0070C0"/>
                </a:solidFill>
              </a:rPr>
              <a:t>T</a:t>
            </a:r>
            <a:r>
              <a:rPr lang="en-US" altLang="ja-JP" sz="2000" b="1" dirty="0">
                <a:solidFill>
                  <a:srgbClr val="0070C0"/>
                </a:solidFill>
              </a:rPr>
              <a:t> + b</a:t>
            </a:r>
            <a:r>
              <a:rPr lang="en-US" altLang="ja-JP" sz="2000" b="1" baseline="-25000" dirty="0">
                <a:solidFill>
                  <a:srgbClr val="0070C0"/>
                </a:solidFill>
              </a:rPr>
              <a:t>3</a:t>
            </a:r>
            <a:r>
              <a:rPr lang="en-US" altLang="ja-JP" sz="2000" b="1" dirty="0">
                <a:solidFill>
                  <a:srgbClr val="0070C0"/>
                </a:solidFill>
              </a:rPr>
              <a:t> </a:t>
            </a:r>
            <a:r>
              <a:rPr lang="en-US" altLang="ja-JP" sz="2000" b="1" dirty="0" smtClean="0"/>
              <a:t>=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dirty="0" smtClean="0"/>
              <a:t>W</a:t>
            </a:r>
            <a:r>
              <a:rPr lang="en-US" altLang="ja-JP" sz="2000" baseline="-25000" dirty="0" smtClean="0"/>
              <a:t>31</a:t>
            </a:r>
            <a:r>
              <a:rPr lang="en-US" altLang="ja-JP" sz="2000" dirty="0" smtClean="0"/>
              <a:t>X</a:t>
            </a:r>
            <a:r>
              <a:rPr lang="en-US" altLang="ja-JP" sz="2000" baseline="-25000" dirty="0" smtClean="0"/>
              <a:t>1</a:t>
            </a:r>
            <a:r>
              <a:rPr lang="en-US" altLang="ja-JP" sz="2000" dirty="0" smtClean="0"/>
              <a:t>+W</a:t>
            </a:r>
            <a:r>
              <a:rPr lang="en-US" altLang="ja-JP" sz="2000" baseline="-25000" dirty="0" smtClean="0"/>
              <a:t>32</a:t>
            </a:r>
            <a:r>
              <a:rPr lang="en-US" altLang="ja-JP" sz="2000" dirty="0" smtClean="0"/>
              <a:t>X</a:t>
            </a:r>
            <a:r>
              <a:rPr lang="en-US" altLang="ja-JP" sz="2000" baseline="-25000" dirty="0" smtClean="0"/>
              <a:t>2</a:t>
            </a:r>
            <a:r>
              <a:rPr lang="en-US" altLang="ja-JP" sz="2000" dirty="0" smtClean="0"/>
              <a:t>+W</a:t>
            </a:r>
            <a:r>
              <a:rPr lang="en-US" altLang="ja-JP" sz="2000" baseline="-25000" dirty="0" smtClean="0"/>
              <a:t>33</a:t>
            </a:r>
            <a:r>
              <a:rPr lang="en-US" altLang="ja-JP" sz="2000" dirty="0" smtClean="0"/>
              <a:t>X</a:t>
            </a:r>
            <a:r>
              <a:rPr lang="en-US" altLang="ja-JP" sz="2000" strike="sngStrike" baseline="-25000" dirty="0" smtClean="0"/>
              <a:t>3</a:t>
            </a:r>
            <a:r>
              <a:rPr lang="en-US" altLang="ja-JP" sz="2000" dirty="0" smtClean="0"/>
              <a:t>+b</a:t>
            </a:r>
            <a:r>
              <a:rPr lang="en-US" altLang="ja-JP" sz="2000" baseline="-25000" dirty="0" smtClean="0"/>
              <a:t>3</a:t>
            </a:r>
            <a:endParaRPr lang="en-US" altLang="ja-JP" sz="2000" baseline="-25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0935" y="3845490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一般的には、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7024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-1445" y="0"/>
            <a:ext cx="9145445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図形グループ 1"/>
          <p:cNvGrpSpPr/>
          <p:nvPr/>
        </p:nvGrpSpPr>
        <p:grpSpPr>
          <a:xfrm>
            <a:off x="400834" y="789140"/>
            <a:ext cx="789140" cy="726510"/>
            <a:chOff x="864296" y="989556"/>
            <a:chExt cx="789140" cy="726510"/>
          </a:xfrm>
        </p:grpSpPr>
        <p:sp>
          <p:nvSpPr>
            <p:cNvPr id="3" name="円/楕円 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5" name="図形グループ 4"/>
          <p:cNvGrpSpPr/>
          <p:nvPr/>
        </p:nvGrpSpPr>
        <p:grpSpPr>
          <a:xfrm>
            <a:off x="416629" y="1665963"/>
            <a:ext cx="789140" cy="726510"/>
            <a:chOff x="864296" y="989556"/>
            <a:chExt cx="789140" cy="726510"/>
          </a:xfrm>
        </p:grpSpPr>
        <p:sp>
          <p:nvSpPr>
            <p:cNvPr id="6" name="円/楕円 5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400833" y="2695183"/>
            <a:ext cx="781971" cy="726510"/>
            <a:chOff x="864296" y="989556"/>
            <a:chExt cx="789140" cy="726510"/>
          </a:xfrm>
        </p:grpSpPr>
        <p:sp>
          <p:nvSpPr>
            <p:cNvPr id="9" name="円/楕円 8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sp>
        <p:nvSpPr>
          <p:cNvPr id="20" name="角丸四角形 19"/>
          <p:cNvSpPr/>
          <p:nvPr/>
        </p:nvSpPr>
        <p:spPr>
          <a:xfrm>
            <a:off x="1941537" y="789139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/>
          <p:cNvSpPr/>
          <p:nvPr/>
        </p:nvSpPr>
        <p:spPr>
          <a:xfrm>
            <a:off x="1941537" y="165307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角丸四角形 22"/>
          <p:cNvSpPr/>
          <p:nvPr/>
        </p:nvSpPr>
        <p:spPr>
          <a:xfrm>
            <a:off x="1941537" y="268229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179530" y="789139"/>
            <a:ext cx="259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kumimoji="1" lang="en-US" altLang="ja-JP" dirty="0" smtClean="0"/>
              <a:t>1</a:t>
            </a:r>
          </a:p>
          <a:p>
            <a:r>
              <a:rPr lang="en-US" altLang="ja-JP" b="1" dirty="0">
                <a:solidFill>
                  <a:srgbClr val="0070C0"/>
                </a:solidFill>
              </a:rPr>
              <a:t>W</a:t>
            </a:r>
            <a:r>
              <a:rPr lang="en-US" altLang="ja-JP" b="1" baseline="-25000" dirty="0">
                <a:solidFill>
                  <a:srgbClr val="0070C0"/>
                </a:solidFill>
              </a:rPr>
              <a:t>1</a:t>
            </a:r>
            <a:r>
              <a:rPr lang="ja-JP" altLang="en-US" b="1" dirty="0">
                <a:solidFill>
                  <a:srgbClr val="0070C0"/>
                </a:solidFill>
              </a:rPr>
              <a:t>・</a:t>
            </a:r>
            <a:r>
              <a:rPr lang="en-US" altLang="ja-JP" b="1" dirty="0">
                <a:solidFill>
                  <a:srgbClr val="0070C0"/>
                </a:solidFill>
              </a:rPr>
              <a:t>X</a:t>
            </a:r>
            <a:r>
              <a:rPr lang="en-US" altLang="ja-JP" b="1" baseline="30000" dirty="0">
                <a:solidFill>
                  <a:srgbClr val="0070C0"/>
                </a:solidFill>
              </a:rPr>
              <a:t>T</a:t>
            </a:r>
            <a:r>
              <a:rPr lang="en-US" altLang="ja-JP" b="1" dirty="0">
                <a:solidFill>
                  <a:srgbClr val="0070C0"/>
                </a:solidFill>
              </a:rPr>
              <a:t> + b</a:t>
            </a:r>
            <a:r>
              <a:rPr lang="en-US" altLang="ja-JP" b="1" baseline="-25000" dirty="0">
                <a:solidFill>
                  <a:srgbClr val="0070C0"/>
                </a:solidFill>
              </a:rPr>
              <a:t>1</a:t>
            </a:r>
            <a:r>
              <a:rPr lang="en-US" altLang="ja-JP" b="1" dirty="0">
                <a:solidFill>
                  <a:srgbClr val="0070C0"/>
                </a:solidFill>
              </a:rPr>
              <a:t> &gt; </a:t>
            </a:r>
            <a:r>
              <a:rPr lang="en-US" altLang="ja-JP" b="1" dirty="0" smtClean="0">
                <a:solidFill>
                  <a:srgbClr val="0070C0"/>
                </a:solidFill>
              </a:rPr>
              <a:t>0</a:t>
            </a:r>
            <a:endParaRPr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194144" y="1655521"/>
            <a:ext cx="259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 smtClean="0"/>
              <a:t>2</a:t>
            </a:r>
          </a:p>
          <a:p>
            <a:r>
              <a:rPr lang="en-US" altLang="ja-JP" b="1" dirty="0">
                <a:solidFill>
                  <a:srgbClr val="0070C0"/>
                </a:solidFill>
              </a:rPr>
              <a:t>W</a:t>
            </a:r>
            <a:r>
              <a:rPr lang="en-US" altLang="ja-JP" b="1" baseline="-25000" dirty="0">
                <a:solidFill>
                  <a:srgbClr val="0070C0"/>
                </a:solidFill>
              </a:rPr>
              <a:t>2</a:t>
            </a:r>
            <a:r>
              <a:rPr lang="ja-JP" altLang="en-US" b="1" dirty="0">
                <a:solidFill>
                  <a:srgbClr val="0070C0"/>
                </a:solidFill>
              </a:rPr>
              <a:t>・</a:t>
            </a:r>
            <a:r>
              <a:rPr lang="en-US" altLang="ja-JP" b="1" dirty="0">
                <a:solidFill>
                  <a:srgbClr val="0070C0"/>
                </a:solidFill>
              </a:rPr>
              <a:t>X</a:t>
            </a:r>
            <a:r>
              <a:rPr lang="en-US" altLang="ja-JP" b="1" baseline="30000" dirty="0">
                <a:solidFill>
                  <a:srgbClr val="0070C0"/>
                </a:solidFill>
              </a:rPr>
              <a:t>T</a:t>
            </a:r>
            <a:r>
              <a:rPr lang="en-US" altLang="ja-JP" b="1" dirty="0">
                <a:solidFill>
                  <a:srgbClr val="0070C0"/>
                </a:solidFill>
              </a:rPr>
              <a:t> + b</a:t>
            </a:r>
            <a:r>
              <a:rPr lang="en-US" altLang="ja-JP" b="1" baseline="-25000" dirty="0">
                <a:solidFill>
                  <a:srgbClr val="0070C0"/>
                </a:solidFill>
              </a:rPr>
              <a:t>2</a:t>
            </a:r>
            <a:r>
              <a:rPr lang="en-US" altLang="ja-JP" b="1" dirty="0">
                <a:solidFill>
                  <a:srgbClr val="0070C0"/>
                </a:solidFill>
              </a:rPr>
              <a:t> &gt; </a:t>
            </a:r>
            <a:r>
              <a:rPr lang="en-US" altLang="ja-JP" b="1" dirty="0" smtClean="0">
                <a:solidFill>
                  <a:srgbClr val="0070C0"/>
                </a:solidFill>
              </a:rPr>
              <a:t>0</a:t>
            </a:r>
            <a:endParaRPr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208758" y="2697267"/>
            <a:ext cx="259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 smtClean="0"/>
              <a:t>3</a:t>
            </a:r>
          </a:p>
          <a:p>
            <a:r>
              <a:rPr lang="en-US" altLang="ja-JP" b="1" dirty="0">
                <a:solidFill>
                  <a:srgbClr val="0070C0"/>
                </a:solidFill>
              </a:rPr>
              <a:t>W</a:t>
            </a:r>
            <a:r>
              <a:rPr lang="en-US" altLang="ja-JP" b="1" baseline="-25000" dirty="0">
                <a:solidFill>
                  <a:srgbClr val="0070C0"/>
                </a:solidFill>
              </a:rPr>
              <a:t>3</a:t>
            </a:r>
            <a:r>
              <a:rPr lang="ja-JP" altLang="en-US" b="1" dirty="0">
                <a:solidFill>
                  <a:srgbClr val="0070C0"/>
                </a:solidFill>
              </a:rPr>
              <a:t>・</a:t>
            </a:r>
            <a:r>
              <a:rPr lang="en-US" altLang="ja-JP" b="1" dirty="0">
                <a:solidFill>
                  <a:srgbClr val="0070C0"/>
                </a:solidFill>
              </a:rPr>
              <a:t>X</a:t>
            </a:r>
            <a:r>
              <a:rPr lang="en-US" altLang="ja-JP" b="1" baseline="30000" dirty="0">
                <a:solidFill>
                  <a:srgbClr val="0070C0"/>
                </a:solidFill>
              </a:rPr>
              <a:t>T</a:t>
            </a:r>
            <a:r>
              <a:rPr lang="en-US" altLang="ja-JP" b="1" dirty="0">
                <a:solidFill>
                  <a:srgbClr val="0070C0"/>
                </a:solidFill>
              </a:rPr>
              <a:t> + b</a:t>
            </a:r>
            <a:r>
              <a:rPr lang="en-US" altLang="ja-JP" b="1" baseline="-25000" dirty="0">
                <a:solidFill>
                  <a:srgbClr val="0070C0"/>
                </a:solidFill>
              </a:rPr>
              <a:t>3</a:t>
            </a:r>
            <a:r>
              <a:rPr lang="en-US" altLang="ja-JP" b="1" dirty="0">
                <a:solidFill>
                  <a:srgbClr val="0070C0"/>
                </a:solidFill>
              </a:rPr>
              <a:t> &gt; </a:t>
            </a:r>
            <a:r>
              <a:rPr lang="en-US" altLang="ja-JP" b="1" dirty="0" smtClean="0">
                <a:solidFill>
                  <a:srgbClr val="0070C0"/>
                </a:solidFill>
              </a:rPr>
              <a:t>0</a:t>
            </a:r>
            <a:endParaRPr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63059" y="212943"/>
            <a:ext cx="2542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入力</a:t>
            </a:r>
            <a:r>
              <a:rPr lang="en-US" altLang="ja-JP" sz="2000" dirty="0"/>
              <a:t> X=[</a:t>
            </a:r>
            <a:r>
              <a:rPr lang="en-US" altLang="ja-JP" sz="2000" dirty="0" smtClean="0"/>
              <a:t>X</a:t>
            </a:r>
            <a:r>
              <a:rPr lang="en-US" altLang="ja-JP" sz="2000" baseline="-25000" dirty="0" smtClean="0"/>
              <a:t>1</a:t>
            </a:r>
            <a:r>
              <a:rPr lang="en-US" altLang="ja-JP" sz="2000" dirty="0" smtClean="0"/>
              <a:t>,X</a:t>
            </a:r>
            <a:r>
              <a:rPr lang="en-US" altLang="ja-JP" sz="2000" baseline="-25000" dirty="0" smtClean="0"/>
              <a:t>2</a:t>
            </a:r>
            <a:r>
              <a:rPr lang="en-US" altLang="ja-JP" sz="2000" dirty="0" smtClean="0"/>
              <a:t>,X</a:t>
            </a:r>
            <a:r>
              <a:rPr lang="en-US" altLang="ja-JP" sz="2000" baseline="-25000" dirty="0" smtClean="0"/>
              <a:t>3</a:t>
            </a:r>
            <a:r>
              <a:rPr lang="en-US" altLang="ja-JP" sz="2000" dirty="0" smtClean="0"/>
              <a:t>]</a:t>
            </a:r>
            <a:endParaRPr kumimoji="1" lang="ja-JP" altLang="en-US" sz="2000" dirty="0"/>
          </a:p>
        </p:txBody>
      </p:sp>
      <p:cxnSp>
        <p:nvCxnSpPr>
          <p:cNvPr id="44" name="直線矢印コネクタ 43"/>
          <p:cNvCxnSpPr>
            <a:stCxn id="3" idx="6"/>
            <a:endCxn id="20" idx="1"/>
          </p:cNvCxnSpPr>
          <p:nvPr/>
        </p:nvCxnSpPr>
        <p:spPr>
          <a:xfrm>
            <a:off x="1189974" y="1152395"/>
            <a:ext cx="751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3" idx="6"/>
            <a:endCxn id="22" idx="1"/>
          </p:cNvCxnSpPr>
          <p:nvPr/>
        </p:nvCxnSpPr>
        <p:spPr>
          <a:xfrm>
            <a:off x="1189974" y="1152395"/>
            <a:ext cx="751563" cy="86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3" idx="6"/>
          </p:cNvCxnSpPr>
          <p:nvPr/>
        </p:nvCxnSpPr>
        <p:spPr>
          <a:xfrm>
            <a:off x="1189974" y="1152395"/>
            <a:ext cx="690996" cy="1835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6" idx="6"/>
            <a:endCxn id="20" idx="1"/>
          </p:cNvCxnSpPr>
          <p:nvPr/>
        </p:nvCxnSpPr>
        <p:spPr>
          <a:xfrm flipV="1">
            <a:off x="1205769" y="1152395"/>
            <a:ext cx="735768" cy="876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/>
          <p:cNvCxnSpPr>
            <a:stCxn id="6" idx="6"/>
            <a:endCxn id="22" idx="1"/>
          </p:cNvCxnSpPr>
          <p:nvPr/>
        </p:nvCxnSpPr>
        <p:spPr>
          <a:xfrm flipV="1">
            <a:off x="1205769" y="2016331"/>
            <a:ext cx="735768" cy="1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>
            <a:stCxn id="9" idx="6"/>
            <a:endCxn id="20" idx="1"/>
          </p:cNvCxnSpPr>
          <p:nvPr/>
        </p:nvCxnSpPr>
        <p:spPr>
          <a:xfrm flipV="1">
            <a:off x="1182804" y="1152395"/>
            <a:ext cx="758733" cy="190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>
            <a:stCxn id="9" idx="6"/>
            <a:endCxn id="22" idx="1"/>
          </p:cNvCxnSpPr>
          <p:nvPr/>
        </p:nvCxnSpPr>
        <p:spPr>
          <a:xfrm flipV="1">
            <a:off x="1182804" y="2016331"/>
            <a:ext cx="758733" cy="1042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/>
          <p:cNvCxnSpPr>
            <a:stCxn id="9" idx="6"/>
            <a:endCxn id="23" idx="1"/>
          </p:cNvCxnSpPr>
          <p:nvPr/>
        </p:nvCxnSpPr>
        <p:spPr>
          <a:xfrm flipV="1">
            <a:off x="1182804" y="3045551"/>
            <a:ext cx="758733" cy="1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1205769" y="2016331"/>
            <a:ext cx="675201" cy="971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5560291" y="851771"/>
            <a:ext cx="3193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/>
              <a:t>重み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W</a:t>
            </a:r>
            <a:r>
              <a:rPr lang="en-US" altLang="ja-JP" sz="2000" baseline="-25000" dirty="0" smtClean="0"/>
              <a:t>1</a:t>
            </a:r>
            <a:r>
              <a:rPr lang="en-US" altLang="ja-JP" sz="2000" dirty="0" smtClean="0"/>
              <a:t>=[W</a:t>
            </a:r>
            <a:r>
              <a:rPr lang="en-US" altLang="ja-JP" sz="2000" baseline="-25000" dirty="0" smtClean="0"/>
              <a:t>11</a:t>
            </a:r>
            <a:r>
              <a:rPr lang="en-US" altLang="ja-JP" sz="2000" dirty="0" smtClean="0"/>
              <a:t>,W</a:t>
            </a:r>
            <a:r>
              <a:rPr lang="en-US" altLang="ja-JP" sz="2000" baseline="-25000" dirty="0" smtClean="0"/>
              <a:t>12</a:t>
            </a:r>
            <a:r>
              <a:rPr lang="en-US" altLang="ja-JP" sz="2000" dirty="0" smtClean="0"/>
              <a:t>,W</a:t>
            </a:r>
            <a:r>
              <a:rPr lang="en-US" altLang="ja-JP" sz="2000" baseline="-25000" dirty="0" smtClean="0"/>
              <a:t>13</a:t>
            </a:r>
            <a:r>
              <a:rPr lang="en-US" altLang="ja-JP" sz="2000" dirty="0" smtClean="0"/>
              <a:t>]</a:t>
            </a:r>
          </a:p>
          <a:p>
            <a:pPr algn="ctr"/>
            <a:r>
              <a:rPr lang="ja-JP" altLang="en-US" sz="2000" dirty="0" smtClean="0"/>
              <a:t>バイアス</a:t>
            </a:r>
            <a:r>
              <a:rPr lang="en-US" altLang="ja-JP" sz="2000" dirty="0"/>
              <a:t> b</a:t>
            </a:r>
            <a:r>
              <a:rPr lang="en-US" altLang="ja-JP" sz="2000" baseline="-25000" dirty="0" smtClean="0"/>
              <a:t>1</a:t>
            </a:r>
            <a:endParaRPr lang="en-US" altLang="ja-JP" sz="2000" baseline="-250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5560291" y="1684503"/>
            <a:ext cx="3193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/>
              <a:t>重み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W</a:t>
            </a:r>
            <a:r>
              <a:rPr lang="en-US" altLang="ja-JP" sz="2000" baseline="-25000" dirty="0"/>
              <a:t>2</a:t>
            </a:r>
            <a:r>
              <a:rPr lang="en-US" altLang="ja-JP" sz="2000" dirty="0" smtClean="0"/>
              <a:t>=[W</a:t>
            </a:r>
            <a:r>
              <a:rPr lang="en-US" altLang="ja-JP" sz="2000" baseline="-25000" dirty="0" smtClean="0"/>
              <a:t>21</a:t>
            </a:r>
            <a:r>
              <a:rPr lang="en-US" altLang="ja-JP" sz="2000" dirty="0" smtClean="0"/>
              <a:t>,W</a:t>
            </a:r>
            <a:r>
              <a:rPr lang="en-US" altLang="ja-JP" sz="2000" baseline="-25000" dirty="0" smtClean="0"/>
              <a:t>22</a:t>
            </a:r>
            <a:r>
              <a:rPr lang="en-US" altLang="ja-JP" sz="2000" dirty="0" smtClean="0"/>
              <a:t>,W</a:t>
            </a:r>
            <a:r>
              <a:rPr lang="en-US" altLang="ja-JP" sz="2000" baseline="-25000" dirty="0" smtClean="0"/>
              <a:t>23</a:t>
            </a:r>
            <a:r>
              <a:rPr lang="en-US" altLang="ja-JP" sz="2000" dirty="0" smtClean="0"/>
              <a:t>]</a:t>
            </a:r>
          </a:p>
          <a:p>
            <a:pPr algn="ctr"/>
            <a:r>
              <a:rPr lang="ja-JP" altLang="en-US" sz="2000" dirty="0" smtClean="0"/>
              <a:t>バイアス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b</a:t>
            </a:r>
            <a:r>
              <a:rPr lang="en-US" altLang="ja-JP" sz="2000" baseline="-25000" dirty="0"/>
              <a:t>2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572989" y="2695183"/>
            <a:ext cx="3193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/>
              <a:t>重み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W</a:t>
            </a:r>
            <a:r>
              <a:rPr lang="en-US" altLang="ja-JP" sz="2000" baseline="-25000" dirty="0"/>
              <a:t>3</a:t>
            </a:r>
            <a:r>
              <a:rPr lang="en-US" altLang="ja-JP" sz="2000" dirty="0" smtClean="0"/>
              <a:t>=[W</a:t>
            </a:r>
            <a:r>
              <a:rPr lang="en-US" altLang="ja-JP" sz="2000" baseline="-25000" dirty="0" smtClean="0"/>
              <a:t>31</a:t>
            </a:r>
            <a:r>
              <a:rPr lang="en-US" altLang="ja-JP" sz="2000" dirty="0" smtClean="0"/>
              <a:t>,W</a:t>
            </a:r>
            <a:r>
              <a:rPr lang="en-US" altLang="ja-JP" sz="2000" baseline="-25000" dirty="0" smtClean="0"/>
              <a:t>32</a:t>
            </a:r>
            <a:r>
              <a:rPr lang="en-US" altLang="ja-JP" sz="2000" dirty="0" smtClean="0"/>
              <a:t>,W</a:t>
            </a:r>
            <a:r>
              <a:rPr lang="en-US" altLang="ja-JP" sz="2000" baseline="-25000" dirty="0" smtClean="0"/>
              <a:t>33</a:t>
            </a:r>
            <a:r>
              <a:rPr lang="en-US" altLang="ja-JP" sz="2000" dirty="0" smtClean="0"/>
              <a:t>]</a:t>
            </a:r>
          </a:p>
          <a:p>
            <a:pPr algn="ctr"/>
            <a:r>
              <a:rPr lang="ja-JP" altLang="en-US" sz="2000" dirty="0" smtClean="0"/>
              <a:t>バイアス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b</a:t>
            </a:r>
            <a:r>
              <a:rPr lang="en-US" altLang="ja-JP" sz="2000" baseline="-25000" dirty="0"/>
              <a:t>3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496618" y="4221265"/>
            <a:ext cx="3441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>
                <a:solidFill>
                  <a:srgbClr val="0070C0"/>
                </a:solidFill>
              </a:rPr>
              <a:t>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11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</a:t>
            </a:r>
            <a:r>
              <a:rPr lang="en-US" altLang="ja-JP" sz="2000" dirty="0" smtClean="0">
                <a:solidFill>
                  <a:srgbClr val="0070C0"/>
                </a:solidFill>
              </a:rPr>
              <a:t>+W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12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</a:t>
            </a:r>
            <a:r>
              <a:rPr lang="en-US" altLang="ja-JP" sz="2000" dirty="0" smtClean="0">
                <a:solidFill>
                  <a:srgbClr val="0070C0"/>
                </a:solidFill>
              </a:rPr>
              <a:t>+W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13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</a:t>
            </a:r>
            <a:r>
              <a:rPr lang="en-US" altLang="ja-JP" sz="2000" dirty="0" smtClean="0">
                <a:solidFill>
                  <a:srgbClr val="0070C0"/>
                </a:solidFill>
              </a:rPr>
              <a:t>+b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</a:t>
            </a:r>
            <a:endParaRPr lang="en-US" altLang="ja-JP" sz="2000" baseline="-25000" dirty="0">
              <a:solidFill>
                <a:srgbClr val="0070C0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553224" y="4696893"/>
            <a:ext cx="3353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smtClean="0">
                <a:solidFill>
                  <a:srgbClr val="0070C0"/>
                </a:solidFill>
              </a:rPr>
              <a:t>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21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</a:t>
            </a:r>
            <a:r>
              <a:rPr lang="en-US" altLang="ja-JP" sz="2000" dirty="0" smtClean="0">
                <a:solidFill>
                  <a:srgbClr val="0070C0"/>
                </a:solidFill>
              </a:rPr>
              <a:t>+W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22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</a:t>
            </a:r>
            <a:r>
              <a:rPr lang="en-US" altLang="ja-JP" sz="2000" dirty="0" smtClean="0">
                <a:solidFill>
                  <a:srgbClr val="0070C0"/>
                </a:solidFill>
              </a:rPr>
              <a:t>+W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23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</a:t>
            </a:r>
            <a:r>
              <a:rPr lang="en-US" altLang="ja-JP" sz="2000" dirty="0" smtClean="0">
                <a:solidFill>
                  <a:srgbClr val="0070C0"/>
                </a:solidFill>
              </a:rPr>
              <a:t>+b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</a:t>
            </a:r>
            <a:endParaRPr lang="en-US" altLang="ja-JP" sz="2000" baseline="-25000" dirty="0">
              <a:solidFill>
                <a:srgbClr val="0070C0"/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540698" y="5200021"/>
            <a:ext cx="3353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smtClean="0">
                <a:solidFill>
                  <a:srgbClr val="0070C0"/>
                </a:solidFill>
              </a:rPr>
              <a:t>W</a:t>
            </a:r>
            <a:r>
              <a:rPr lang="en-US" altLang="ja-JP" sz="2000" baseline="-25000" smtClean="0">
                <a:solidFill>
                  <a:srgbClr val="0070C0"/>
                </a:solidFill>
              </a:rPr>
              <a:t>31</a:t>
            </a:r>
            <a:r>
              <a:rPr lang="en-US" altLang="ja-JP" sz="200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smtClean="0">
                <a:solidFill>
                  <a:srgbClr val="0070C0"/>
                </a:solidFill>
              </a:rPr>
              <a:t>1</a:t>
            </a:r>
            <a:r>
              <a:rPr lang="en-US" altLang="ja-JP" sz="2000" smtClean="0">
                <a:solidFill>
                  <a:srgbClr val="0070C0"/>
                </a:solidFill>
              </a:rPr>
              <a:t>+W</a:t>
            </a:r>
            <a:r>
              <a:rPr lang="en-US" altLang="ja-JP" sz="2000" baseline="-25000" smtClean="0">
                <a:solidFill>
                  <a:srgbClr val="0070C0"/>
                </a:solidFill>
              </a:rPr>
              <a:t>32</a:t>
            </a:r>
            <a:r>
              <a:rPr lang="en-US" altLang="ja-JP" sz="200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smtClean="0">
                <a:solidFill>
                  <a:srgbClr val="0070C0"/>
                </a:solidFill>
              </a:rPr>
              <a:t>2</a:t>
            </a:r>
            <a:r>
              <a:rPr lang="en-US" altLang="ja-JP" sz="2000" smtClean="0">
                <a:solidFill>
                  <a:srgbClr val="0070C0"/>
                </a:solidFill>
              </a:rPr>
              <a:t>+W</a:t>
            </a:r>
            <a:r>
              <a:rPr lang="en-US" altLang="ja-JP" sz="2000" baseline="-25000" smtClean="0">
                <a:solidFill>
                  <a:srgbClr val="0070C0"/>
                </a:solidFill>
              </a:rPr>
              <a:t>33</a:t>
            </a:r>
            <a:r>
              <a:rPr lang="en-US" altLang="ja-JP" sz="200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smtClean="0">
                <a:solidFill>
                  <a:srgbClr val="0070C0"/>
                </a:solidFill>
              </a:rPr>
              <a:t>3</a:t>
            </a:r>
            <a:r>
              <a:rPr lang="en-US" altLang="ja-JP" sz="2000" smtClean="0">
                <a:solidFill>
                  <a:srgbClr val="0070C0"/>
                </a:solidFill>
              </a:rPr>
              <a:t>+b</a:t>
            </a:r>
            <a:r>
              <a:rPr lang="en-US" altLang="ja-JP" sz="2000" baseline="-25000" smtClean="0">
                <a:solidFill>
                  <a:srgbClr val="0070C0"/>
                </a:solidFill>
              </a:rPr>
              <a:t>3</a:t>
            </a:r>
            <a:endParaRPr lang="en-US" altLang="ja-JP" sz="2000" baseline="-25000" dirty="0">
              <a:solidFill>
                <a:srgbClr val="0070C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50935" y="3607496"/>
            <a:ext cx="5631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これを</a:t>
            </a:r>
            <a:r>
              <a:rPr kumimoji="1" lang="ja-JP" altLang="en-US" sz="2000" dirty="0" smtClean="0"/>
              <a:t>、行列の積と和を使うと　</a:t>
            </a:r>
            <a:r>
              <a:rPr kumimoji="1" lang="en-US" altLang="ja-JP" sz="2000" dirty="0" smtClean="0"/>
              <a:t>(</a:t>
            </a:r>
            <a:r>
              <a:rPr kumimoji="1" lang="ja-JP" altLang="en-US" sz="2000" dirty="0" smtClean="0"/>
              <a:t>あとで少し述べる</a:t>
            </a:r>
            <a:r>
              <a:rPr kumimoji="1" lang="en-US" altLang="ja-JP" sz="2000" dirty="0" smtClean="0"/>
              <a:t>)</a:t>
            </a:r>
            <a:endParaRPr kumimoji="1" lang="ja-JP" altLang="en-US" sz="20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786079" y="4285983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solidFill>
                  <a:srgbClr val="0070C0"/>
                </a:solidFill>
              </a:rPr>
              <a:t>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11</a:t>
            </a:r>
            <a:r>
              <a:rPr lang="en-US" altLang="ja-JP" sz="2000" dirty="0" smtClean="0">
                <a:solidFill>
                  <a:srgbClr val="0070C0"/>
                </a:solidFill>
              </a:rPr>
              <a:t>,W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12</a:t>
            </a:r>
            <a:r>
              <a:rPr lang="en-US" altLang="ja-JP" sz="2000" dirty="0" smtClean="0">
                <a:solidFill>
                  <a:srgbClr val="0070C0"/>
                </a:solidFill>
              </a:rPr>
              <a:t>,W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13</a:t>
            </a:r>
            <a:r>
              <a:rPr lang="en-US" altLang="ja-JP" sz="2000" dirty="0">
                <a:solidFill>
                  <a:srgbClr val="0070C0"/>
                </a:solidFill>
              </a:rPr>
              <a:t> </a:t>
            </a:r>
            <a:r>
              <a:rPr lang="en-US" altLang="ja-JP" sz="2000" dirty="0" smtClean="0">
                <a:solidFill>
                  <a:srgbClr val="0070C0"/>
                </a:solidFill>
              </a:rPr>
              <a:t>  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</a:t>
            </a:r>
            <a:r>
              <a:rPr lang="en-US" altLang="ja-JP" sz="2000" dirty="0" smtClean="0">
                <a:solidFill>
                  <a:srgbClr val="0070C0"/>
                </a:solidFill>
              </a:rPr>
              <a:t> </a:t>
            </a:r>
            <a:r>
              <a:rPr lang="ja-JP" altLang="en-US" sz="2000" dirty="0" smtClean="0">
                <a:solidFill>
                  <a:srgbClr val="0070C0"/>
                </a:solidFill>
              </a:rPr>
              <a:t>　　</a:t>
            </a:r>
            <a:r>
              <a:rPr lang="en-US" altLang="ja-JP" sz="2000" dirty="0" smtClean="0">
                <a:solidFill>
                  <a:srgbClr val="0070C0"/>
                </a:solidFill>
              </a:rPr>
              <a:t> b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804003" y="4745382"/>
            <a:ext cx="3746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solidFill>
                  <a:srgbClr val="0070C0"/>
                </a:solidFill>
              </a:rPr>
              <a:t>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21</a:t>
            </a:r>
            <a:r>
              <a:rPr lang="en-US" altLang="ja-JP" sz="2000" dirty="0" smtClean="0">
                <a:solidFill>
                  <a:srgbClr val="0070C0"/>
                </a:solidFill>
              </a:rPr>
              <a:t>,W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22</a:t>
            </a:r>
            <a:r>
              <a:rPr lang="en-US" altLang="ja-JP" sz="2000" dirty="0" smtClean="0">
                <a:solidFill>
                  <a:srgbClr val="0070C0"/>
                </a:solidFill>
              </a:rPr>
              <a:t>,W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23</a:t>
            </a:r>
            <a:r>
              <a:rPr lang="en-US" altLang="ja-JP" sz="2000" dirty="0" smtClean="0">
                <a:solidFill>
                  <a:srgbClr val="0070C0"/>
                </a:solidFill>
              </a:rPr>
              <a:t>   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</a:t>
            </a:r>
            <a:r>
              <a:rPr lang="en-US" altLang="ja-JP" sz="2000" dirty="0" smtClean="0">
                <a:solidFill>
                  <a:srgbClr val="0070C0"/>
                </a:solidFill>
              </a:rPr>
              <a:t> </a:t>
            </a:r>
            <a:r>
              <a:rPr lang="en-US" altLang="ja-JP" sz="2000" smtClean="0">
                <a:solidFill>
                  <a:srgbClr val="0070C0"/>
                </a:solidFill>
              </a:rPr>
              <a:t>+  b</a:t>
            </a:r>
            <a:r>
              <a:rPr lang="en-US" altLang="ja-JP" sz="2000" baseline="-25000" smtClean="0">
                <a:solidFill>
                  <a:srgbClr val="0070C0"/>
                </a:solidFill>
              </a:rPr>
              <a:t>2</a:t>
            </a:r>
            <a:r>
              <a:rPr lang="en-US" altLang="ja-JP" sz="2000" smtClean="0">
                <a:solidFill>
                  <a:srgbClr val="0070C0"/>
                </a:solidFill>
              </a:rPr>
              <a:t>    </a:t>
            </a:r>
            <a:r>
              <a:rPr lang="en-US" altLang="ja-JP" sz="2000" dirty="0" smtClean="0">
                <a:solidFill>
                  <a:srgbClr val="0070C0"/>
                </a:solidFill>
              </a:rPr>
              <a:t>=</a:t>
            </a: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786254" y="5164893"/>
            <a:ext cx="3098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solidFill>
                  <a:srgbClr val="0070C0"/>
                </a:solidFill>
              </a:rPr>
              <a:t>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31</a:t>
            </a:r>
            <a:r>
              <a:rPr lang="en-US" altLang="ja-JP" sz="2000" dirty="0" smtClean="0">
                <a:solidFill>
                  <a:srgbClr val="0070C0"/>
                </a:solidFill>
              </a:rPr>
              <a:t>,W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32</a:t>
            </a:r>
            <a:r>
              <a:rPr lang="en-US" altLang="ja-JP" sz="2000" dirty="0" smtClean="0">
                <a:solidFill>
                  <a:srgbClr val="0070C0"/>
                </a:solidFill>
              </a:rPr>
              <a:t>,W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33</a:t>
            </a:r>
            <a:r>
              <a:rPr lang="en-US" altLang="ja-JP" sz="2000" dirty="0" smtClean="0">
                <a:solidFill>
                  <a:srgbClr val="0070C0"/>
                </a:solidFill>
              </a:rPr>
              <a:t>   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 </a:t>
            </a:r>
            <a:r>
              <a:rPr lang="ja-JP" altLang="en-US" sz="2000" dirty="0" smtClean="0">
                <a:solidFill>
                  <a:srgbClr val="0070C0"/>
                </a:solidFill>
              </a:rPr>
              <a:t>　</a:t>
            </a:r>
            <a:r>
              <a:rPr lang="en-US" altLang="ja-JP" sz="2000" dirty="0" smtClean="0">
                <a:solidFill>
                  <a:srgbClr val="0070C0"/>
                </a:solidFill>
              </a:rPr>
              <a:t> </a:t>
            </a:r>
            <a:r>
              <a:rPr lang="ja-JP" altLang="en-US" sz="2000" dirty="0" smtClean="0">
                <a:solidFill>
                  <a:srgbClr val="0070C0"/>
                </a:solidFill>
              </a:rPr>
              <a:t>　</a:t>
            </a:r>
            <a:r>
              <a:rPr lang="en-US" altLang="ja-JP" sz="2000" dirty="0" smtClean="0">
                <a:solidFill>
                  <a:srgbClr val="0070C0"/>
                </a:solidFill>
              </a:rPr>
              <a:t>b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42" name="左大かっこ 41"/>
          <p:cNvSpPr/>
          <p:nvPr/>
        </p:nvSpPr>
        <p:spPr>
          <a:xfrm>
            <a:off x="789140" y="4170446"/>
            <a:ext cx="230413" cy="1591527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43" name="右大かっこ 42"/>
          <p:cNvSpPr/>
          <p:nvPr/>
        </p:nvSpPr>
        <p:spPr>
          <a:xfrm>
            <a:off x="2342367" y="4182971"/>
            <a:ext cx="225469" cy="1588592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45" name="左大かっこ 44"/>
          <p:cNvSpPr/>
          <p:nvPr/>
        </p:nvSpPr>
        <p:spPr>
          <a:xfrm>
            <a:off x="2670128" y="4211905"/>
            <a:ext cx="160667" cy="156468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47" name="左大かっこ 46"/>
          <p:cNvSpPr/>
          <p:nvPr/>
        </p:nvSpPr>
        <p:spPr>
          <a:xfrm>
            <a:off x="3398724" y="4226519"/>
            <a:ext cx="160667" cy="156468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49" name="左大かっこ 48"/>
          <p:cNvSpPr/>
          <p:nvPr/>
        </p:nvSpPr>
        <p:spPr>
          <a:xfrm>
            <a:off x="4540678" y="4228607"/>
            <a:ext cx="160667" cy="156468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50" name="右大かっこ 49"/>
          <p:cNvSpPr/>
          <p:nvPr/>
        </p:nvSpPr>
        <p:spPr>
          <a:xfrm>
            <a:off x="2933087" y="4182971"/>
            <a:ext cx="162929" cy="1615732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51" name="右大かっこ 50"/>
          <p:cNvSpPr/>
          <p:nvPr/>
        </p:nvSpPr>
        <p:spPr>
          <a:xfrm>
            <a:off x="3749365" y="4210111"/>
            <a:ext cx="162929" cy="1615732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52" name="右大かっこ 51"/>
          <p:cNvSpPr/>
          <p:nvPr/>
        </p:nvSpPr>
        <p:spPr>
          <a:xfrm>
            <a:off x="7759773" y="4237251"/>
            <a:ext cx="162929" cy="1615732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227547" y="6048148"/>
            <a:ext cx="6909264" cy="584775"/>
          </a:xfrm>
          <a:prstGeom prst="rect">
            <a:avLst/>
          </a:prstGeom>
          <a:solidFill>
            <a:srgbClr val="AFECF0"/>
          </a:solidFill>
        </p:spPr>
        <p:txBody>
          <a:bodyPr wrap="none" rtlCol="0">
            <a:spAutoFit/>
          </a:bodyPr>
          <a:lstStyle/>
          <a:p>
            <a:r>
              <a:rPr lang="ja-JP" altLang="en-US" sz="3200" dirty="0" smtClean="0"/>
              <a:t>これも、</a:t>
            </a:r>
            <a:r>
              <a:rPr lang="en-US" altLang="ja-JP" sz="3200" b="1" dirty="0">
                <a:solidFill>
                  <a:srgbClr val="0070C0"/>
                </a:solidFill>
              </a:rPr>
              <a:t> W</a:t>
            </a:r>
            <a:r>
              <a:rPr lang="ja-JP" altLang="en-US" sz="3200" b="1" dirty="0">
                <a:solidFill>
                  <a:srgbClr val="0070C0"/>
                </a:solidFill>
              </a:rPr>
              <a:t>・</a:t>
            </a:r>
            <a:r>
              <a:rPr lang="en-US" altLang="ja-JP" sz="3200" b="1" dirty="0">
                <a:solidFill>
                  <a:srgbClr val="0070C0"/>
                </a:solidFill>
              </a:rPr>
              <a:t>X</a:t>
            </a:r>
            <a:r>
              <a:rPr lang="en-US" altLang="ja-JP" sz="3200" b="1" baseline="30000" dirty="0">
                <a:solidFill>
                  <a:srgbClr val="0070C0"/>
                </a:solidFill>
              </a:rPr>
              <a:t>T</a:t>
            </a:r>
            <a:r>
              <a:rPr lang="en-US" altLang="ja-JP" sz="3200" b="1" dirty="0">
                <a:solidFill>
                  <a:srgbClr val="0070C0"/>
                </a:solidFill>
              </a:rPr>
              <a:t> + b </a:t>
            </a:r>
            <a:r>
              <a:rPr lang="ja-JP" altLang="en-US" sz="3200" dirty="0" smtClean="0"/>
              <a:t>の形をしている！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1067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600" dirty="0" smtClean="0"/>
              <a:t>ニューロンが発火する条件</a:t>
            </a:r>
            <a:r>
              <a:rPr kumimoji="1" lang="en-US" altLang="ja-JP" sz="3600" dirty="0" smtClean="0"/>
              <a:t/>
            </a:r>
            <a:br>
              <a:rPr kumimoji="1" lang="en-US" altLang="ja-JP" sz="3600" dirty="0" smtClean="0"/>
            </a:br>
            <a:r>
              <a:rPr lang="en-US" altLang="ja-JP" sz="3600" dirty="0" smtClean="0"/>
              <a:t>W</a:t>
            </a:r>
            <a:r>
              <a:rPr lang="ja-JP" altLang="en-US" sz="3600" dirty="0"/>
              <a:t>・</a:t>
            </a:r>
            <a:r>
              <a:rPr lang="en-US" altLang="ja-JP" sz="3600" dirty="0"/>
              <a:t>X</a:t>
            </a:r>
            <a:r>
              <a:rPr lang="en-US" altLang="ja-JP" sz="3600" baseline="30000" dirty="0"/>
              <a:t>T</a:t>
            </a:r>
            <a:r>
              <a:rPr lang="en-US" altLang="ja-JP" sz="3600" dirty="0"/>
              <a:t> </a:t>
            </a:r>
            <a:r>
              <a:rPr lang="ja-JP" altLang="en-US" sz="3600" dirty="0" smtClean="0"/>
              <a:t>＋ </a:t>
            </a:r>
            <a:r>
              <a:rPr lang="en-US" altLang="ja-JP" sz="3600" dirty="0" smtClean="0"/>
              <a:t>b &gt; 0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800" dirty="0" smtClean="0">
                <a:solidFill>
                  <a:srgbClr val="0070C0"/>
                </a:solidFill>
              </a:rPr>
              <a:t>一つのニューロンで、一つの入力の場合。</a:t>
            </a:r>
            <a:r>
              <a:rPr kumimoji="1" lang="en-US" altLang="ja-JP" sz="2800" dirty="0" smtClean="0">
                <a:solidFill>
                  <a:srgbClr val="0070C0"/>
                </a:solidFill>
              </a:rPr>
              <a:t/>
            </a:r>
            <a:br>
              <a:rPr kumimoji="1" lang="en-US" altLang="ja-JP" sz="2800" dirty="0" smtClean="0">
                <a:solidFill>
                  <a:srgbClr val="0070C0"/>
                </a:solidFill>
              </a:rPr>
            </a:br>
            <a:r>
              <a:rPr kumimoji="1" lang="ja-JP" altLang="en-US" sz="2000" dirty="0" smtClean="0"/>
              <a:t>一つの入力を</a:t>
            </a:r>
            <a:r>
              <a:rPr kumimoji="1" lang="en-US" altLang="ja-JP" sz="2000" dirty="0" smtClean="0"/>
              <a:t>X</a:t>
            </a:r>
            <a:r>
              <a:rPr kumimoji="1" lang="ja-JP" altLang="en-US" sz="2000" dirty="0" smtClean="0"/>
              <a:t>（実数）、そのシナプスの重みを</a:t>
            </a:r>
            <a:r>
              <a:rPr kumimoji="1" lang="en-US" altLang="ja-JP" sz="2000" dirty="0" smtClean="0"/>
              <a:t>W</a:t>
            </a:r>
            <a:r>
              <a:rPr kumimoji="1" lang="ja-JP" altLang="en-US" sz="2000" dirty="0" smtClean="0"/>
              <a:t>（実数）、ニューロンのバイアスを</a:t>
            </a:r>
            <a:r>
              <a:rPr kumimoji="1" lang="en-US" altLang="ja-JP" sz="2000" dirty="0" smtClean="0"/>
              <a:t> b</a:t>
            </a:r>
            <a:r>
              <a:rPr kumimoji="1" lang="ja-JP" altLang="en-US" sz="2000" dirty="0" smtClean="0"/>
              <a:t>（実数）とすると、条件は</a:t>
            </a: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r>
              <a:rPr kumimoji="1" lang="ja-JP" altLang="en-US" sz="2400" dirty="0" smtClean="0"/>
              <a:t>　</a:t>
            </a:r>
            <a:r>
              <a:rPr kumimoji="1" lang="en-US" altLang="ja-JP" sz="2800" dirty="0" smtClean="0">
                <a:solidFill>
                  <a:schemeClr val="accent2"/>
                </a:solidFill>
              </a:rPr>
              <a:t>W</a:t>
            </a:r>
            <a:r>
              <a:rPr kumimoji="1" lang="ja-JP" altLang="en-US" sz="2800" dirty="0" smtClean="0">
                <a:solidFill>
                  <a:schemeClr val="accent2"/>
                </a:solidFill>
              </a:rPr>
              <a:t>・</a:t>
            </a:r>
            <a:r>
              <a:rPr kumimoji="1" lang="en-US" altLang="ja-JP" sz="2800" dirty="0" smtClean="0">
                <a:solidFill>
                  <a:schemeClr val="accent2"/>
                </a:solidFill>
              </a:rPr>
              <a:t>X + b &gt; 0</a:t>
            </a:r>
            <a:r>
              <a:rPr kumimoji="1" lang="ja-JP" altLang="en-US" sz="2400" dirty="0" smtClean="0"/>
              <a:t>　　　　　</a:t>
            </a:r>
            <a:r>
              <a:rPr kumimoji="1" lang="en-US" altLang="ja-JP" sz="2000" dirty="0" smtClean="0">
                <a:solidFill>
                  <a:srgbClr val="00B0F0"/>
                </a:solidFill>
              </a:rPr>
              <a:t>W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・</a:t>
            </a:r>
            <a:r>
              <a:rPr kumimoji="1" lang="en-US" altLang="ja-JP" sz="2000" dirty="0" smtClean="0">
                <a:solidFill>
                  <a:srgbClr val="00B0F0"/>
                </a:solidFill>
              </a:rPr>
              <a:t>X</a:t>
            </a:r>
            <a:r>
              <a:rPr kumimoji="1" lang="ja-JP" altLang="en-US" sz="2000" dirty="0" smtClean="0">
                <a:solidFill>
                  <a:srgbClr val="00B0F0"/>
                </a:solidFill>
              </a:rPr>
              <a:t>は、普通の掛け算</a:t>
            </a:r>
            <a:endParaRPr kumimoji="1" lang="en-US" altLang="ja-JP" sz="2000" dirty="0" smtClean="0">
              <a:solidFill>
                <a:srgbClr val="00B0F0"/>
              </a:solidFill>
            </a:endParaRPr>
          </a:p>
          <a:p>
            <a:r>
              <a:rPr lang="ja-JP" altLang="en-US" sz="2800" dirty="0" smtClean="0">
                <a:solidFill>
                  <a:srgbClr val="0070C0"/>
                </a:solidFill>
              </a:rPr>
              <a:t>一つのニューロンで、複数の入力の場合。</a:t>
            </a:r>
            <a:r>
              <a:rPr lang="en-US" altLang="ja-JP" sz="2800" dirty="0" smtClean="0">
                <a:solidFill>
                  <a:srgbClr val="0070C0"/>
                </a:solidFill>
              </a:rPr>
              <a:t/>
            </a:r>
            <a:br>
              <a:rPr lang="en-US" altLang="ja-JP" sz="2800" dirty="0" smtClean="0">
                <a:solidFill>
                  <a:srgbClr val="0070C0"/>
                </a:solidFill>
              </a:rPr>
            </a:br>
            <a:r>
              <a:rPr lang="ja-JP" altLang="en-US" sz="2000" dirty="0" smtClean="0"/>
              <a:t>複数の</a:t>
            </a:r>
            <a:r>
              <a:rPr lang="ja-JP" altLang="en-US" sz="2000" dirty="0"/>
              <a:t>入力を</a:t>
            </a:r>
            <a:r>
              <a:rPr lang="en-US" altLang="ja-JP" sz="2000" b="1" dirty="0"/>
              <a:t>X</a:t>
            </a:r>
            <a:r>
              <a:rPr lang="ja-JP" altLang="en-US" sz="2000" dirty="0" smtClean="0"/>
              <a:t>（ベクトル）</a:t>
            </a:r>
            <a:r>
              <a:rPr lang="ja-JP" altLang="en-US" sz="2000" dirty="0"/>
              <a:t>、</a:t>
            </a:r>
            <a:r>
              <a:rPr lang="ja-JP" altLang="en-US" sz="2000" dirty="0" smtClean="0"/>
              <a:t>その複数のシナプス</a:t>
            </a:r>
            <a:r>
              <a:rPr lang="ja-JP" altLang="en-US" sz="2000" dirty="0"/>
              <a:t>の重みを</a:t>
            </a:r>
            <a:r>
              <a:rPr lang="en-US" altLang="ja-JP" sz="2000" b="1" dirty="0"/>
              <a:t>W</a:t>
            </a:r>
            <a:r>
              <a:rPr lang="ja-JP" altLang="en-US" sz="2000" dirty="0" smtClean="0"/>
              <a:t>（ベクトル）</a:t>
            </a:r>
            <a:r>
              <a:rPr lang="ja-JP" altLang="en-US" sz="2000" dirty="0"/>
              <a:t>、ニューロンのバイアスを</a:t>
            </a:r>
            <a:r>
              <a:rPr lang="en-US" altLang="ja-JP" sz="2000" dirty="0"/>
              <a:t> b</a:t>
            </a:r>
            <a:r>
              <a:rPr lang="ja-JP" altLang="en-US" sz="2000" dirty="0"/>
              <a:t>（実数）とすると、条件</a:t>
            </a:r>
            <a:r>
              <a:rPr lang="ja-JP" altLang="en-US" sz="2000" dirty="0" smtClean="0"/>
              <a:t>は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400" dirty="0" smtClean="0"/>
              <a:t>　</a:t>
            </a:r>
            <a:r>
              <a:rPr lang="en-US" altLang="ja-JP" sz="2800" b="1" dirty="0" smtClean="0">
                <a:solidFill>
                  <a:schemeClr val="accent2"/>
                </a:solidFill>
              </a:rPr>
              <a:t>W</a:t>
            </a:r>
            <a:r>
              <a:rPr lang="ja-JP" altLang="en-US" sz="2800" b="1" dirty="0" smtClean="0">
                <a:solidFill>
                  <a:schemeClr val="accent2"/>
                </a:solidFill>
              </a:rPr>
              <a:t>・</a:t>
            </a:r>
            <a:r>
              <a:rPr lang="en-US" altLang="ja-JP" sz="2800" b="1" dirty="0" smtClean="0">
                <a:solidFill>
                  <a:schemeClr val="accent2"/>
                </a:solidFill>
              </a:rPr>
              <a:t>X</a:t>
            </a:r>
            <a:r>
              <a:rPr lang="en-US" altLang="ja-JP" sz="2800" baseline="30000" dirty="0" smtClean="0">
                <a:solidFill>
                  <a:schemeClr val="accent2"/>
                </a:solidFill>
              </a:rPr>
              <a:t>T</a:t>
            </a:r>
            <a:r>
              <a:rPr lang="en-US" altLang="ja-JP" sz="2800" dirty="0" smtClean="0">
                <a:solidFill>
                  <a:schemeClr val="accent2"/>
                </a:solidFill>
              </a:rPr>
              <a:t> + b &gt; 0</a:t>
            </a:r>
            <a:r>
              <a:rPr lang="ja-JP" altLang="en-US" sz="2400" dirty="0" smtClean="0"/>
              <a:t>　　　　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W</a:t>
            </a:r>
            <a:r>
              <a:rPr lang="ja-JP" altLang="en-US" sz="2000" b="1" dirty="0">
                <a:solidFill>
                  <a:srgbClr val="00B0F0"/>
                </a:solidFill>
              </a:rPr>
              <a:t>・</a:t>
            </a:r>
            <a:r>
              <a:rPr lang="en-US" altLang="ja-JP" sz="2000" b="1" dirty="0">
                <a:solidFill>
                  <a:srgbClr val="00B0F0"/>
                </a:solidFill>
              </a:rPr>
              <a:t>X</a:t>
            </a:r>
            <a:r>
              <a:rPr lang="en-US" altLang="ja-JP" sz="2000" baseline="30000" dirty="0">
                <a:solidFill>
                  <a:srgbClr val="00B0F0"/>
                </a:solidFill>
              </a:rPr>
              <a:t>T</a:t>
            </a:r>
            <a:r>
              <a:rPr lang="en-US" altLang="ja-JP" sz="2000" dirty="0">
                <a:solidFill>
                  <a:srgbClr val="00B0F0"/>
                </a:solidFill>
              </a:rPr>
              <a:t> </a:t>
            </a:r>
            <a:r>
              <a:rPr lang="ja-JP" altLang="en-US" sz="2000" dirty="0" smtClean="0">
                <a:solidFill>
                  <a:srgbClr val="00B0F0"/>
                </a:solidFill>
              </a:rPr>
              <a:t>は、ベクトルの内積</a:t>
            </a:r>
            <a:endParaRPr lang="en-US" altLang="ja-JP" sz="2000" dirty="0" smtClean="0">
              <a:solidFill>
                <a:srgbClr val="00B0F0"/>
              </a:solidFill>
            </a:endParaRPr>
          </a:p>
          <a:p>
            <a:r>
              <a:rPr kumimoji="1" lang="ja-JP" altLang="en-US" sz="2800" dirty="0" smtClean="0">
                <a:solidFill>
                  <a:srgbClr val="0070C0"/>
                </a:solidFill>
              </a:rPr>
              <a:t>複数のニューロンの層で、複数の入力の場合</a:t>
            </a:r>
            <a:r>
              <a:rPr kumimoji="1" lang="en-US" altLang="ja-JP" sz="2800" dirty="0" smtClean="0">
                <a:solidFill>
                  <a:srgbClr val="0070C0"/>
                </a:solidFill>
              </a:rPr>
              <a:t/>
            </a:r>
            <a:br>
              <a:rPr kumimoji="1" lang="en-US" altLang="ja-JP" sz="2800" dirty="0" smtClean="0">
                <a:solidFill>
                  <a:srgbClr val="0070C0"/>
                </a:solidFill>
              </a:rPr>
            </a:br>
            <a:r>
              <a:rPr lang="ja-JP" altLang="en-US" sz="2000" dirty="0"/>
              <a:t>複数の入力を</a:t>
            </a:r>
            <a:r>
              <a:rPr lang="en-US" altLang="ja-JP" sz="2000" b="1" dirty="0"/>
              <a:t>X</a:t>
            </a:r>
            <a:r>
              <a:rPr lang="ja-JP" altLang="en-US" sz="2000" dirty="0"/>
              <a:t>（ベクトル）、</a:t>
            </a:r>
            <a:r>
              <a:rPr lang="ja-JP" altLang="en-US" sz="2000" dirty="0" smtClean="0"/>
              <a:t>その層内のシナプス</a:t>
            </a:r>
            <a:r>
              <a:rPr lang="ja-JP" altLang="en-US" sz="2000" dirty="0"/>
              <a:t>の</a:t>
            </a:r>
            <a:r>
              <a:rPr lang="ja-JP" altLang="en-US" sz="2000" dirty="0" smtClean="0"/>
              <a:t>重み全体を</a:t>
            </a:r>
            <a:r>
              <a:rPr lang="en-US" altLang="ja-JP" sz="2000" b="1" dirty="0"/>
              <a:t>W</a:t>
            </a:r>
            <a:r>
              <a:rPr lang="ja-JP" altLang="en-US" sz="2000" dirty="0" smtClean="0"/>
              <a:t>（行列）</a:t>
            </a:r>
            <a:r>
              <a:rPr lang="ja-JP" altLang="en-US" sz="2000" dirty="0"/>
              <a:t>、ニューロン</a:t>
            </a:r>
            <a:r>
              <a:rPr lang="ja-JP" altLang="en-US" sz="2000" dirty="0" smtClean="0"/>
              <a:t>の複数のバイアス</a:t>
            </a:r>
            <a:r>
              <a:rPr lang="ja-JP" altLang="en-US" sz="2000" dirty="0"/>
              <a:t>を</a:t>
            </a:r>
            <a:r>
              <a:rPr lang="en-US" altLang="ja-JP" sz="2000" dirty="0"/>
              <a:t> </a:t>
            </a:r>
            <a:r>
              <a:rPr lang="en-US" altLang="ja-JP" sz="2000" b="1" dirty="0"/>
              <a:t>b</a:t>
            </a:r>
            <a:r>
              <a:rPr lang="ja-JP" altLang="en-US" sz="2000" dirty="0" smtClean="0"/>
              <a:t>（ベクトル）</a:t>
            </a:r>
            <a:r>
              <a:rPr lang="ja-JP" altLang="en-US" sz="2000" dirty="0"/>
              <a:t>とすると、条件</a:t>
            </a:r>
            <a:r>
              <a:rPr lang="ja-JP" altLang="en-US" sz="2000" dirty="0" smtClean="0"/>
              <a:t>は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ja-JP" altLang="en-US" sz="2400" dirty="0" smtClean="0"/>
              <a:t>　</a:t>
            </a:r>
            <a:r>
              <a:rPr lang="en-US" altLang="ja-JP" sz="2800" b="1" dirty="0">
                <a:solidFill>
                  <a:schemeClr val="accent2"/>
                </a:solidFill>
              </a:rPr>
              <a:t>W</a:t>
            </a:r>
            <a:r>
              <a:rPr lang="ja-JP" altLang="en-US" sz="2800" b="1" dirty="0">
                <a:solidFill>
                  <a:schemeClr val="accent2"/>
                </a:solidFill>
              </a:rPr>
              <a:t>・</a:t>
            </a:r>
            <a:r>
              <a:rPr lang="en-US" altLang="ja-JP" sz="2800" b="1" dirty="0">
                <a:solidFill>
                  <a:schemeClr val="accent2"/>
                </a:solidFill>
              </a:rPr>
              <a:t>X</a:t>
            </a:r>
            <a:r>
              <a:rPr lang="en-US" altLang="ja-JP" sz="2800" baseline="30000" dirty="0">
                <a:solidFill>
                  <a:schemeClr val="accent2"/>
                </a:solidFill>
              </a:rPr>
              <a:t>T</a:t>
            </a:r>
            <a:r>
              <a:rPr lang="en-US" altLang="ja-JP" sz="2800" dirty="0">
                <a:solidFill>
                  <a:schemeClr val="accent2"/>
                </a:solidFill>
              </a:rPr>
              <a:t> + </a:t>
            </a:r>
            <a:r>
              <a:rPr lang="en-US" altLang="ja-JP" sz="2800" b="1" dirty="0">
                <a:solidFill>
                  <a:schemeClr val="accent2"/>
                </a:solidFill>
              </a:rPr>
              <a:t>b</a:t>
            </a:r>
            <a:r>
              <a:rPr lang="en-US" altLang="ja-JP" sz="2800" dirty="0">
                <a:solidFill>
                  <a:schemeClr val="accent2"/>
                </a:solidFill>
              </a:rPr>
              <a:t> &gt; </a:t>
            </a:r>
            <a:r>
              <a:rPr lang="en-US" altLang="ja-JP" sz="2800" dirty="0" smtClean="0">
                <a:solidFill>
                  <a:schemeClr val="accent2"/>
                </a:solidFill>
              </a:rPr>
              <a:t>0</a:t>
            </a:r>
            <a:r>
              <a:rPr lang="ja-JP" altLang="en-US" sz="2400" dirty="0" smtClean="0"/>
              <a:t>　　　　</a:t>
            </a:r>
            <a:r>
              <a:rPr lang="en-US" altLang="ja-JP" sz="2000" b="1" dirty="0" smtClean="0">
                <a:solidFill>
                  <a:srgbClr val="00B0F0"/>
                </a:solidFill>
              </a:rPr>
              <a:t>W</a:t>
            </a:r>
            <a:r>
              <a:rPr lang="ja-JP" altLang="en-US" sz="2000" b="1" dirty="0">
                <a:solidFill>
                  <a:srgbClr val="00B0F0"/>
                </a:solidFill>
              </a:rPr>
              <a:t>・</a:t>
            </a:r>
            <a:r>
              <a:rPr lang="en-US" altLang="ja-JP" sz="2000" b="1" dirty="0">
                <a:solidFill>
                  <a:srgbClr val="00B0F0"/>
                </a:solidFill>
              </a:rPr>
              <a:t>X</a:t>
            </a:r>
            <a:r>
              <a:rPr lang="en-US" altLang="ja-JP" sz="2000" baseline="30000" dirty="0">
                <a:solidFill>
                  <a:srgbClr val="00B0F0"/>
                </a:solidFill>
              </a:rPr>
              <a:t>T</a:t>
            </a:r>
            <a:r>
              <a:rPr lang="en-US" altLang="ja-JP" sz="2000" dirty="0">
                <a:solidFill>
                  <a:srgbClr val="00B0F0"/>
                </a:solidFill>
              </a:rPr>
              <a:t> </a:t>
            </a:r>
            <a:r>
              <a:rPr lang="ja-JP" altLang="en-US" sz="2000" dirty="0" smtClean="0">
                <a:solidFill>
                  <a:srgbClr val="00B0F0"/>
                </a:solidFill>
              </a:rPr>
              <a:t>は、行列とベクトルの積</a:t>
            </a:r>
            <a:endParaRPr lang="en-US" altLang="ja-JP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9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50104"/>
            <a:ext cx="9144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3600" dirty="0" smtClean="0">
                <a:solidFill>
                  <a:schemeClr val="bg1"/>
                </a:solidFill>
              </a:rPr>
              <a:t>複数</a:t>
            </a:r>
            <a:r>
              <a:rPr lang="ja-JP" altLang="en-US" sz="3600" dirty="0">
                <a:solidFill>
                  <a:schemeClr val="bg1"/>
                </a:solidFill>
              </a:rPr>
              <a:t>のニューロンからなる一つの</a:t>
            </a:r>
            <a:r>
              <a:rPr lang="ja-JP" altLang="en-US" sz="3600" dirty="0" smtClean="0">
                <a:solidFill>
                  <a:schemeClr val="bg1"/>
                </a:solidFill>
              </a:rPr>
              <a:t>層を</a:t>
            </a:r>
            <a:r>
              <a:rPr lang="ja-JP" altLang="en-US" sz="3600" dirty="0" smtClean="0">
                <a:solidFill>
                  <a:schemeClr val="bg1"/>
                </a:solidFill>
              </a:rPr>
              <a:t>、</a:t>
            </a:r>
            <a:r>
              <a:rPr lang="en-US" altLang="ja-JP" sz="3600" dirty="0" err="1" smtClean="0">
                <a:solidFill>
                  <a:schemeClr val="bg1"/>
                </a:solidFill>
              </a:rPr>
              <a:t>TensorFlow</a:t>
            </a:r>
            <a:r>
              <a:rPr lang="ja-JP" altLang="en-US" sz="3600" dirty="0" smtClean="0">
                <a:solidFill>
                  <a:schemeClr val="bg1"/>
                </a:solidFill>
              </a:rPr>
              <a:t>のグラフ</a:t>
            </a:r>
            <a:r>
              <a:rPr lang="ja-JP" altLang="en-US" sz="3600" dirty="0" smtClean="0">
                <a:solidFill>
                  <a:schemeClr val="bg1"/>
                </a:solidFill>
              </a:rPr>
              <a:t>で表す</a:t>
            </a:r>
            <a:endParaRPr lang="en-US" altLang="ja-JP" sz="3600" b="1" dirty="0">
              <a:solidFill>
                <a:schemeClr val="bg1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2400" dirty="0" smtClean="0">
                <a:solidFill>
                  <a:schemeClr val="bg1"/>
                </a:solidFill>
              </a:rPr>
              <a:t>ここから、</a:t>
            </a:r>
            <a:r>
              <a:rPr kumimoji="1" lang="en-US" altLang="ja-JP" sz="2400" dirty="0" err="1" smtClean="0">
                <a:solidFill>
                  <a:schemeClr val="bg1"/>
                </a:solidFill>
              </a:rPr>
              <a:t>TensorFlow</a:t>
            </a:r>
            <a:r>
              <a:rPr kumimoji="1" lang="ja-JP" altLang="en-US" sz="2400" dirty="0" smtClean="0">
                <a:solidFill>
                  <a:schemeClr val="bg1"/>
                </a:solidFill>
              </a:rPr>
              <a:t>を使った、ニューラル・ネットワークの実装のスタイルを紹介する。</a:t>
            </a:r>
            <a:endParaRPr kumimoji="1" lang="en-US" altLang="ja-JP" sz="2400" dirty="0" smtClean="0">
              <a:solidFill>
                <a:schemeClr val="bg1"/>
              </a:solidFill>
            </a:endParaRPr>
          </a:p>
          <a:p>
            <a:r>
              <a:rPr lang="ja-JP" altLang="en-US" sz="2400" dirty="0" smtClean="0">
                <a:solidFill>
                  <a:schemeClr val="bg1"/>
                </a:solidFill>
              </a:rPr>
              <a:t>「グラフ」「演算ノード」「テンソル」というのが、基本的なコンセプトとなる。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4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-1270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12059"/>
            <a:ext cx="8171532" cy="457914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413000" y="6438900"/>
            <a:ext cx="431675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yann.lecun.com</a:t>
            </a:r>
            <a:r>
              <a:rPr lang="en-US" altLang="ja-JP" dirty="0"/>
              <a:t>/</a:t>
            </a:r>
            <a:r>
              <a:rPr lang="en-US" altLang="ja-JP" dirty="0" err="1"/>
              <a:t>exdb</a:t>
            </a:r>
            <a:r>
              <a:rPr lang="en-US" altLang="ja-JP" dirty="0"/>
              <a:t>/</a:t>
            </a:r>
            <a:r>
              <a:rPr lang="en-US" altLang="ja-JP" dirty="0" err="1"/>
              <a:t>mnist</a:t>
            </a:r>
            <a:r>
              <a:rPr lang="en-US" altLang="ja-JP" dirty="0"/>
              <a:t>/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85900" y="266700"/>
            <a:ext cx="6644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smtClean="0">
                <a:solidFill>
                  <a:srgbClr val="0070C0"/>
                </a:solidFill>
              </a:rPr>
              <a:t>MNIST</a:t>
            </a:r>
            <a:r>
              <a:rPr kumimoji="1" lang="ja-JP" altLang="en-US" sz="3200" dirty="0" smtClean="0"/>
              <a:t>　手書き数字のデータベース</a:t>
            </a:r>
            <a:endParaRPr kumimoji="1" lang="ja-JP" altLang="en-US" sz="32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55900" y="5956300"/>
            <a:ext cx="293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b="1" dirty="0" smtClean="0">
                <a:solidFill>
                  <a:schemeClr val="accent2"/>
                </a:solidFill>
              </a:rPr>
              <a:t>60,000</a:t>
            </a:r>
            <a:r>
              <a:rPr kumimoji="1" lang="ja-JP" altLang="en-US" sz="2800" b="1" dirty="0" smtClean="0">
                <a:solidFill>
                  <a:schemeClr val="accent2"/>
                </a:solidFill>
              </a:rPr>
              <a:t>サンプル</a:t>
            </a:r>
            <a:endParaRPr kumimoji="1" lang="ja-JP" alt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60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/>
        </p:nvSpPr>
        <p:spPr>
          <a:xfrm>
            <a:off x="0" y="0"/>
            <a:ext cx="970644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19501" y="661280"/>
            <a:ext cx="7895110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複数</a:t>
            </a:r>
            <a:r>
              <a:rPr kumimoji="1" lang="ja-JP" altLang="en-US" sz="2400" dirty="0" smtClean="0"/>
              <a:t>のニューロンからなる一つの層の出力の計算、</a:t>
            </a:r>
            <a:r>
              <a:rPr lang="en-US" altLang="ja-JP" sz="2400" b="1" dirty="0" smtClean="0"/>
              <a:t> </a:t>
            </a:r>
          </a:p>
          <a:p>
            <a:r>
              <a:rPr lang="en-US" altLang="ja-JP" sz="2400" b="1" dirty="0" err="1" smtClean="0">
                <a:solidFill>
                  <a:schemeClr val="accent2"/>
                </a:solidFill>
              </a:rPr>
              <a:t>φ</a:t>
            </a:r>
            <a:r>
              <a:rPr lang="en-US" altLang="ja-JP" sz="2400" b="1" dirty="0" smtClean="0">
                <a:solidFill>
                  <a:schemeClr val="accent2"/>
                </a:solidFill>
              </a:rPr>
              <a:t>( W</a:t>
            </a:r>
            <a:r>
              <a:rPr lang="ja-JP" altLang="en-US" sz="2400" b="1" dirty="0" smtClean="0">
                <a:solidFill>
                  <a:schemeClr val="accent2"/>
                </a:solidFill>
              </a:rPr>
              <a:t>・</a:t>
            </a:r>
            <a:r>
              <a:rPr lang="en-US" altLang="ja-JP" sz="2400" b="1" dirty="0" smtClean="0">
                <a:solidFill>
                  <a:schemeClr val="accent2"/>
                </a:solidFill>
              </a:rPr>
              <a:t>X </a:t>
            </a:r>
            <a:r>
              <a:rPr lang="en-US" altLang="ja-JP" sz="2400" b="1" dirty="0">
                <a:solidFill>
                  <a:schemeClr val="accent2"/>
                </a:solidFill>
              </a:rPr>
              <a:t>+ b </a:t>
            </a:r>
            <a:r>
              <a:rPr lang="en-US" altLang="ja-JP" sz="2400" b="1" dirty="0" smtClean="0">
                <a:solidFill>
                  <a:schemeClr val="accent2"/>
                </a:solidFill>
              </a:rPr>
              <a:t>) </a:t>
            </a:r>
            <a:r>
              <a:rPr lang="ja-JP" altLang="en-US" sz="2400" dirty="0" smtClean="0"/>
              <a:t>を、次のような図形で</a:t>
            </a:r>
            <a:r>
              <a:rPr kumimoji="1" lang="ja-JP" altLang="en-US" sz="2400" dirty="0" smtClean="0"/>
              <a:t>表わすことにしよう。</a:t>
            </a:r>
            <a:endParaRPr kumimoji="1" lang="en-US" altLang="ja-JP" sz="2400" dirty="0" smtClean="0"/>
          </a:p>
          <a:p>
            <a:endParaRPr kumimoji="1" lang="ja-JP" altLang="en-US" sz="2400" dirty="0"/>
          </a:p>
        </p:txBody>
      </p:sp>
      <p:sp>
        <p:nvSpPr>
          <p:cNvPr id="3" name="円/楕円 2"/>
          <p:cNvSpPr/>
          <p:nvPr/>
        </p:nvSpPr>
        <p:spPr>
          <a:xfrm>
            <a:off x="2617940" y="3638810"/>
            <a:ext cx="1102289" cy="110229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bg1"/>
                </a:solidFill>
              </a:rPr>
              <a:t>行列の積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角丸四角形 3"/>
          <p:cNvSpPr/>
          <p:nvPr/>
        </p:nvSpPr>
        <p:spPr>
          <a:xfrm>
            <a:off x="494238" y="3779729"/>
            <a:ext cx="926926" cy="864296"/>
          </a:xfrm>
          <a:prstGeom prst="roundRect">
            <a:avLst>
              <a:gd name="adj" fmla="val 297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X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1799027" y="2318154"/>
            <a:ext cx="926926" cy="864296"/>
          </a:xfrm>
          <a:prstGeom prst="roundRect">
            <a:avLst>
              <a:gd name="adj" fmla="val 2971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W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4511458" y="3638810"/>
            <a:ext cx="1102289" cy="110229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行列の和</a:t>
            </a:r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>
          <a:xfrm>
            <a:off x="3584532" y="2318154"/>
            <a:ext cx="926926" cy="864296"/>
          </a:xfrm>
          <a:prstGeom prst="roundRect">
            <a:avLst>
              <a:gd name="adj" fmla="val 29711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b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6404976" y="3576180"/>
            <a:ext cx="1102289" cy="11022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 smtClean="0">
                <a:solidFill>
                  <a:schemeClr val="accent2"/>
                </a:solidFill>
              </a:rPr>
              <a:t>φ</a:t>
            </a:r>
            <a:r>
              <a:rPr kumimoji="1" lang="ja-JP" altLang="en-US" sz="2000" dirty="0" smtClean="0">
                <a:solidFill>
                  <a:schemeClr val="tx1"/>
                </a:solidFill>
              </a:rPr>
              <a:t>の適用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右矢印 8"/>
          <p:cNvSpPr/>
          <p:nvPr/>
        </p:nvSpPr>
        <p:spPr>
          <a:xfrm>
            <a:off x="1565753" y="4192043"/>
            <a:ext cx="951979" cy="154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/>
          <p:cNvSpPr/>
          <p:nvPr/>
        </p:nvSpPr>
        <p:spPr>
          <a:xfrm>
            <a:off x="3772418" y="4192043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>
            <a:off x="5653406" y="4169079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 rot="2477396">
            <a:off x="4037552" y="3392467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 rot="2477396">
            <a:off x="2198318" y="3382029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/>
          <p:cNvSpPr/>
          <p:nvPr/>
        </p:nvSpPr>
        <p:spPr>
          <a:xfrm>
            <a:off x="7546920" y="4133589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778694" y="5298510"/>
            <a:ext cx="44438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先の例で言うと、</a:t>
            </a:r>
            <a:r>
              <a:rPr lang="en-US" altLang="ja-JP" sz="2000" dirty="0"/>
              <a:t> </a:t>
            </a:r>
            <a:endParaRPr lang="en-US" altLang="ja-JP" sz="2000" dirty="0" smtClean="0"/>
          </a:p>
          <a:p>
            <a:r>
              <a:rPr lang="en-US" altLang="ja-JP" sz="2000" dirty="0" smtClean="0"/>
              <a:t>X</a:t>
            </a:r>
            <a:r>
              <a:rPr lang="ja-JP" altLang="en-US" sz="2000" dirty="0" smtClean="0"/>
              <a:t>は、</a:t>
            </a:r>
            <a:r>
              <a:rPr lang="en-US" altLang="ja-JP" sz="2000" dirty="0" smtClean="0"/>
              <a:t>[X</a:t>
            </a:r>
            <a:r>
              <a:rPr lang="en-US" altLang="ja-JP" sz="2000" baseline="-25000" dirty="0" smtClean="0"/>
              <a:t>1</a:t>
            </a:r>
            <a:r>
              <a:rPr lang="en-US" altLang="ja-JP" sz="2000" dirty="0" smtClean="0"/>
              <a:t>,X</a:t>
            </a:r>
            <a:r>
              <a:rPr lang="en-US" altLang="ja-JP" sz="2000" baseline="-25000" dirty="0" smtClean="0"/>
              <a:t>2</a:t>
            </a:r>
            <a:r>
              <a:rPr lang="en-US" altLang="ja-JP" sz="2000" dirty="0" smtClean="0"/>
              <a:t>,X</a:t>
            </a:r>
            <a:r>
              <a:rPr lang="en-US" altLang="ja-JP" sz="2000" baseline="-25000" dirty="0" smtClean="0"/>
              <a:t>3</a:t>
            </a:r>
            <a:r>
              <a:rPr lang="en-US" altLang="ja-JP" sz="2000" dirty="0" smtClean="0"/>
              <a:t>]</a:t>
            </a:r>
            <a:r>
              <a:rPr lang="en-US" altLang="ja-JP" sz="2000" baseline="30000" dirty="0" smtClean="0"/>
              <a:t>T</a:t>
            </a:r>
            <a:r>
              <a:rPr lang="en-US" altLang="ja-JP" sz="2000" dirty="0" smtClean="0"/>
              <a:t> </a:t>
            </a:r>
            <a:r>
              <a:rPr lang="ja-JP" altLang="en-US" sz="2000" dirty="0" smtClean="0"/>
              <a:t>の列ベクトルで、</a:t>
            </a:r>
            <a:endParaRPr lang="en-US" altLang="ja-JP" sz="2000" dirty="0" smtClean="0"/>
          </a:p>
          <a:p>
            <a:r>
              <a:rPr lang="en-US" altLang="ja-JP" sz="2000" dirty="0" smtClean="0"/>
              <a:t>W</a:t>
            </a:r>
            <a:r>
              <a:rPr lang="ja-JP" altLang="en-US" sz="2000" dirty="0" smtClean="0"/>
              <a:t>は</a:t>
            </a:r>
            <a:r>
              <a:rPr lang="en-US" altLang="ja-JP" sz="2000" dirty="0" smtClean="0"/>
              <a:t> 3x3</a:t>
            </a:r>
            <a:r>
              <a:rPr lang="ja-JP" altLang="en-US" sz="2000" dirty="0" smtClean="0"/>
              <a:t>の行列、</a:t>
            </a:r>
            <a:endParaRPr lang="en-US" altLang="ja-JP" sz="2000" dirty="0" smtClean="0"/>
          </a:p>
          <a:p>
            <a:r>
              <a:rPr kumimoji="1" lang="en-US" altLang="ja-JP" sz="2000" dirty="0" smtClean="0"/>
              <a:t>b</a:t>
            </a:r>
            <a:r>
              <a:rPr kumimoji="1" lang="ja-JP" altLang="en-US" sz="2000" dirty="0" smtClean="0"/>
              <a:t>は、</a:t>
            </a:r>
            <a:r>
              <a:rPr kumimoji="1" lang="en-US" altLang="ja-JP" sz="2000" dirty="0" smtClean="0"/>
              <a:t>[b</a:t>
            </a:r>
            <a:r>
              <a:rPr kumimoji="1" lang="en-US" altLang="ja-JP" sz="2000" baseline="-25000" dirty="0" smtClean="0"/>
              <a:t>1</a:t>
            </a:r>
            <a:r>
              <a:rPr kumimoji="1" lang="en-US" altLang="ja-JP" sz="2000" dirty="0" smtClean="0"/>
              <a:t>,b</a:t>
            </a:r>
            <a:r>
              <a:rPr kumimoji="1" lang="en-US" altLang="ja-JP" sz="2000" baseline="-25000" dirty="0" smtClean="0"/>
              <a:t>2</a:t>
            </a:r>
            <a:r>
              <a:rPr kumimoji="1" lang="en-US" altLang="ja-JP" sz="2000" dirty="0" smtClean="0"/>
              <a:t>,b</a:t>
            </a:r>
            <a:r>
              <a:rPr kumimoji="1" lang="en-US" altLang="ja-JP" sz="2000" baseline="-25000" dirty="0" smtClean="0"/>
              <a:t>3</a:t>
            </a:r>
            <a:r>
              <a:rPr kumimoji="1" lang="en-US" altLang="ja-JP" sz="2000" dirty="0" smtClean="0"/>
              <a:t>]</a:t>
            </a:r>
            <a:r>
              <a:rPr kumimoji="1" lang="en-US" altLang="ja-JP" sz="2000" baseline="30000" dirty="0" smtClean="0"/>
              <a:t>T</a:t>
            </a:r>
            <a:r>
              <a:rPr kumimoji="1" lang="en-US" altLang="ja-JP" sz="2000" dirty="0" smtClean="0"/>
              <a:t> </a:t>
            </a:r>
            <a:r>
              <a:rPr kumimoji="1" lang="ja-JP" altLang="en-US" sz="2000" dirty="0" smtClean="0"/>
              <a:t>の列ベクトルである。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6287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0" y="0"/>
            <a:ext cx="970644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19501" y="661280"/>
            <a:ext cx="7736413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/>
              <a:t>TensorFlow</a:t>
            </a:r>
            <a:r>
              <a:rPr kumimoji="1" lang="ja-JP" altLang="en-US" sz="2400" dirty="0" smtClean="0"/>
              <a:t>では、こうした図形を「グラフ」と呼んでいる。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グラフは、「ノード」とノード同士を結ぶ「辺」からできている。</a:t>
            </a:r>
            <a:endParaRPr lang="en-US" altLang="ja-JP" sz="2400" dirty="0" smtClean="0"/>
          </a:p>
          <a:p>
            <a:endParaRPr kumimoji="1" lang="ja-JP" altLang="en-US" sz="2400" dirty="0"/>
          </a:p>
        </p:txBody>
      </p:sp>
      <p:sp>
        <p:nvSpPr>
          <p:cNvPr id="3" name="円/楕円 2"/>
          <p:cNvSpPr/>
          <p:nvPr/>
        </p:nvSpPr>
        <p:spPr>
          <a:xfrm>
            <a:off x="2617940" y="3638810"/>
            <a:ext cx="1102289" cy="110229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bg1"/>
                </a:solidFill>
              </a:rPr>
              <a:t>行列の積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角丸四角形 3"/>
          <p:cNvSpPr/>
          <p:nvPr/>
        </p:nvSpPr>
        <p:spPr>
          <a:xfrm>
            <a:off x="494238" y="3779729"/>
            <a:ext cx="926926" cy="864296"/>
          </a:xfrm>
          <a:prstGeom prst="roundRect">
            <a:avLst>
              <a:gd name="adj" fmla="val 297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X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1799027" y="2318154"/>
            <a:ext cx="926926" cy="864296"/>
          </a:xfrm>
          <a:prstGeom prst="roundRect">
            <a:avLst>
              <a:gd name="adj" fmla="val 2971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W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4511458" y="3638810"/>
            <a:ext cx="1102289" cy="110229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行列の和</a:t>
            </a:r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>
          <a:xfrm>
            <a:off x="3584532" y="2318154"/>
            <a:ext cx="926926" cy="864296"/>
          </a:xfrm>
          <a:prstGeom prst="roundRect">
            <a:avLst>
              <a:gd name="adj" fmla="val 29711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b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6404976" y="3576180"/>
            <a:ext cx="1102289" cy="11022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 smtClean="0">
                <a:solidFill>
                  <a:schemeClr val="accent2"/>
                </a:solidFill>
              </a:rPr>
              <a:t>φ</a:t>
            </a:r>
            <a:r>
              <a:rPr kumimoji="1" lang="ja-JP" altLang="en-US" sz="2000" dirty="0" smtClean="0">
                <a:solidFill>
                  <a:schemeClr val="tx1"/>
                </a:solidFill>
              </a:rPr>
              <a:t>の適用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右矢印 8"/>
          <p:cNvSpPr/>
          <p:nvPr/>
        </p:nvSpPr>
        <p:spPr>
          <a:xfrm>
            <a:off x="1565753" y="4192043"/>
            <a:ext cx="951979" cy="154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/>
          <p:cNvSpPr/>
          <p:nvPr/>
        </p:nvSpPr>
        <p:spPr>
          <a:xfrm>
            <a:off x="3772418" y="4192043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>
            <a:off x="5653406" y="4169079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 rot="2477396">
            <a:off x="4037552" y="3392467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 rot="2477396">
            <a:off x="2198318" y="3382029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/>
          <p:cNvSpPr/>
          <p:nvPr/>
        </p:nvSpPr>
        <p:spPr>
          <a:xfrm>
            <a:off x="7546920" y="4133589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57495" y="5412229"/>
            <a:ext cx="8071440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/>
              <a:t>TensorFlow</a:t>
            </a:r>
            <a:r>
              <a:rPr kumimoji="1" lang="ja-JP" altLang="en-US" sz="2400" dirty="0" smtClean="0"/>
              <a:t>のグラフのノードは、基本的には、演算を行う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「演算ノード」である。様々な演算が用意されている。演算を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行わない「変数ノード」「プレースゴルダー・ノード」も存在する。</a:t>
            </a:r>
            <a:endParaRPr kumimoji="1" lang="ja-JP" altLang="en-US" sz="2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565753" y="1925674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70C0"/>
                </a:solidFill>
              </a:rPr>
              <a:t>変数ノード　　　　　　変数ノード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43718" y="4835047"/>
            <a:ext cx="753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70C0"/>
                </a:solidFill>
              </a:rPr>
              <a:t>プレースホルダー　　　　</a:t>
            </a:r>
            <a:r>
              <a:rPr lang="ja-JP" altLang="en-US" dirty="0">
                <a:solidFill>
                  <a:srgbClr val="0070C0"/>
                </a:solidFill>
              </a:rPr>
              <a:t>　</a:t>
            </a:r>
            <a:r>
              <a:rPr kumimoji="1" lang="ja-JP" altLang="en-US" dirty="0" smtClean="0">
                <a:solidFill>
                  <a:srgbClr val="0070C0"/>
                </a:solidFill>
              </a:rPr>
              <a:t>演算ノード　　　　　演算ノード　　　　　　演算ノード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44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0" y="0"/>
            <a:ext cx="970644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19501" y="661280"/>
            <a:ext cx="8332730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/>
              <a:t>TensorFlow</a:t>
            </a:r>
            <a:r>
              <a:rPr kumimoji="1" lang="ja-JP" altLang="en-US" sz="2400" dirty="0" smtClean="0"/>
              <a:t>のグラフが有用なのは、一つの同じグラフで、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様々な複雑なニューラル・ネットワークを表現できるからである。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（もちろん、</a:t>
            </a:r>
            <a:r>
              <a:rPr kumimoji="1" lang="en-US" altLang="ja-JP" sz="2400" dirty="0" err="1" smtClean="0"/>
              <a:t>X,W,b</a:t>
            </a:r>
            <a:r>
              <a:rPr kumimoji="1" lang="ja-JP" altLang="en-US" sz="2400" dirty="0" smtClean="0"/>
              <a:t>のタイプはことなるのだが）</a:t>
            </a:r>
            <a:endParaRPr kumimoji="1" lang="ja-JP" altLang="en-US" sz="2400" dirty="0"/>
          </a:p>
        </p:txBody>
      </p:sp>
      <p:sp>
        <p:nvSpPr>
          <p:cNvPr id="3" name="円/楕円 2"/>
          <p:cNvSpPr/>
          <p:nvPr/>
        </p:nvSpPr>
        <p:spPr>
          <a:xfrm>
            <a:off x="2617940" y="3638810"/>
            <a:ext cx="1102289" cy="110229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bg1"/>
                </a:solidFill>
              </a:rPr>
              <a:t>行列の積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角丸四角形 3"/>
          <p:cNvSpPr/>
          <p:nvPr/>
        </p:nvSpPr>
        <p:spPr>
          <a:xfrm>
            <a:off x="494238" y="3779729"/>
            <a:ext cx="926926" cy="864296"/>
          </a:xfrm>
          <a:prstGeom prst="roundRect">
            <a:avLst>
              <a:gd name="adj" fmla="val 297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X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1799027" y="2318154"/>
            <a:ext cx="926926" cy="864296"/>
          </a:xfrm>
          <a:prstGeom prst="roundRect">
            <a:avLst>
              <a:gd name="adj" fmla="val 2971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W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4511458" y="3638810"/>
            <a:ext cx="1102289" cy="110229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行列の和</a:t>
            </a:r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>
          <a:xfrm>
            <a:off x="3584532" y="2318154"/>
            <a:ext cx="926926" cy="864296"/>
          </a:xfrm>
          <a:prstGeom prst="roundRect">
            <a:avLst>
              <a:gd name="adj" fmla="val 29711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b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6404976" y="3576180"/>
            <a:ext cx="1102289" cy="11022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 smtClean="0">
                <a:solidFill>
                  <a:schemeClr val="accent2"/>
                </a:solidFill>
              </a:rPr>
              <a:t>φ</a:t>
            </a:r>
            <a:r>
              <a:rPr kumimoji="1" lang="ja-JP" altLang="en-US" sz="2000" dirty="0" smtClean="0">
                <a:solidFill>
                  <a:schemeClr val="tx1"/>
                </a:solidFill>
              </a:rPr>
              <a:t>の適用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右矢印 8"/>
          <p:cNvSpPr/>
          <p:nvPr/>
        </p:nvSpPr>
        <p:spPr>
          <a:xfrm>
            <a:off x="1565753" y="4192043"/>
            <a:ext cx="951979" cy="154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/>
          <p:cNvSpPr/>
          <p:nvPr/>
        </p:nvSpPr>
        <p:spPr>
          <a:xfrm>
            <a:off x="3772418" y="4192043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>
            <a:off x="5653406" y="4169079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 rot="2477396">
            <a:off x="4037552" y="3392467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 rot="2477396">
            <a:off x="2198318" y="3382029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/>
          <p:cNvSpPr/>
          <p:nvPr/>
        </p:nvSpPr>
        <p:spPr>
          <a:xfrm>
            <a:off x="7546920" y="4133589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57495" y="5412229"/>
            <a:ext cx="8106706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もっとも、そのことは、基本的には、このグラフの場合には、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すでに見た</a:t>
            </a:r>
            <a:r>
              <a:rPr kumimoji="1" lang="en-US" altLang="ja-JP" sz="2400" dirty="0" smtClean="0"/>
              <a:t> </a:t>
            </a:r>
            <a:r>
              <a:rPr lang="en-US" altLang="ja-JP" sz="2400" b="1" dirty="0" err="1">
                <a:solidFill>
                  <a:schemeClr val="accent2"/>
                </a:solidFill>
              </a:rPr>
              <a:t>φ</a:t>
            </a:r>
            <a:r>
              <a:rPr lang="en-US" altLang="ja-JP" sz="2400" b="1" dirty="0">
                <a:solidFill>
                  <a:schemeClr val="accent2"/>
                </a:solidFill>
              </a:rPr>
              <a:t>( </a:t>
            </a:r>
            <a:r>
              <a:rPr lang="en-US" altLang="ja-JP" sz="2400" b="1" dirty="0" smtClean="0">
                <a:solidFill>
                  <a:schemeClr val="accent2"/>
                </a:solidFill>
              </a:rPr>
              <a:t>X</a:t>
            </a:r>
            <a:r>
              <a:rPr lang="ja-JP" altLang="en-US" sz="2400" b="1" dirty="0" smtClean="0">
                <a:solidFill>
                  <a:schemeClr val="accent2"/>
                </a:solidFill>
              </a:rPr>
              <a:t>・</a:t>
            </a:r>
            <a:r>
              <a:rPr lang="en-US" altLang="ja-JP" sz="2400" b="1" dirty="0" smtClean="0">
                <a:solidFill>
                  <a:schemeClr val="accent2"/>
                </a:solidFill>
              </a:rPr>
              <a:t>W </a:t>
            </a:r>
            <a:r>
              <a:rPr lang="en-US" altLang="ja-JP" sz="2400" b="1" dirty="0">
                <a:solidFill>
                  <a:schemeClr val="accent2"/>
                </a:solidFill>
              </a:rPr>
              <a:t>+ b ) </a:t>
            </a:r>
            <a:r>
              <a:rPr lang="ja-JP" altLang="en-US" sz="2400" dirty="0" smtClean="0"/>
              <a:t>という</a:t>
            </a:r>
            <a:r>
              <a:rPr kumimoji="1" lang="ja-JP" altLang="en-US" sz="2400" dirty="0" smtClean="0"/>
              <a:t>数学的な抽象化に負って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いる。ただ、グラフの方が具体的に処理をイメージしやすい。</a:t>
            </a:r>
            <a:endParaRPr kumimoji="1" lang="en-US" altLang="ja-JP" sz="2400" dirty="0" smtClean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376549" y="1851314"/>
            <a:ext cx="2880917" cy="1200329"/>
          </a:xfrm>
          <a:prstGeom prst="rect">
            <a:avLst/>
          </a:prstGeom>
          <a:solidFill>
            <a:srgbClr val="AFECF0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TensorFlow</a:t>
            </a:r>
            <a:r>
              <a:rPr kumimoji="1" lang="ja-JP" altLang="en-US" dirty="0" smtClean="0"/>
              <a:t>のスタイル</a:t>
            </a:r>
            <a:endParaRPr kumimoji="1" lang="en-US" altLang="ja-JP" dirty="0" smtClean="0"/>
          </a:p>
          <a:p>
            <a:r>
              <a:rPr kumimoji="1" lang="ja-JP" altLang="en-US" dirty="0" smtClean="0"/>
              <a:t>に準じて、表記を切り替えて</a:t>
            </a:r>
            <a:endParaRPr kumimoji="1" lang="en-US" altLang="ja-JP" dirty="0" smtClean="0"/>
          </a:p>
          <a:p>
            <a:r>
              <a:rPr lang="ja-JP" altLang="en-US" dirty="0" smtClean="0"/>
              <a:t>いることに注意！</a:t>
            </a:r>
            <a:endParaRPr lang="en-US" altLang="ja-JP" dirty="0" smtClean="0"/>
          </a:p>
          <a:p>
            <a:r>
              <a:rPr lang="en-US" altLang="ja-JP" b="1" dirty="0" err="1">
                <a:solidFill>
                  <a:schemeClr val="accent2"/>
                </a:solidFill>
              </a:rPr>
              <a:t>φ</a:t>
            </a:r>
            <a:r>
              <a:rPr lang="en-US" altLang="ja-JP" b="1" dirty="0">
                <a:solidFill>
                  <a:schemeClr val="accent2"/>
                </a:solidFill>
              </a:rPr>
              <a:t>( X</a:t>
            </a:r>
            <a:r>
              <a:rPr lang="ja-JP" altLang="en-US" b="1" dirty="0">
                <a:solidFill>
                  <a:schemeClr val="accent2"/>
                </a:solidFill>
              </a:rPr>
              <a:t>・</a:t>
            </a:r>
            <a:r>
              <a:rPr lang="en-US" altLang="ja-JP" b="1" dirty="0">
                <a:solidFill>
                  <a:schemeClr val="accent2"/>
                </a:solidFill>
              </a:rPr>
              <a:t>W + b 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12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0" y="0"/>
            <a:ext cx="970644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19501" y="285500"/>
            <a:ext cx="8270213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いくつかの例で考えてみよう。</a:t>
            </a:r>
            <a:endParaRPr kumimoji="1" lang="en-US" altLang="ja-JP" sz="2400" dirty="0" smtClean="0"/>
          </a:p>
          <a:p>
            <a:r>
              <a:rPr lang="en-US" altLang="ja-JP" sz="2400" dirty="0">
                <a:solidFill>
                  <a:srgbClr val="00B0F0"/>
                </a:solidFill>
              </a:rPr>
              <a:t>4</a:t>
            </a:r>
            <a:r>
              <a:rPr lang="ja-JP" altLang="en-US" sz="2400" dirty="0">
                <a:solidFill>
                  <a:srgbClr val="00B0F0"/>
                </a:solidFill>
              </a:rPr>
              <a:t>つの入力を受け取り、</a:t>
            </a:r>
            <a:r>
              <a:rPr lang="en-US" altLang="ja-JP" sz="2400" dirty="0">
                <a:solidFill>
                  <a:srgbClr val="00B0F0"/>
                </a:solidFill>
              </a:rPr>
              <a:t>3</a:t>
            </a:r>
            <a:r>
              <a:rPr lang="ja-JP" altLang="en-US" sz="2400" dirty="0">
                <a:solidFill>
                  <a:srgbClr val="00B0F0"/>
                </a:solidFill>
              </a:rPr>
              <a:t>つの出力を返す</a:t>
            </a:r>
            <a:r>
              <a:rPr lang="ja-JP" altLang="en-US" sz="2400" dirty="0"/>
              <a:t>、</a:t>
            </a:r>
            <a:r>
              <a:rPr lang="en-US" altLang="ja-JP" sz="2400" dirty="0">
                <a:solidFill>
                  <a:schemeClr val="accent2"/>
                </a:solidFill>
              </a:rPr>
              <a:t>3</a:t>
            </a:r>
            <a:r>
              <a:rPr lang="ja-JP" altLang="en-US" sz="2400" dirty="0">
                <a:solidFill>
                  <a:schemeClr val="accent2"/>
                </a:solidFill>
              </a:rPr>
              <a:t>つのニューロン</a:t>
            </a:r>
            <a:endParaRPr lang="en-US" altLang="ja-JP" sz="2400" dirty="0">
              <a:solidFill>
                <a:schemeClr val="accent2"/>
              </a:solidFill>
            </a:endParaRPr>
          </a:p>
          <a:p>
            <a:r>
              <a:rPr lang="ja-JP" altLang="en-US" sz="2400" dirty="0"/>
              <a:t>からなる「層」を考えてみよう。これも、このグラフで表現できる。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sp>
        <p:nvSpPr>
          <p:cNvPr id="3" name="円/楕円 2"/>
          <p:cNvSpPr/>
          <p:nvPr/>
        </p:nvSpPr>
        <p:spPr>
          <a:xfrm>
            <a:off x="2617940" y="3638810"/>
            <a:ext cx="1102289" cy="110229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bg1"/>
                </a:solidFill>
              </a:rPr>
              <a:t>行列の積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角丸四角形 3"/>
          <p:cNvSpPr/>
          <p:nvPr/>
        </p:nvSpPr>
        <p:spPr>
          <a:xfrm>
            <a:off x="494238" y="3779729"/>
            <a:ext cx="926926" cy="864296"/>
          </a:xfrm>
          <a:prstGeom prst="roundRect">
            <a:avLst>
              <a:gd name="adj" fmla="val 297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X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1799027" y="2318154"/>
            <a:ext cx="926926" cy="864296"/>
          </a:xfrm>
          <a:prstGeom prst="roundRect">
            <a:avLst>
              <a:gd name="adj" fmla="val 2971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W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4511458" y="3638810"/>
            <a:ext cx="1102289" cy="110229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行列の和</a:t>
            </a:r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>
          <a:xfrm>
            <a:off x="3584532" y="2318154"/>
            <a:ext cx="926926" cy="864296"/>
          </a:xfrm>
          <a:prstGeom prst="roundRect">
            <a:avLst>
              <a:gd name="adj" fmla="val 29711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b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6404976" y="3576180"/>
            <a:ext cx="1102289" cy="11022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 smtClean="0">
                <a:solidFill>
                  <a:schemeClr val="accent2"/>
                </a:solidFill>
              </a:rPr>
              <a:t>φ</a:t>
            </a:r>
            <a:r>
              <a:rPr kumimoji="1" lang="ja-JP" altLang="en-US" sz="2000" dirty="0" smtClean="0">
                <a:solidFill>
                  <a:schemeClr val="tx1"/>
                </a:solidFill>
              </a:rPr>
              <a:t>の適用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右矢印 8"/>
          <p:cNvSpPr/>
          <p:nvPr/>
        </p:nvSpPr>
        <p:spPr>
          <a:xfrm>
            <a:off x="1565753" y="4192043"/>
            <a:ext cx="951979" cy="154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/>
          <p:cNvSpPr/>
          <p:nvPr/>
        </p:nvSpPr>
        <p:spPr>
          <a:xfrm>
            <a:off x="3772418" y="4192043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>
            <a:off x="5653406" y="4169079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 rot="2477396">
            <a:off x="4037552" y="3392467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 rot="2477396">
            <a:off x="2198318" y="3382029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/>
          <p:cNvSpPr/>
          <p:nvPr/>
        </p:nvSpPr>
        <p:spPr>
          <a:xfrm>
            <a:off x="7546920" y="4133589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3406" y="4772417"/>
            <a:ext cx="18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chemeClr val="accent2"/>
                </a:solidFill>
              </a:rPr>
              <a:t>[</a:t>
            </a:r>
            <a:r>
              <a:rPr lang="en-US" altLang="ja-JP" sz="2000" dirty="0" smtClean="0">
                <a:solidFill>
                  <a:schemeClr val="accent2"/>
                </a:solidFill>
              </a:rPr>
              <a:t>X</a:t>
            </a:r>
            <a:r>
              <a:rPr lang="en-US" altLang="ja-JP" sz="2000" baseline="-25000" dirty="0" smtClean="0">
                <a:solidFill>
                  <a:schemeClr val="accent2"/>
                </a:solidFill>
              </a:rPr>
              <a:t>1</a:t>
            </a:r>
            <a:r>
              <a:rPr lang="en-US" altLang="ja-JP" sz="2000" dirty="0" smtClean="0">
                <a:solidFill>
                  <a:schemeClr val="accent2"/>
                </a:solidFill>
              </a:rPr>
              <a:t>,X</a:t>
            </a:r>
            <a:r>
              <a:rPr lang="en-US" altLang="ja-JP" sz="2000" baseline="-25000" dirty="0" smtClean="0">
                <a:solidFill>
                  <a:schemeClr val="accent2"/>
                </a:solidFill>
              </a:rPr>
              <a:t>2</a:t>
            </a:r>
            <a:r>
              <a:rPr lang="en-US" altLang="ja-JP" sz="2000" dirty="0" smtClean="0">
                <a:solidFill>
                  <a:schemeClr val="accent2"/>
                </a:solidFill>
              </a:rPr>
              <a:t>,X</a:t>
            </a:r>
            <a:r>
              <a:rPr lang="en-US" altLang="ja-JP" sz="2000" baseline="-25000" dirty="0" smtClean="0">
                <a:solidFill>
                  <a:schemeClr val="accent2"/>
                </a:solidFill>
              </a:rPr>
              <a:t>3 </a:t>
            </a:r>
            <a:r>
              <a:rPr lang="en-US" altLang="ja-JP" sz="2000" dirty="0" smtClean="0">
                <a:solidFill>
                  <a:schemeClr val="accent2"/>
                </a:solidFill>
              </a:rPr>
              <a:t>,X</a:t>
            </a:r>
            <a:r>
              <a:rPr lang="en-US" altLang="ja-JP" sz="2000" baseline="-25000" dirty="0" smtClean="0">
                <a:solidFill>
                  <a:schemeClr val="accent2"/>
                </a:solidFill>
              </a:rPr>
              <a:t>4</a:t>
            </a:r>
            <a:r>
              <a:rPr lang="en-US" altLang="ja-JP" sz="2000" dirty="0" smtClean="0">
                <a:solidFill>
                  <a:schemeClr val="accent2"/>
                </a:solidFill>
              </a:rPr>
              <a:t>]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285461" y="1853852"/>
            <a:ext cx="3637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solidFill>
                  <a:schemeClr val="accent2"/>
                </a:solidFill>
              </a:rPr>
              <a:t>4</a:t>
            </a:r>
            <a:r>
              <a:rPr lang="ja-JP" altLang="en-US" sz="2000" dirty="0" smtClean="0">
                <a:solidFill>
                  <a:schemeClr val="accent2"/>
                </a:solidFill>
              </a:rPr>
              <a:t>行</a:t>
            </a:r>
            <a:r>
              <a:rPr lang="en-US" altLang="ja-JP" sz="2000" dirty="0">
                <a:solidFill>
                  <a:schemeClr val="accent2"/>
                </a:solidFill>
              </a:rPr>
              <a:t>3</a:t>
            </a:r>
            <a:r>
              <a:rPr lang="ja-JP" altLang="en-US" sz="2000" dirty="0" smtClean="0">
                <a:solidFill>
                  <a:schemeClr val="accent2"/>
                </a:solidFill>
              </a:rPr>
              <a:t>列の行列　　　</a:t>
            </a:r>
            <a:r>
              <a:rPr lang="en-US" altLang="ja-JP" sz="2000" dirty="0" smtClean="0">
                <a:solidFill>
                  <a:schemeClr val="accent2"/>
                </a:solidFill>
              </a:rPr>
              <a:t>[b</a:t>
            </a:r>
            <a:r>
              <a:rPr lang="en-US" altLang="ja-JP" sz="2000" baseline="-25000" dirty="0" smtClean="0">
                <a:solidFill>
                  <a:schemeClr val="accent2"/>
                </a:solidFill>
              </a:rPr>
              <a:t>1</a:t>
            </a:r>
            <a:r>
              <a:rPr lang="en-US" altLang="ja-JP" sz="2000" dirty="0" smtClean="0">
                <a:solidFill>
                  <a:schemeClr val="accent2"/>
                </a:solidFill>
              </a:rPr>
              <a:t>,b</a:t>
            </a:r>
            <a:r>
              <a:rPr lang="en-US" altLang="ja-JP" sz="2000" baseline="-25000" dirty="0" smtClean="0">
                <a:solidFill>
                  <a:schemeClr val="accent2"/>
                </a:solidFill>
              </a:rPr>
              <a:t>2</a:t>
            </a:r>
            <a:r>
              <a:rPr lang="en-US" altLang="ja-JP" sz="2000" dirty="0" smtClean="0">
                <a:solidFill>
                  <a:schemeClr val="accent2"/>
                </a:solidFill>
              </a:rPr>
              <a:t>,b</a:t>
            </a:r>
            <a:r>
              <a:rPr lang="en-US" altLang="ja-JP" sz="2000" baseline="-25000" dirty="0" smtClean="0">
                <a:solidFill>
                  <a:schemeClr val="accent2"/>
                </a:solidFill>
              </a:rPr>
              <a:t>3</a:t>
            </a:r>
            <a:r>
              <a:rPr lang="en-US" altLang="ja-JP" sz="2000" dirty="0" smtClean="0">
                <a:solidFill>
                  <a:schemeClr val="accent2"/>
                </a:solidFill>
              </a:rPr>
              <a:t>]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82131" y="5412229"/>
            <a:ext cx="801854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ある「層」の出力の数は、その層に含まれるニューロンの数に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等しいのは、当然である。</a:t>
            </a:r>
            <a:endParaRPr kumimoji="1" lang="en-US" altLang="ja-JP" sz="2400" dirty="0" smtClean="0"/>
          </a:p>
        </p:txBody>
      </p:sp>
      <p:grpSp>
        <p:nvGrpSpPr>
          <p:cNvPr id="66" name="図形グループ 65"/>
          <p:cNvGrpSpPr/>
          <p:nvPr/>
        </p:nvGrpSpPr>
        <p:grpSpPr>
          <a:xfrm>
            <a:off x="7189940" y="1590806"/>
            <a:ext cx="1215024" cy="1722328"/>
            <a:chOff x="7189940" y="1853852"/>
            <a:chExt cx="926926" cy="1379948"/>
          </a:xfrm>
        </p:grpSpPr>
        <p:sp>
          <p:nvSpPr>
            <p:cNvPr id="22" name="円/楕円 21"/>
            <p:cNvSpPr/>
            <p:nvPr/>
          </p:nvSpPr>
          <p:spPr>
            <a:xfrm>
              <a:off x="7189940" y="1853852"/>
              <a:ext cx="187890" cy="17536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円/楕円 22"/>
            <p:cNvSpPr/>
            <p:nvPr/>
          </p:nvSpPr>
          <p:spPr>
            <a:xfrm>
              <a:off x="7204554" y="2206668"/>
              <a:ext cx="187890" cy="17536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円/楕円 23"/>
            <p:cNvSpPr/>
            <p:nvPr/>
          </p:nvSpPr>
          <p:spPr>
            <a:xfrm>
              <a:off x="7229606" y="2607500"/>
              <a:ext cx="187890" cy="17536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/>
          </p:nvSpPr>
          <p:spPr>
            <a:xfrm>
              <a:off x="7254658" y="3058436"/>
              <a:ext cx="187890" cy="17536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円/楕円 28"/>
            <p:cNvSpPr/>
            <p:nvPr/>
          </p:nvSpPr>
          <p:spPr>
            <a:xfrm>
              <a:off x="7680542" y="1968674"/>
              <a:ext cx="187890" cy="17536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7695156" y="2321490"/>
              <a:ext cx="187890" cy="17536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7720208" y="2722322"/>
              <a:ext cx="187890" cy="17536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4" name="直線矢印コネクタ 33"/>
            <p:cNvCxnSpPr>
              <a:stCxn id="22" idx="6"/>
            </p:cNvCxnSpPr>
            <p:nvPr/>
          </p:nvCxnSpPr>
          <p:spPr>
            <a:xfrm>
              <a:off x="7377830" y="1941534"/>
              <a:ext cx="302712" cy="876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矢印コネクタ 35"/>
            <p:cNvCxnSpPr>
              <a:stCxn id="22" idx="6"/>
              <a:endCxn id="30" idx="2"/>
            </p:cNvCxnSpPr>
            <p:nvPr/>
          </p:nvCxnSpPr>
          <p:spPr>
            <a:xfrm>
              <a:off x="7377830" y="1941534"/>
              <a:ext cx="317326" cy="46763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矢印コネクタ 37"/>
            <p:cNvCxnSpPr>
              <a:endCxn id="31" idx="1"/>
            </p:cNvCxnSpPr>
            <p:nvPr/>
          </p:nvCxnSpPr>
          <p:spPr>
            <a:xfrm>
              <a:off x="7392444" y="1968674"/>
              <a:ext cx="355280" cy="779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矢印コネクタ 39"/>
            <p:cNvCxnSpPr>
              <a:endCxn id="29" idx="3"/>
            </p:cNvCxnSpPr>
            <p:nvPr/>
          </p:nvCxnSpPr>
          <p:spPr>
            <a:xfrm flipV="1">
              <a:off x="7392444" y="2118357"/>
              <a:ext cx="315614" cy="1997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矢印コネクタ 42"/>
            <p:cNvCxnSpPr>
              <a:stCxn id="23" idx="6"/>
              <a:endCxn id="30" idx="4"/>
            </p:cNvCxnSpPr>
            <p:nvPr/>
          </p:nvCxnSpPr>
          <p:spPr>
            <a:xfrm>
              <a:off x="7392444" y="2294350"/>
              <a:ext cx="396657" cy="2025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矢印コネクタ 44"/>
            <p:cNvCxnSpPr>
              <a:endCxn id="31" idx="1"/>
            </p:cNvCxnSpPr>
            <p:nvPr/>
          </p:nvCxnSpPr>
          <p:spPr>
            <a:xfrm>
              <a:off x="7392444" y="2318154"/>
              <a:ext cx="355280" cy="4298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矢印コネクタ 46"/>
            <p:cNvCxnSpPr/>
            <p:nvPr/>
          </p:nvCxnSpPr>
          <p:spPr>
            <a:xfrm flipV="1">
              <a:off x="7417496" y="2144038"/>
              <a:ext cx="263046" cy="5782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矢印コネクタ 48"/>
            <p:cNvCxnSpPr/>
            <p:nvPr/>
          </p:nvCxnSpPr>
          <p:spPr>
            <a:xfrm flipV="1">
              <a:off x="7442548" y="2496854"/>
              <a:ext cx="252608" cy="2254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矢印コネクタ 50"/>
            <p:cNvCxnSpPr>
              <a:stCxn id="25" idx="7"/>
              <a:endCxn id="29" idx="3"/>
            </p:cNvCxnSpPr>
            <p:nvPr/>
          </p:nvCxnSpPr>
          <p:spPr>
            <a:xfrm flipV="1">
              <a:off x="7415032" y="2118357"/>
              <a:ext cx="293026" cy="9657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矢印コネクタ 52"/>
            <p:cNvCxnSpPr>
              <a:stCxn id="25" idx="7"/>
            </p:cNvCxnSpPr>
            <p:nvPr/>
          </p:nvCxnSpPr>
          <p:spPr>
            <a:xfrm flipV="1">
              <a:off x="7415032" y="2496854"/>
              <a:ext cx="305176" cy="5872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矢印コネクタ 54"/>
            <p:cNvCxnSpPr>
              <a:stCxn id="25" idx="7"/>
              <a:endCxn id="31" idx="3"/>
            </p:cNvCxnSpPr>
            <p:nvPr/>
          </p:nvCxnSpPr>
          <p:spPr>
            <a:xfrm flipV="1">
              <a:off x="7415032" y="2872005"/>
              <a:ext cx="332692" cy="2121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矢印コネクタ 56"/>
            <p:cNvCxnSpPr/>
            <p:nvPr/>
          </p:nvCxnSpPr>
          <p:spPr>
            <a:xfrm>
              <a:off x="7883046" y="2029216"/>
              <a:ext cx="23382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矢印コネクタ 58"/>
            <p:cNvCxnSpPr/>
            <p:nvPr/>
          </p:nvCxnSpPr>
          <p:spPr>
            <a:xfrm>
              <a:off x="7908098" y="2409172"/>
              <a:ext cx="1962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矢印コネクタ 62"/>
            <p:cNvCxnSpPr>
              <a:stCxn id="31" idx="5"/>
            </p:cNvCxnSpPr>
            <p:nvPr/>
          </p:nvCxnSpPr>
          <p:spPr>
            <a:xfrm>
              <a:off x="7880582" y="2872005"/>
              <a:ext cx="2237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矢印コネクタ 64"/>
            <p:cNvCxnSpPr>
              <a:endCxn id="31" idx="2"/>
            </p:cNvCxnSpPr>
            <p:nvPr/>
          </p:nvCxnSpPr>
          <p:spPr>
            <a:xfrm>
              <a:off x="7415032" y="2722322"/>
              <a:ext cx="305176" cy="8768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536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0" y="0"/>
            <a:ext cx="970644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19501" y="285500"/>
            <a:ext cx="8270213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altLang="ja-JP" sz="2400" dirty="0" smtClean="0"/>
          </a:p>
          <a:p>
            <a:r>
              <a:rPr lang="en-US" altLang="ja-JP" sz="2400" dirty="0" smtClean="0">
                <a:solidFill>
                  <a:srgbClr val="00B0F0"/>
                </a:solidFill>
              </a:rPr>
              <a:t>2</a:t>
            </a:r>
            <a:r>
              <a:rPr lang="ja-JP" altLang="en-US" sz="2400" dirty="0" smtClean="0">
                <a:solidFill>
                  <a:srgbClr val="00B0F0"/>
                </a:solidFill>
              </a:rPr>
              <a:t>つの</a:t>
            </a:r>
            <a:r>
              <a:rPr lang="ja-JP" altLang="en-US" sz="2400" dirty="0">
                <a:solidFill>
                  <a:srgbClr val="00B0F0"/>
                </a:solidFill>
              </a:rPr>
              <a:t>入力を受け取り</a:t>
            </a:r>
            <a:r>
              <a:rPr lang="ja-JP" altLang="en-US" sz="2400" dirty="0" smtClean="0">
                <a:solidFill>
                  <a:srgbClr val="00B0F0"/>
                </a:solidFill>
              </a:rPr>
              <a:t>、</a:t>
            </a:r>
            <a:r>
              <a:rPr lang="en-US" altLang="ja-JP" sz="2400" dirty="0" smtClean="0">
                <a:solidFill>
                  <a:srgbClr val="00B0F0"/>
                </a:solidFill>
              </a:rPr>
              <a:t>5</a:t>
            </a:r>
            <a:r>
              <a:rPr lang="ja-JP" altLang="en-US" sz="2400" dirty="0" smtClean="0">
                <a:solidFill>
                  <a:srgbClr val="00B0F0"/>
                </a:solidFill>
              </a:rPr>
              <a:t>つの</a:t>
            </a:r>
            <a:r>
              <a:rPr lang="ja-JP" altLang="en-US" sz="2400" dirty="0">
                <a:solidFill>
                  <a:srgbClr val="00B0F0"/>
                </a:solidFill>
              </a:rPr>
              <a:t>出力を返す</a:t>
            </a:r>
            <a:r>
              <a:rPr lang="ja-JP" altLang="en-US" sz="2400" dirty="0" smtClean="0"/>
              <a:t>、</a:t>
            </a:r>
            <a:r>
              <a:rPr lang="en-US" altLang="ja-JP" sz="2400" dirty="0" smtClean="0">
                <a:solidFill>
                  <a:schemeClr val="accent2"/>
                </a:solidFill>
              </a:rPr>
              <a:t>5</a:t>
            </a:r>
            <a:r>
              <a:rPr lang="ja-JP" altLang="en-US" sz="2400" dirty="0" smtClean="0">
                <a:solidFill>
                  <a:schemeClr val="accent2"/>
                </a:solidFill>
              </a:rPr>
              <a:t>つの</a:t>
            </a:r>
            <a:r>
              <a:rPr lang="ja-JP" altLang="en-US" sz="2400" dirty="0">
                <a:solidFill>
                  <a:schemeClr val="accent2"/>
                </a:solidFill>
              </a:rPr>
              <a:t>ニューロン</a:t>
            </a:r>
            <a:endParaRPr lang="en-US" altLang="ja-JP" sz="2400" dirty="0">
              <a:solidFill>
                <a:schemeClr val="accent2"/>
              </a:solidFill>
            </a:endParaRPr>
          </a:p>
          <a:p>
            <a:r>
              <a:rPr lang="ja-JP" altLang="en-US" sz="2400" dirty="0"/>
              <a:t>からなる「層」を考えてみよう。これも、このグラフで表現できる</a:t>
            </a:r>
            <a:r>
              <a:rPr lang="ja-JP" altLang="en-US" sz="2400" dirty="0" smtClean="0"/>
              <a:t>。</a:t>
            </a:r>
            <a:endParaRPr lang="en-US" altLang="ja-JP" sz="2400" dirty="0" smtClean="0"/>
          </a:p>
          <a:p>
            <a:endParaRPr lang="en-US" altLang="ja-JP" sz="2400" dirty="0"/>
          </a:p>
        </p:txBody>
      </p:sp>
      <p:sp>
        <p:nvSpPr>
          <p:cNvPr id="3" name="円/楕円 2"/>
          <p:cNvSpPr/>
          <p:nvPr/>
        </p:nvSpPr>
        <p:spPr>
          <a:xfrm>
            <a:off x="2617940" y="3638810"/>
            <a:ext cx="1102289" cy="110229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bg1"/>
                </a:solidFill>
              </a:rPr>
              <a:t>行列の積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角丸四角形 3"/>
          <p:cNvSpPr/>
          <p:nvPr/>
        </p:nvSpPr>
        <p:spPr>
          <a:xfrm>
            <a:off x="494238" y="3779729"/>
            <a:ext cx="926926" cy="864296"/>
          </a:xfrm>
          <a:prstGeom prst="roundRect">
            <a:avLst>
              <a:gd name="adj" fmla="val 297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X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1799027" y="2318154"/>
            <a:ext cx="926926" cy="864296"/>
          </a:xfrm>
          <a:prstGeom prst="roundRect">
            <a:avLst>
              <a:gd name="adj" fmla="val 2971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W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4511458" y="3638810"/>
            <a:ext cx="1102289" cy="110229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行列の和</a:t>
            </a:r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>
          <a:xfrm>
            <a:off x="3584532" y="2318154"/>
            <a:ext cx="926926" cy="864296"/>
          </a:xfrm>
          <a:prstGeom prst="roundRect">
            <a:avLst>
              <a:gd name="adj" fmla="val 29711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b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6404976" y="3576180"/>
            <a:ext cx="1102289" cy="11022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 smtClean="0">
                <a:solidFill>
                  <a:schemeClr val="accent2"/>
                </a:solidFill>
              </a:rPr>
              <a:t>φ</a:t>
            </a:r>
            <a:r>
              <a:rPr kumimoji="1" lang="ja-JP" altLang="en-US" sz="2000" dirty="0" smtClean="0">
                <a:solidFill>
                  <a:schemeClr val="tx1"/>
                </a:solidFill>
              </a:rPr>
              <a:t>の適用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右矢印 8"/>
          <p:cNvSpPr/>
          <p:nvPr/>
        </p:nvSpPr>
        <p:spPr>
          <a:xfrm>
            <a:off x="1565753" y="4192043"/>
            <a:ext cx="951979" cy="154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/>
          <p:cNvSpPr/>
          <p:nvPr/>
        </p:nvSpPr>
        <p:spPr>
          <a:xfrm>
            <a:off x="3772418" y="4192043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>
            <a:off x="5653406" y="4169079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 rot="2477396">
            <a:off x="4037552" y="3392467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 rot="2477396">
            <a:off x="2198318" y="3382029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/>
          <p:cNvSpPr/>
          <p:nvPr/>
        </p:nvSpPr>
        <p:spPr>
          <a:xfrm>
            <a:off x="7546920" y="4133589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19082" y="4759891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solidFill>
                  <a:schemeClr val="accent2"/>
                </a:solidFill>
              </a:rPr>
              <a:t>[</a:t>
            </a:r>
            <a:r>
              <a:rPr lang="en-US" altLang="ja-JP" sz="2000" dirty="0" smtClean="0">
                <a:solidFill>
                  <a:schemeClr val="accent2"/>
                </a:solidFill>
              </a:rPr>
              <a:t>X</a:t>
            </a:r>
            <a:r>
              <a:rPr lang="en-US" altLang="ja-JP" sz="2000" baseline="-25000" dirty="0" smtClean="0">
                <a:solidFill>
                  <a:schemeClr val="accent2"/>
                </a:solidFill>
              </a:rPr>
              <a:t>1</a:t>
            </a:r>
            <a:r>
              <a:rPr lang="en-US" altLang="ja-JP" sz="2000" dirty="0" smtClean="0">
                <a:solidFill>
                  <a:schemeClr val="accent2"/>
                </a:solidFill>
              </a:rPr>
              <a:t>,X</a:t>
            </a:r>
            <a:r>
              <a:rPr lang="en-US" altLang="ja-JP" sz="2000" baseline="-25000" dirty="0" smtClean="0">
                <a:solidFill>
                  <a:schemeClr val="accent2"/>
                </a:solidFill>
              </a:rPr>
              <a:t>2</a:t>
            </a:r>
            <a:r>
              <a:rPr lang="en-US" altLang="ja-JP" sz="2000" dirty="0" smtClean="0">
                <a:solidFill>
                  <a:schemeClr val="accent2"/>
                </a:solidFill>
              </a:rPr>
              <a:t>]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247883" y="1853852"/>
            <a:ext cx="4362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solidFill>
                  <a:schemeClr val="accent2"/>
                </a:solidFill>
              </a:rPr>
              <a:t>2</a:t>
            </a:r>
            <a:r>
              <a:rPr lang="ja-JP" altLang="en-US" sz="2000" dirty="0" smtClean="0">
                <a:solidFill>
                  <a:schemeClr val="accent2"/>
                </a:solidFill>
              </a:rPr>
              <a:t>行</a:t>
            </a:r>
            <a:r>
              <a:rPr lang="en-US" altLang="ja-JP" sz="2000" dirty="0" smtClean="0">
                <a:solidFill>
                  <a:schemeClr val="accent2"/>
                </a:solidFill>
              </a:rPr>
              <a:t>5</a:t>
            </a:r>
            <a:r>
              <a:rPr lang="ja-JP" altLang="en-US" sz="2000" dirty="0" smtClean="0">
                <a:solidFill>
                  <a:schemeClr val="accent2"/>
                </a:solidFill>
              </a:rPr>
              <a:t>列の行列　　　</a:t>
            </a:r>
            <a:r>
              <a:rPr lang="en-US" altLang="ja-JP" sz="2000" dirty="0" smtClean="0">
                <a:solidFill>
                  <a:schemeClr val="accent2"/>
                </a:solidFill>
              </a:rPr>
              <a:t>[b</a:t>
            </a:r>
            <a:r>
              <a:rPr lang="en-US" altLang="ja-JP" sz="2000" baseline="-25000" dirty="0" smtClean="0">
                <a:solidFill>
                  <a:schemeClr val="accent2"/>
                </a:solidFill>
              </a:rPr>
              <a:t>1</a:t>
            </a:r>
            <a:r>
              <a:rPr lang="en-US" altLang="ja-JP" sz="2000" dirty="0" smtClean="0">
                <a:solidFill>
                  <a:schemeClr val="accent2"/>
                </a:solidFill>
              </a:rPr>
              <a:t>,b</a:t>
            </a:r>
            <a:r>
              <a:rPr lang="en-US" altLang="ja-JP" sz="2000" baseline="-25000" dirty="0" smtClean="0">
                <a:solidFill>
                  <a:schemeClr val="accent2"/>
                </a:solidFill>
              </a:rPr>
              <a:t>2</a:t>
            </a:r>
            <a:r>
              <a:rPr lang="en-US" altLang="ja-JP" sz="2000" dirty="0" smtClean="0">
                <a:solidFill>
                  <a:schemeClr val="accent2"/>
                </a:solidFill>
              </a:rPr>
              <a:t>,b</a:t>
            </a:r>
            <a:r>
              <a:rPr lang="en-US" altLang="ja-JP" sz="2000" baseline="-25000" dirty="0" smtClean="0">
                <a:solidFill>
                  <a:schemeClr val="accent2"/>
                </a:solidFill>
              </a:rPr>
              <a:t>3</a:t>
            </a:r>
            <a:r>
              <a:rPr lang="en-US" altLang="ja-JP" sz="2000" dirty="0" smtClean="0">
                <a:solidFill>
                  <a:schemeClr val="accent2"/>
                </a:solidFill>
              </a:rPr>
              <a:t>,b</a:t>
            </a:r>
            <a:r>
              <a:rPr lang="en-US" altLang="ja-JP" sz="2000" baseline="-25000" dirty="0" smtClean="0">
                <a:solidFill>
                  <a:schemeClr val="accent2"/>
                </a:solidFill>
              </a:rPr>
              <a:t>4</a:t>
            </a:r>
            <a:r>
              <a:rPr lang="en-US" altLang="ja-JP" sz="2000" dirty="0" smtClean="0">
                <a:solidFill>
                  <a:schemeClr val="accent2"/>
                </a:solidFill>
              </a:rPr>
              <a:t>,b</a:t>
            </a:r>
            <a:r>
              <a:rPr lang="en-US" altLang="ja-JP" sz="2000" baseline="-25000" dirty="0" smtClean="0">
                <a:solidFill>
                  <a:schemeClr val="accent2"/>
                </a:solidFill>
              </a:rPr>
              <a:t>5</a:t>
            </a:r>
            <a:r>
              <a:rPr lang="en-US" altLang="ja-JP" sz="2000" dirty="0" smtClean="0">
                <a:solidFill>
                  <a:schemeClr val="accent2"/>
                </a:solidFill>
              </a:rPr>
              <a:t>]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82131" y="5412229"/>
            <a:ext cx="8392041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一般に、</a:t>
            </a:r>
            <a:r>
              <a:rPr kumimoji="1" lang="en-US" altLang="ja-JP" sz="2400" dirty="0" smtClean="0"/>
              <a:t>n</a:t>
            </a:r>
            <a:r>
              <a:rPr kumimoji="1" lang="ja-JP" altLang="en-US" sz="2400" dirty="0" smtClean="0"/>
              <a:t>個の入力を受け取り、</a:t>
            </a:r>
            <a:r>
              <a:rPr kumimoji="1" lang="en-US" altLang="ja-JP" sz="2400" dirty="0" smtClean="0"/>
              <a:t>m</a:t>
            </a:r>
            <a:r>
              <a:rPr kumimoji="1" lang="ja-JP" altLang="en-US" sz="2400" dirty="0" smtClean="0"/>
              <a:t>個の出力を返すニューロンの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「層」では、</a:t>
            </a:r>
            <a:r>
              <a:rPr lang="en-US" altLang="ja-JP" sz="2400" dirty="0" smtClean="0"/>
              <a:t>X</a:t>
            </a:r>
            <a:r>
              <a:rPr lang="ja-JP" altLang="en-US" sz="2400" dirty="0" smtClean="0"/>
              <a:t>は</a:t>
            </a:r>
            <a:r>
              <a:rPr lang="en-US" altLang="ja-JP" sz="2400" dirty="0" smtClean="0"/>
              <a:t>n</a:t>
            </a:r>
            <a:r>
              <a:rPr lang="ja-JP" altLang="en-US" sz="2400" dirty="0" smtClean="0"/>
              <a:t>次元の行ベクトル、</a:t>
            </a:r>
            <a:r>
              <a:rPr lang="en-US" altLang="ja-JP" sz="2400" dirty="0" smtClean="0"/>
              <a:t>W</a:t>
            </a:r>
            <a:r>
              <a:rPr lang="ja-JP" altLang="en-US" sz="2400" dirty="0" smtClean="0"/>
              <a:t>は</a:t>
            </a:r>
            <a:r>
              <a:rPr lang="en-US" altLang="ja-JP" sz="2400" dirty="0"/>
              <a:t>n</a:t>
            </a:r>
            <a:r>
              <a:rPr lang="ja-JP" altLang="en-US" sz="2400" dirty="0" smtClean="0"/>
              <a:t>行</a:t>
            </a:r>
            <a:r>
              <a:rPr lang="en-US" altLang="ja-JP" sz="2400" dirty="0"/>
              <a:t>m</a:t>
            </a:r>
            <a:r>
              <a:rPr lang="ja-JP" altLang="en-US" sz="2400" dirty="0" smtClean="0"/>
              <a:t>列の行列、</a:t>
            </a:r>
            <a:r>
              <a:rPr lang="en-US" altLang="ja-JP" sz="2400" dirty="0" smtClean="0"/>
              <a:t>b</a:t>
            </a:r>
            <a:r>
              <a:rPr lang="ja-JP" altLang="en-US" sz="2400" dirty="0" smtClean="0"/>
              <a:t>は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ｍ次元の行ベクトルである。</a:t>
            </a:r>
            <a:endParaRPr kumimoji="1" lang="en-US" altLang="ja-JP" sz="2400" dirty="0" smtClean="0"/>
          </a:p>
        </p:txBody>
      </p:sp>
      <p:sp>
        <p:nvSpPr>
          <p:cNvPr id="22" name="円/楕円 21"/>
          <p:cNvSpPr/>
          <p:nvPr/>
        </p:nvSpPr>
        <p:spPr>
          <a:xfrm>
            <a:off x="7434564" y="2281679"/>
            <a:ext cx="246288" cy="21887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7467403" y="2781962"/>
            <a:ext cx="246288" cy="21887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/>
        </p:nvSpPr>
        <p:spPr>
          <a:xfrm>
            <a:off x="8058494" y="1984637"/>
            <a:ext cx="246288" cy="218874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/>
        </p:nvSpPr>
        <p:spPr>
          <a:xfrm>
            <a:off x="8077650" y="2424990"/>
            <a:ext cx="246288" cy="218874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/>
        </p:nvSpPr>
        <p:spPr>
          <a:xfrm>
            <a:off x="8110489" y="2925273"/>
            <a:ext cx="246288" cy="218874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 flipV="1">
            <a:off x="7680852" y="2171458"/>
            <a:ext cx="413710" cy="2493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>
            <a:stCxn id="41" idx="6"/>
          </p:cNvCxnSpPr>
          <p:nvPr/>
        </p:nvCxnSpPr>
        <p:spPr>
          <a:xfrm>
            <a:off x="7680852" y="2391116"/>
            <a:ext cx="519942" cy="252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/>
          <p:nvPr/>
        </p:nvCxnSpPr>
        <p:spPr>
          <a:xfrm>
            <a:off x="7680852" y="2420826"/>
            <a:ext cx="465705" cy="536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/>
          <p:nvPr/>
        </p:nvCxnSpPr>
        <p:spPr>
          <a:xfrm flipV="1">
            <a:off x="7713691" y="2203510"/>
            <a:ext cx="344803" cy="721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/>
          <p:nvPr/>
        </p:nvCxnSpPr>
        <p:spPr>
          <a:xfrm flipV="1">
            <a:off x="7746529" y="2643864"/>
            <a:ext cx="331121" cy="281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>
            <a:off x="8323938" y="2060200"/>
            <a:ext cx="3064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8356777" y="2534427"/>
            <a:ext cx="2572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/>
          <p:cNvCxnSpPr/>
          <p:nvPr/>
        </p:nvCxnSpPr>
        <p:spPr>
          <a:xfrm>
            <a:off x="8320709" y="3112094"/>
            <a:ext cx="2933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>
            <a:off x="7710461" y="2925273"/>
            <a:ext cx="400028" cy="109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円/楕円 65"/>
          <p:cNvSpPr/>
          <p:nvPr/>
        </p:nvSpPr>
        <p:spPr>
          <a:xfrm>
            <a:off x="8114664" y="3406615"/>
            <a:ext cx="246288" cy="218874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>
            <a:off x="8026333" y="1566088"/>
            <a:ext cx="246288" cy="218874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8" name="直線矢印コネクタ 67"/>
          <p:cNvCxnSpPr/>
          <p:nvPr/>
        </p:nvCxnSpPr>
        <p:spPr>
          <a:xfrm>
            <a:off x="8313500" y="1673982"/>
            <a:ext cx="3064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/>
          <p:nvPr/>
        </p:nvCxnSpPr>
        <p:spPr>
          <a:xfrm>
            <a:off x="8388656" y="3490252"/>
            <a:ext cx="3064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/>
          <p:cNvCxnSpPr/>
          <p:nvPr/>
        </p:nvCxnSpPr>
        <p:spPr>
          <a:xfrm flipV="1">
            <a:off x="7746529" y="1768954"/>
            <a:ext cx="257006" cy="560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/>
          <p:cNvCxnSpPr>
            <a:stCxn id="23" idx="6"/>
          </p:cNvCxnSpPr>
          <p:nvPr/>
        </p:nvCxnSpPr>
        <p:spPr>
          <a:xfrm flipV="1">
            <a:off x="7713691" y="1815457"/>
            <a:ext cx="302955" cy="1075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>
            <a:off x="7727773" y="3000836"/>
            <a:ext cx="363559" cy="369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/>
          <p:cNvCxnSpPr/>
          <p:nvPr/>
        </p:nvCxnSpPr>
        <p:spPr>
          <a:xfrm>
            <a:off x="7728696" y="2404986"/>
            <a:ext cx="365866" cy="9286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63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50104"/>
            <a:ext cx="9144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3600" dirty="0">
                <a:solidFill>
                  <a:schemeClr val="bg1"/>
                </a:solidFill>
              </a:rPr>
              <a:t>複数</a:t>
            </a:r>
            <a:r>
              <a:rPr lang="ja-JP" altLang="en-US" sz="3600" dirty="0" smtClean="0">
                <a:solidFill>
                  <a:schemeClr val="bg1"/>
                </a:solidFill>
              </a:rPr>
              <a:t>の層から</a:t>
            </a:r>
            <a:r>
              <a:rPr lang="ja-JP" altLang="en-US" sz="3600" dirty="0" smtClean="0">
                <a:solidFill>
                  <a:schemeClr val="bg1"/>
                </a:solidFill>
              </a:rPr>
              <a:t>なる</a:t>
            </a:r>
            <a:r>
              <a:rPr lang="en-US" altLang="ja-JP" sz="3600" dirty="0" smtClean="0">
                <a:solidFill>
                  <a:schemeClr val="bg1"/>
                </a:solidFill>
              </a:rPr>
              <a:t>DNN</a:t>
            </a:r>
            <a:r>
              <a:rPr lang="ja-JP" altLang="en-US" sz="3600" dirty="0" smtClean="0">
                <a:solidFill>
                  <a:schemeClr val="bg1"/>
                </a:solidFill>
              </a:rPr>
              <a:t>を、</a:t>
            </a:r>
            <a:r>
              <a:rPr lang="en-US" altLang="ja-JP" sz="3600" dirty="0" err="1" smtClean="0">
                <a:solidFill>
                  <a:schemeClr val="bg1"/>
                </a:solidFill>
              </a:rPr>
              <a:t>TensorFlow</a:t>
            </a:r>
            <a:r>
              <a:rPr lang="ja-JP" altLang="en-US" sz="3600" dirty="0" smtClean="0">
                <a:solidFill>
                  <a:schemeClr val="bg1"/>
                </a:solidFill>
              </a:rPr>
              <a:t>のグラフ</a:t>
            </a:r>
            <a:r>
              <a:rPr lang="ja-JP" altLang="en-US" sz="3600" dirty="0" smtClean="0">
                <a:solidFill>
                  <a:schemeClr val="bg1"/>
                </a:solidFill>
              </a:rPr>
              <a:t>で表す</a:t>
            </a:r>
            <a:endParaRPr lang="en-US" altLang="ja-JP" sz="3600" b="1" dirty="0">
              <a:solidFill>
                <a:schemeClr val="bg1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2400" dirty="0" smtClean="0">
                <a:solidFill>
                  <a:schemeClr val="bg1"/>
                </a:solidFill>
              </a:rPr>
              <a:t>もちろん、通常の表現でも、ニューラル・ネットワークはグラフとして表現される。ただ、</a:t>
            </a:r>
            <a:r>
              <a:rPr kumimoji="1" lang="en-US" altLang="ja-JP" sz="2400" dirty="0" err="1" smtClean="0">
                <a:solidFill>
                  <a:schemeClr val="bg1"/>
                </a:solidFill>
              </a:rPr>
              <a:t>TensorFlow</a:t>
            </a:r>
            <a:r>
              <a:rPr kumimoji="1" lang="ja-JP" altLang="en-US" sz="2400" dirty="0" smtClean="0">
                <a:solidFill>
                  <a:schemeClr val="bg1"/>
                </a:solidFill>
              </a:rPr>
              <a:t>のグラフは、それをさらに単純化する。</a:t>
            </a:r>
            <a:endParaRPr kumimoji="1" lang="en-US" altLang="ja-JP" sz="2400" dirty="0" smtClean="0">
              <a:solidFill>
                <a:schemeClr val="bg1"/>
              </a:solidFill>
            </a:endParaRPr>
          </a:p>
          <a:p>
            <a:r>
              <a:rPr kumimoji="1" lang="ja-JP" altLang="en-US" sz="2400" dirty="0" smtClean="0">
                <a:solidFill>
                  <a:schemeClr val="bg1"/>
                </a:solidFill>
              </a:rPr>
              <a:t>そうした単純化されたグラフ表現は、</a:t>
            </a:r>
            <a:r>
              <a:rPr kumimoji="1" lang="en-US" altLang="ja-JP" sz="2400" dirty="0" err="1" smtClean="0">
                <a:solidFill>
                  <a:schemeClr val="bg1"/>
                </a:solidFill>
              </a:rPr>
              <a:t>TensorFlow</a:t>
            </a:r>
            <a:r>
              <a:rPr kumimoji="1" lang="ja-JP" altLang="en-US" sz="2400" dirty="0" smtClean="0">
                <a:solidFill>
                  <a:schemeClr val="bg1"/>
                </a:solidFill>
              </a:rPr>
              <a:t>の大きな能力である。</a:t>
            </a:r>
            <a:r>
              <a:rPr lang="ja-JP" altLang="en-US" sz="2400" dirty="0" smtClean="0">
                <a:solidFill>
                  <a:schemeClr val="bg1"/>
                </a:solidFill>
              </a:rPr>
              <a:t>そのことと、グラフを流れる「テンソル」というデータの捉え方とは、結びついている。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5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正方形/長方形 84"/>
          <p:cNvSpPr/>
          <p:nvPr/>
        </p:nvSpPr>
        <p:spPr>
          <a:xfrm>
            <a:off x="-89127" y="0"/>
            <a:ext cx="9145445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5" name="角丸四角形 134"/>
          <p:cNvSpPr/>
          <p:nvPr/>
        </p:nvSpPr>
        <p:spPr>
          <a:xfrm>
            <a:off x="4624185" y="1906044"/>
            <a:ext cx="1177446" cy="422127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角丸四角形 135"/>
          <p:cNvSpPr/>
          <p:nvPr/>
        </p:nvSpPr>
        <p:spPr>
          <a:xfrm>
            <a:off x="2871496" y="2227281"/>
            <a:ext cx="1177446" cy="352325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図形グループ 3"/>
          <p:cNvGrpSpPr/>
          <p:nvPr/>
        </p:nvGrpSpPr>
        <p:grpSpPr>
          <a:xfrm>
            <a:off x="1302705" y="2265038"/>
            <a:ext cx="789140" cy="726510"/>
            <a:chOff x="864296" y="989556"/>
            <a:chExt cx="789140" cy="726510"/>
          </a:xfrm>
        </p:grpSpPr>
        <p:sp>
          <p:nvSpPr>
            <p:cNvPr id="5" name="円/楕円 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1318501" y="3244239"/>
            <a:ext cx="789140" cy="726510"/>
            <a:chOff x="864296" y="989556"/>
            <a:chExt cx="789140" cy="726510"/>
          </a:xfrm>
        </p:grpSpPr>
        <p:sp>
          <p:nvSpPr>
            <p:cNvPr id="8" name="円/楕円 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1302706" y="4228166"/>
            <a:ext cx="781971" cy="726510"/>
            <a:chOff x="864296" y="989556"/>
            <a:chExt cx="789140" cy="726510"/>
          </a:xfrm>
        </p:grpSpPr>
        <p:sp>
          <p:nvSpPr>
            <p:cNvPr id="11" name="円/楕円 1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1302705" y="5212093"/>
            <a:ext cx="781971" cy="726510"/>
            <a:chOff x="864296" y="989556"/>
            <a:chExt cx="789140" cy="726510"/>
          </a:xfrm>
        </p:grpSpPr>
        <p:sp>
          <p:nvSpPr>
            <p:cNvPr id="23" name="円/楕円 2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3070963" y="2685293"/>
            <a:ext cx="789140" cy="726510"/>
            <a:chOff x="864296" y="989556"/>
            <a:chExt cx="789140" cy="726510"/>
          </a:xfrm>
        </p:grpSpPr>
        <p:sp>
          <p:nvSpPr>
            <p:cNvPr id="26" name="円/楕円 25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039661" y="1139869"/>
              <a:ext cx="486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H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28" name="図形グループ 27"/>
          <p:cNvGrpSpPr/>
          <p:nvPr/>
        </p:nvGrpSpPr>
        <p:grpSpPr>
          <a:xfrm>
            <a:off x="3086759" y="3664494"/>
            <a:ext cx="789140" cy="726510"/>
            <a:chOff x="864296" y="989556"/>
            <a:chExt cx="789140" cy="726510"/>
          </a:xfrm>
        </p:grpSpPr>
        <p:sp>
          <p:nvSpPr>
            <p:cNvPr id="29" name="円/楕円 28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1039661" y="1139869"/>
              <a:ext cx="486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H</a:t>
              </a:r>
              <a:r>
                <a:rPr lang="en-US" altLang="ja-JP" sz="2000" baseline="-25000" dirty="0" smtClean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3070964" y="4648421"/>
            <a:ext cx="781971" cy="726510"/>
            <a:chOff x="864296" y="989556"/>
            <a:chExt cx="789140" cy="726510"/>
          </a:xfrm>
        </p:grpSpPr>
        <p:sp>
          <p:nvSpPr>
            <p:cNvPr id="32" name="円/楕円 31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1039661" y="1139869"/>
              <a:ext cx="4904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H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37" name="図形グループ 36"/>
          <p:cNvGrpSpPr/>
          <p:nvPr/>
        </p:nvGrpSpPr>
        <p:grpSpPr>
          <a:xfrm>
            <a:off x="4837125" y="2217022"/>
            <a:ext cx="789140" cy="726510"/>
            <a:chOff x="864296" y="989556"/>
            <a:chExt cx="789140" cy="726510"/>
          </a:xfrm>
        </p:grpSpPr>
        <p:sp>
          <p:nvSpPr>
            <p:cNvPr id="38" name="円/楕円 3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1039661" y="1139869"/>
              <a:ext cx="5100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M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4852921" y="3196223"/>
            <a:ext cx="789140" cy="726510"/>
            <a:chOff x="864296" y="989556"/>
            <a:chExt cx="789140" cy="726510"/>
          </a:xfrm>
        </p:grpSpPr>
        <p:sp>
          <p:nvSpPr>
            <p:cNvPr id="41" name="円/楕円 4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1039661" y="1139869"/>
              <a:ext cx="5100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M</a:t>
              </a:r>
              <a:r>
                <a:rPr lang="en-US" altLang="ja-JP" sz="2000" baseline="-25000" dirty="0" smtClean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43" name="図形グループ 42"/>
          <p:cNvGrpSpPr/>
          <p:nvPr/>
        </p:nvGrpSpPr>
        <p:grpSpPr>
          <a:xfrm>
            <a:off x="4837126" y="4180150"/>
            <a:ext cx="781971" cy="726510"/>
            <a:chOff x="864296" y="989556"/>
            <a:chExt cx="789140" cy="726510"/>
          </a:xfrm>
        </p:grpSpPr>
        <p:sp>
          <p:nvSpPr>
            <p:cNvPr id="44" name="円/楕円 43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1039661" y="1139869"/>
              <a:ext cx="5147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M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46" name="図形グループ 45"/>
          <p:cNvGrpSpPr/>
          <p:nvPr/>
        </p:nvGrpSpPr>
        <p:grpSpPr>
          <a:xfrm>
            <a:off x="4837125" y="5164077"/>
            <a:ext cx="781971" cy="726510"/>
            <a:chOff x="864296" y="989556"/>
            <a:chExt cx="789140" cy="726510"/>
          </a:xfrm>
        </p:grpSpPr>
        <p:sp>
          <p:nvSpPr>
            <p:cNvPr id="47" name="円/楕円 46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1039661" y="1139869"/>
              <a:ext cx="5147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M</a:t>
              </a:r>
              <a:r>
                <a:rPr lang="en-US" altLang="ja-JP" sz="2000" baseline="-25000" dirty="0" smtClean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49" name="図形グループ 48"/>
          <p:cNvGrpSpPr/>
          <p:nvPr/>
        </p:nvGrpSpPr>
        <p:grpSpPr>
          <a:xfrm>
            <a:off x="6465505" y="3093842"/>
            <a:ext cx="789140" cy="726510"/>
            <a:chOff x="864296" y="989556"/>
            <a:chExt cx="789140" cy="726510"/>
          </a:xfrm>
        </p:grpSpPr>
        <p:sp>
          <p:nvSpPr>
            <p:cNvPr id="50" name="円/楕円 49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1039661" y="1139869"/>
              <a:ext cx="450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Y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52" name="図形グループ 51"/>
          <p:cNvGrpSpPr/>
          <p:nvPr/>
        </p:nvGrpSpPr>
        <p:grpSpPr>
          <a:xfrm>
            <a:off x="6481301" y="4073043"/>
            <a:ext cx="789140" cy="726510"/>
            <a:chOff x="864296" y="989556"/>
            <a:chExt cx="789140" cy="726510"/>
          </a:xfrm>
        </p:grpSpPr>
        <p:sp>
          <p:nvSpPr>
            <p:cNvPr id="53" name="円/楕円 5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1039661" y="1139869"/>
              <a:ext cx="450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Y</a:t>
              </a:r>
              <a:r>
                <a:rPr lang="en-US" altLang="ja-JP" sz="2000" baseline="-25000" dirty="0" smtClean="0"/>
                <a:t>2</a:t>
              </a:r>
              <a:endParaRPr kumimoji="1" lang="ja-JP" altLang="en-US" sz="2000" baseline="-25000" dirty="0"/>
            </a:p>
          </p:txBody>
        </p:sp>
      </p:grpSp>
      <p:cxnSp>
        <p:nvCxnSpPr>
          <p:cNvPr id="63" name="直線矢印コネクタ 62"/>
          <p:cNvCxnSpPr>
            <a:stCxn id="5" idx="6"/>
            <a:endCxn id="26" idx="2"/>
          </p:cNvCxnSpPr>
          <p:nvPr/>
        </p:nvCxnSpPr>
        <p:spPr>
          <a:xfrm>
            <a:off x="2091845" y="2628293"/>
            <a:ext cx="979118" cy="420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>
            <a:off x="2106459" y="3657513"/>
            <a:ext cx="979118" cy="38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>
            <a:off x="2132402" y="4697171"/>
            <a:ext cx="864759" cy="418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/>
          <p:nvPr/>
        </p:nvCxnSpPr>
        <p:spPr>
          <a:xfrm>
            <a:off x="3835047" y="3118895"/>
            <a:ext cx="979118" cy="38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>
            <a:off x="3860103" y="4212127"/>
            <a:ext cx="977026" cy="226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>
            <a:off x="3858011" y="5120967"/>
            <a:ext cx="979118" cy="38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/>
          <p:cNvCxnSpPr>
            <a:stCxn id="8" idx="6"/>
            <a:endCxn id="26" idx="2"/>
          </p:cNvCxnSpPr>
          <p:nvPr/>
        </p:nvCxnSpPr>
        <p:spPr>
          <a:xfrm flipV="1">
            <a:off x="2107641" y="3048548"/>
            <a:ext cx="963322" cy="558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/>
          <p:cNvCxnSpPr>
            <a:stCxn id="5" idx="6"/>
          </p:cNvCxnSpPr>
          <p:nvPr/>
        </p:nvCxnSpPr>
        <p:spPr>
          <a:xfrm>
            <a:off x="2091845" y="2628293"/>
            <a:ext cx="977022" cy="127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>
            <a:stCxn id="5" idx="6"/>
          </p:cNvCxnSpPr>
          <p:nvPr/>
        </p:nvCxnSpPr>
        <p:spPr>
          <a:xfrm>
            <a:off x="2091845" y="2628293"/>
            <a:ext cx="975823" cy="2278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>
            <a:stCxn id="8" idx="6"/>
          </p:cNvCxnSpPr>
          <p:nvPr/>
        </p:nvCxnSpPr>
        <p:spPr>
          <a:xfrm>
            <a:off x="2107641" y="3607494"/>
            <a:ext cx="863700" cy="134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/>
          <p:cNvCxnSpPr>
            <a:stCxn id="11" idx="6"/>
          </p:cNvCxnSpPr>
          <p:nvPr/>
        </p:nvCxnSpPr>
        <p:spPr>
          <a:xfrm flipV="1">
            <a:off x="2084677" y="3176067"/>
            <a:ext cx="928580" cy="1415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/>
          <p:cNvCxnSpPr>
            <a:stCxn id="11" idx="6"/>
          </p:cNvCxnSpPr>
          <p:nvPr/>
        </p:nvCxnSpPr>
        <p:spPr>
          <a:xfrm flipV="1">
            <a:off x="2084677" y="4156016"/>
            <a:ext cx="908668" cy="435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/>
          <p:cNvCxnSpPr>
            <a:stCxn id="23" idx="6"/>
          </p:cNvCxnSpPr>
          <p:nvPr/>
        </p:nvCxnSpPr>
        <p:spPr>
          <a:xfrm flipV="1">
            <a:off x="2084676" y="3336917"/>
            <a:ext cx="961228" cy="2238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>
            <a:stCxn id="23" idx="6"/>
          </p:cNvCxnSpPr>
          <p:nvPr/>
        </p:nvCxnSpPr>
        <p:spPr>
          <a:xfrm flipV="1">
            <a:off x="2084676" y="4223356"/>
            <a:ext cx="968403" cy="1351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/>
          <p:cNvCxnSpPr/>
          <p:nvPr/>
        </p:nvCxnSpPr>
        <p:spPr>
          <a:xfrm flipV="1">
            <a:off x="2098853" y="5237789"/>
            <a:ext cx="892023" cy="40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/>
          <p:cNvCxnSpPr>
            <a:stCxn id="26" idx="6"/>
          </p:cNvCxnSpPr>
          <p:nvPr/>
        </p:nvCxnSpPr>
        <p:spPr>
          <a:xfrm flipV="1">
            <a:off x="3860103" y="2636008"/>
            <a:ext cx="878899" cy="41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/>
          <p:cNvCxnSpPr/>
          <p:nvPr/>
        </p:nvCxnSpPr>
        <p:spPr>
          <a:xfrm>
            <a:off x="3856519" y="3273901"/>
            <a:ext cx="957646" cy="103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>
            <a:stCxn id="26" idx="5"/>
          </p:cNvCxnSpPr>
          <p:nvPr/>
        </p:nvCxnSpPr>
        <p:spPr>
          <a:xfrm>
            <a:off x="3744536" y="3305408"/>
            <a:ext cx="1131349" cy="2069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/>
          <p:cNvCxnSpPr>
            <a:stCxn id="29" idx="6"/>
          </p:cNvCxnSpPr>
          <p:nvPr/>
        </p:nvCxnSpPr>
        <p:spPr>
          <a:xfrm flipV="1">
            <a:off x="3875899" y="2803111"/>
            <a:ext cx="863103" cy="12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矢印コネクタ 104"/>
          <p:cNvCxnSpPr>
            <a:endCxn id="41" idx="3"/>
          </p:cNvCxnSpPr>
          <p:nvPr/>
        </p:nvCxnSpPr>
        <p:spPr>
          <a:xfrm flipV="1">
            <a:off x="3842490" y="3816338"/>
            <a:ext cx="1125998" cy="33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矢印コネクタ 108"/>
          <p:cNvCxnSpPr>
            <a:stCxn id="29" idx="5"/>
            <a:endCxn id="47" idx="2"/>
          </p:cNvCxnSpPr>
          <p:nvPr/>
        </p:nvCxnSpPr>
        <p:spPr>
          <a:xfrm>
            <a:off x="3760332" y="4284609"/>
            <a:ext cx="1076793" cy="1242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/>
          <p:cNvCxnSpPr/>
          <p:nvPr/>
        </p:nvCxnSpPr>
        <p:spPr>
          <a:xfrm flipV="1">
            <a:off x="3807952" y="2934532"/>
            <a:ext cx="1067933" cy="189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矢印コネクタ 112"/>
          <p:cNvCxnSpPr/>
          <p:nvPr/>
        </p:nvCxnSpPr>
        <p:spPr>
          <a:xfrm flipV="1">
            <a:off x="3834321" y="3944568"/>
            <a:ext cx="1072878" cy="954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>
            <a:stCxn id="32" idx="6"/>
            <a:endCxn id="44" idx="2"/>
          </p:cNvCxnSpPr>
          <p:nvPr/>
        </p:nvCxnSpPr>
        <p:spPr>
          <a:xfrm flipV="1">
            <a:off x="3852935" y="4543405"/>
            <a:ext cx="984191" cy="468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/>
          <p:cNvCxnSpPr>
            <a:stCxn id="38" idx="6"/>
          </p:cNvCxnSpPr>
          <p:nvPr/>
        </p:nvCxnSpPr>
        <p:spPr>
          <a:xfrm>
            <a:off x="5626265" y="2580277"/>
            <a:ext cx="839240" cy="68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矢印コネクタ 118"/>
          <p:cNvCxnSpPr>
            <a:endCxn id="53" idx="1"/>
          </p:cNvCxnSpPr>
          <p:nvPr/>
        </p:nvCxnSpPr>
        <p:spPr>
          <a:xfrm>
            <a:off x="5618367" y="2717651"/>
            <a:ext cx="978501" cy="1461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矢印コネクタ 120"/>
          <p:cNvCxnSpPr>
            <a:stCxn id="41" idx="6"/>
            <a:endCxn id="50" idx="2"/>
          </p:cNvCxnSpPr>
          <p:nvPr/>
        </p:nvCxnSpPr>
        <p:spPr>
          <a:xfrm flipV="1">
            <a:off x="5642061" y="3457097"/>
            <a:ext cx="823444" cy="102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矢印コネクタ 122"/>
          <p:cNvCxnSpPr/>
          <p:nvPr/>
        </p:nvCxnSpPr>
        <p:spPr>
          <a:xfrm>
            <a:off x="5595407" y="3706452"/>
            <a:ext cx="918628" cy="538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矢印コネクタ 124"/>
          <p:cNvCxnSpPr>
            <a:stCxn id="44" idx="6"/>
          </p:cNvCxnSpPr>
          <p:nvPr/>
        </p:nvCxnSpPr>
        <p:spPr>
          <a:xfrm flipV="1">
            <a:off x="5619097" y="3639729"/>
            <a:ext cx="855244" cy="90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/>
          <p:cNvCxnSpPr>
            <a:endCxn id="53" idx="2"/>
          </p:cNvCxnSpPr>
          <p:nvPr/>
        </p:nvCxnSpPr>
        <p:spPr>
          <a:xfrm flipV="1">
            <a:off x="5634059" y="4436298"/>
            <a:ext cx="847242" cy="24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矢印コネクタ 128"/>
          <p:cNvCxnSpPr>
            <a:stCxn id="47" idx="7"/>
            <a:endCxn id="50" idx="3"/>
          </p:cNvCxnSpPr>
          <p:nvPr/>
        </p:nvCxnSpPr>
        <p:spPr>
          <a:xfrm flipV="1">
            <a:off x="5504579" y="3713957"/>
            <a:ext cx="1076493" cy="1556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/>
          <p:cNvCxnSpPr/>
          <p:nvPr/>
        </p:nvCxnSpPr>
        <p:spPr>
          <a:xfrm flipV="1">
            <a:off x="5624673" y="4658010"/>
            <a:ext cx="798630" cy="735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テキスト ボックス 80"/>
          <p:cNvSpPr txBox="1"/>
          <p:nvPr/>
        </p:nvSpPr>
        <p:spPr>
          <a:xfrm>
            <a:off x="1055455" y="6313118"/>
            <a:ext cx="6811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   X</a:t>
            </a:r>
            <a:r>
              <a:rPr kumimoji="1" lang="ja-JP" altLang="en-US" sz="2800" dirty="0" smtClean="0"/>
              <a:t>層</a:t>
            </a:r>
            <a:r>
              <a:rPr kumimoji="1" lang="en-US" altLang="ja-JP" sz="2800" dirty="0" smtClean="0"/>
              <a:t>         H</a:t>
            </a:r>
            <a:r>
              <a:rPr kumimoji="1" lang="ja-JP" altLang="en-US" sz="2800" dirty="0" smtClean="0"/>
              <a:t>層</a:t>
            </a:r>
            <a:r>
              <a:rPr kumimoji="1" lang="en-US" altLang="ja-JP" sz="2800" dirty="0" smtClean="0"/>
              <a:t>          M</a:t>
            </a:r>
            <a:r>
              <a:rPr kumimoji="1" lang="ja-JP" altLang="en-US" sz="2800" dirty="0" smtClean="0"/>
              <a:t>層</a:t>
            </a:r>
            <a:r>
              <a:rPr kumimoji="1" lang="en-US" altLang="ja-JP" sz="2800" dirty="0" smtClean="0"/>
              <a:t>         Y</a:t>
            </a:r>
            <a:r>
              <a:rPr kumimoji="1" lang="ja-JP" altLang="en-US" sz="2800" dirty="0" smtClean="0"/>
              <a:t>層</a:t>
            </a:r>
            <a:endParaRPr kumimoji="1" lang="ja-JP" altLang="en-US" sz="2800" dirty="0"/>
          </a:p>
        </p:txBody>
      </p:sp>
      <p:cxnSp>
        <p:nvCxnSpPr>
          <p:cNvPr id="87" name="直線矢印コネクタ 86"/>
          <p:cNvCxnSpPr/>
          <p:nvPr/>
        </p:nvCxnSpPr>
        <p:spPr>
          <a:xfrm>
            <a:off x="7254645" y="3457097"/>
            <a:ext cx="823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/>
          <p:nvPr/>
        </p:nvCxnSpPr>
        <p:spPr>
          <a:xfrm>
            <a:off x="7231681" y="4386109"/>
            <a:ext cx="823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角丸四角形 88"/>
          <p:cNvSpPr/>
          <p:nvPr/>
        </p:nvSpPr>
        <p:spPr>
          <a:xfrm>
            <a:off x="6252565" y="2717651"/>
            <a:ext cx="1177446" cy="244642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タイトル 60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kumimoji="1" lang="en-US" altLang="ja-JP" sz="3200" dirty="0" smtClean="0"/>
              <a:t>Full Connect</a:t>
            </a:r>
            <a:r>
              <a:rPr lang="ja-JP" altLang="en-US" sz="3200" dirty="0" smtClean="0"/>
              <a:t>な</a:t>
            </a:r>
            <a:r>
              <a:rPr lang="en-US" altLang="ja-JP" sz="3200" dirty="0" smtClean="0"/>
              <a:t>DNN</a:t>
            </a:r>
            <a:r>
              <a:rPr lang="ja-JP" altLang="en-US" sz="3200" dirty="0" smtClean="0"/>
              <a:t>の</a:t>
            </a:r>
            <a:r>
              <a:rPr lang="en-US" altLang="ja-JP" sz="3200" dirty="0" smtClean="0"/>
              <a:t/>
            </a:r>
            <a:br>
              <a:rPr lang="en-US" altLang="ja-JP" sz="3200" dirty="0" smtClean="0"/>
            </a:br>
            <a:r>
              <a:rPr lang="ja-JP" altLang="en-US" sz="3200" dirty="0" smtClean="0">
                <a:solidFill>
                  <a:srgbClr val="0070C0"/>
                </a:solidFill>
              </a:rPr>
              <a:t>旧来のグラフでの表現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13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方形/長方形 41"/>
          <p:cNvSpPr/>
          <p:nvPr/>
        </p:nvSpPr>
        <p:spPr>
          <a:xfrm>
            <a:off x="-89127" y="0"/>
            <a:ext cx="9145445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 smtClean="0"/>
              <a:t>一つ</a:t>
            </a:r>
            <a:r>
              <a:rPr kumimoji="1" lang="ja-JP" altLang="en-US" sz="3200" dirty="0" smtClean="0"/>
              <a:t>の「層」</a:t>
            </a:r>
            <a:r>
              <a:rPr kumimoji="1" lang="ja-JP" altLang="en-US" sz="3200" dirty="0" smtClean="0"/>
              <a:t>の</a:t>
            </a:r>
            <a:r>
              <a:rPr kumimoji="1" lang="en-US" altLang="ja-JP" sz="3200" dirty="0" err="1" smtClean="0"/>
              <a:t>TensorFlow</a:t>
            </a:r>
            <a:r>
              <a:rPr kumimoji="1" lang="ja-JP" altLang="en-US" sz="3200" dirty="0" smtClean="0"/>
              <a:t>グラフ</a:t>
            </a:r>
            <a:r>
              <a:rPr kumimoji="1" lang="ja-JP" altLang="en-US" sz="3200" dirty="0" smtClean="0"/>
              <a:t>での表現</a:t>
            </a:r>
            <a:endParaRPr kumimoji="1" lang="ja-JP" altLang="en-US" sz="3200" dirty="0"/>
          </a:p>
        </p:txBody>
      </p:sp>
      <p:grpSp>
        <p:nvGrpSpPr>
          <p:cNvPr id="3" name="図形グループ 2"/>
          <p:cNvGrpSpPr/>
          <p:nvPr/>
        </p:nvGrpSpPr>
        <p:grpSpPr>
          <a:xfrm>
            <a:off x="951978" y="2116902"/>
            <a:ext cx="6945671" cy="2022950"/>
            <a:chOff x="494238" y="3407916"/>
            <a:chExt cx="7791718" cy="2422946"/>
          </a:xfrm>
        </p:grpSpPr>
        <p:sp>
          <p:nvSpPr>
            <p:cNvPr id="4" name="円/楕円 3"/>
            <p:cNvSpPr/>
            <p:nvPr/>
          </p:nvSpPr>
          <p:spPr>
            <a:xfrm>
              <a:off x="2617940" y="4728572"/>
              <a:ext cx="1102289" cy="110229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 smtClean="0">
                  <a:solidFill>
                    <a:schemeClr val="bg1"/>
                  </a:solidFill>
                </a:rPr>
                <a:t>行列の積</a:t>
              </a:r>
              <a:endParaRPr kumimoji="1" lang="ja-JP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>
              <a:off x="494238" y="4869491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X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角丸四角形 5"/>
            <p:cNvSpPr/>
            <p:nvPr/>
          </p:nvSpPr>
          <p:spPr>
            <a:xfrm>
              <a:off x="1799027" y="3407916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W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円/楕円 6"/>
            <p:cNvSpPr/>
            <p:nvPr/>
          </p:nvSpPr>
          <p:spPr>
            <a:xfrm>
              <a:off x="4511458" y="4728572"/>
              <a:ext cx="1102289" cy="110229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/>
                <a:t>行列の和</a:t>
              </a:r>
              <a:endParaRPr kumimoji="1" lang="ja-JP" altLang="en-US" dirty="0"/>
            </a:p>
          </p:txBody>
        </p:sp>
        <p:sp>
          <p:nvSpPr>
            <p:cNvPr id="8" name="角丸四角形 7"/>
            <p:cNvSpPr/>
            <p:nvPr/>
          </p:nvSpPr>
          <p:spPr>
            <a:xfrm>
              <a:off x="3584532" y="3407916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b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円/楕円 8"/>
            <p:cNvSpPr/>
            <p:nvPr/>
          </p:nvSpPr>
          <p:spPr>
            <a:xfrm>
              <a:off x="6404976" y="4665942"/>
              <a:ext cx="1102289" cy="110229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 err="1" smtClean="0">
                  <a:solidFill>
                    <a:schemeClr val="accent2"/>
                  </a:solidFill>
                </a:rPr>
                <a:t>φ</a:t>
              </a:r>
              <a:r>
                <a:rPr kumimoji="1" lang="ja-JP" altLang="en-US" sz="2000" dirty="0" smtClean="0">
                  <a:solidFill>
                    <a:schemeClr val="tx1"/>
                  </a:solidFill>
                </a:rPr>
                <a:t>の適用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右矢印 9"/>
            <p:cNvSpPr/>
            <p:nvPr/>
          </p:nvSpPr>
          <p:spPr>
            <a:xfrm>
              <a:off x="1565753" y="5281805"/>
              <a:ext cx="951979" cy="1544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右矢印 10"/>
            <p:cNvSpPr/>
            <p:nvPr/>
          </p:nvSpPr>
          <p:spPr>
            <a:xfrm>
              <a:off x="3772418" y="5281805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右矢印 11"/>
            <p:cNvSpPr/>
            <p:nvPr/>
          </p:nvSpPr>
          <p:spPr>
            <a:xfrm>
              <a:off x="5653406" y="5258841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右矢印 12"/>
            <p:cNvSpPr/>
            <p:nvPr/>
          </p:nvSpPr>
          <p:spPr>
            <a:xfrm rot="2477396">
              <a:off x="4037552" y="448222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右矢印 13"/>
            <p:cNvSpPr/>
            <p:nvPr/>
          </p:nvSpPr>
          <p:spPr>
            <a:xfrm rot="2477396">
              <a:off x="2198318" y="4471791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右矢印 14"/>
            <p:cNvSpPr/>
            <p:nvPr/>
          </p:nvSpPr>
          <p:spPr>
            <a:xfrm>
              <a:off x="7546920" y="5223351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角丸四角形 26"/>
          <p:cNvSpPr/>
          <p:nvPr/>
        </p:nvSpPr>
        <p:spPr>
          <a:xfrm>
            <a:off x="2004164" y="1929008"/>
            <a:ext cx="5774499" cy="25803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下矢印 27"/>
          <p:cNvSpPr/>
          <p:nvPr/>
        </p:nvSpPr>
        <p:spPr>
          <a:xfrm>
            <a:off x="4370155" y="4659682"/>
            <a:ext cx="715412" cy="739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図形グループ 28"/>
          <p:cNvGrpSpPr/>
          <p:nvPr/>
        </p:nvGrpSpPr>
        <p:grpSpPr>
          <a:xfrm>
            <a:off x="3272716" y="5624179"/>
            <a:ext cx="2965278" cy="870557"/>
            <a:chOff x="1565753" y="2318154"/>
            <a:chExt cx="7191167" cy="2422946"/>
          </a:xfrm>
        </p:grpSpPr>
        <p:sp>
          <p:nvSpPr>
            <p:cNvPr id="30" name="円/楕円 29"/>
            <p:cNvSpPr/>
            <p:nvPr/>
          </p:nvSpPr>
          <p:spPr>
            <a:xfrm>
              <a:off x="2617940" y="3638810"/>
              <a:ext cx="1102289" cy="110229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 smtClean="0">
                  <a:solidFill>
                    <a:schemeClr val="bg1"/>
                  </a:solidFill>
                </a:rPr>
                <a:t>積</a:t>
              </a:r>
              <a:endParaRPr kumimoji="1" lang="ja-JP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32" name="角丸四角形 31"/>
            <p:cNvSpPr/>
            <p:nvPr/>
          </p:nvSpPr>
          <p:spPr>
            <a:xfrm>
              <a:off x="1799027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W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3" name="円/楕円 32"/>
            <p:cNvSpPr/>
            <p:nvPr/>
          </p:nvSpPr>
          <p:spPr>
            <a:xfrm>
              <a:off x="4511458" y="3638810"/>
              <a:ext cx="1102289" cy="110229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/>
                <a:t>和</a:t>
              </a:r>
              <a:endParaRPr kumimoji="1" lang="ja-JP" altLang="en-US" dirty="0"/>
            </a:p>
          </p:txBody>
        </p:sp>
        <p:sp>
          <p:nvSpPr>
            <p:cNvPr id="34" name="角丸四角形 33"/>
            <p:cNvSpPr/>
            <p:nvPr/>
          </p:nvSpPr>
          <p:spPr>
            <a:xfrm>
              <a:off x="3584532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b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5" name="円/楕円 34"/>
            <p:cNvSpPr/>
            <p:nvPr/>
          </p:nvSpPr>
          <p:spPr>
            <a:xfrm>
              <a:off x="6404976" y="3576180"/>
              <a:ext cx="1102289" cy="110229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 err="1" smtClean="0">
                  <a:solidFill>
                    <a:schemeClr val="accent2"/>
                  </a:solidFill>
                </a:rPr>
                <a:t>φ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右矢印 35"/>
            <p:cNvSpPr/>
            <p:nvPr/>
          </p:nvSpPr>
          <p:spPr>
            <a:xfrm>
              <a:off x="1565753" y="4192043"/>
              <a:ext cx="951979" cy="1544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右矢印 36"/>
            <p:cNvSpPr/>
            <p:nvPr/>
          </p:nvSpPr>
          <p:spPr>
            <a:xfrm>
              <a:off x="3772418" y="4192043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右矢印 37"/>
            <p:cNvSpPr/>
            <p:nvPr/>
          </p:nvSpPr>
          <p:spPr>
            <a:xfrm>
              <a:off x="5653406" y="416907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右矢印 38"/>
            <p:cNvSpPr/>
            <p:nvPr/>
          </p:nvSpPr>
          <p:spPr>
            <a:xfrm rot="2477396">
              <a:off x="4037552" y="3392467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右矢印 39"/>
            <p:cNvSpPr/>
            <p:nvPr/>
          </p:nvSpPr>
          <p:spPr>
            <a:xfrm rot="2477396">
              <a:off x="2198318" y="338202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右矢印 40"/>
            <p:cNvSpPr/>
            <p:nvPr/>
          </p:nvSpPr>
          <p:spPr>
            <a:xfrm>
              <a:off x="7546916" y="4133589"/>
              <a:ext cx="1210004" cy="1671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511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正方形/長方形 44"/>
          <p:cNvSpPr/>
          <p:nvPr/>
        </p:nvSpPr>
        <p:spPr>
          <a:xfrm>
            <a:off x="-89127" y="0"/>
            <a:ext cx="9145445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468044" y="3676213"/>
            <a:ext cx="3502744" cy="870557"/>
            <a:chOff x="262331" y="2318154"/>
            <a:chExt cx="8494589" cy="2422946"/>
          </a:xfrm>
        </p:grpSpPr>
        <p:sp>
          <p:nvSpPr>
            <p:cNvPr id="3" name="円/楕円 2"/>
            <p:cNvSpPr/>
            <p:nvPr/>
          </p:nvSpPr>
          <p:spPr>
            <a:xfrm>
              <a:off x="2617940" y="3638810"/>
              <a:ext cx="1102289" cy="110229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 smtClean="0">
                  <a:solidFill>
                    <a:schemeClr val="bg1"/>
                  </a:solidFill>
                </a:rPr>
                <a:t>積</a:t>
              </a:r>
              <a:endParaRPr kumimoji="1" lang="ja-JP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" name="角丸四角形 3"/>
            <p:cNvSpPr/>
            <p:nvPr/>
          </p:nvSpPr>
          <p:spPr>
            <a:xfrm>
              <a:off x="262331" y="3779728"/>
              <a:ext cx="1158833" cy="864296"/>
            </a:xfrm>
            <a:prstGeom prst="roundRect">
              <a:avLst>
                <a:gd name="adj" fmla="val 29711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X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>
              <a:off x="1799027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W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円/楕円 5"/>
            <p:cNvSpPr/>
            <p:nvPr/>
          </p:nvSpPr>
          <p:spPr>
            <a:xfrm>
              <a:off x="4511458" y="3638810"/>
              <a:ext cx="1102289" cy="110229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/>
                <a:t>和</a:t>
              </a:r>
              <a:endParaRPr kumimoji="1" lang="ja-JP" altLang="en-US" dirty="0"/>
            </a:p>
          </p:txBody>
        </p:sp>
        <p:sp>
          <p:nvSpPr>
            <p:cNvPr id="7" name="角丸四角形 6"/>
            <p:cNvSpPr/>
            <p:nvPr/>
          </p:nvSpPr>
          <p:spPr>
            <a:xfrm>
              <a:off x="3584532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b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円/楕円 7"/>
            <p:cNvSpPr/>
            <p:nvPr/>
          </p:nvSpPr>
          <p:spPr>
            <a:xfrm>
              <a:off x="6404976" y="3576180"/>
              <a:ext cx="1102289" cy="110229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 err="1" smtClean="0">
                  <a:solidFill>
                    <a:schemeClr val="accent2"/>
                  </a:solidFill>
                </a:rPr>
                <a:t>φ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右矢印 8"/>
            <p:cNvSpPr/>
            <p:nvPr/>
          </p:nvSpPr>
          <p:spPr>
            <a:xfrm>
              <a:off x="1565753" y="4192043"/>
              <a:ext cx="951979" cy="1544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右矢印 9"/>
            <p:cNvSpPr/>
            <p:nvPr/>
          </p:nvSpPr>
          <p:spPr>
            <a:xfrm>
              <a:off x="3772418" y="4192043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右矢印 10"/>
            <p:cNvSpPr/>
            <p:nvPr/>
          </p:nvSpPr>
          <p:spPr>
            <a:xfrm>
              <a:off x="5653406" y="416907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右矢印 11"/>
            <p:cNvSpPr/>
            <p:nvPr/>
          </p:nvSpPr>
          <p:spPr>
            <a:xfrm rot="2477396">
              <a:off x="4037552" y="3392467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右矢印 12"/>
            <p:cNvSpPr/>
            <p:nvPr/>
          </p:nvSpPr>
          <p:spPr>
            <a:xfrm rot="2477396">
              <a:off x="2198318" y="338202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右矢印 13"/>
            <p:cNvSpPr/>
            <p:nvPr/>
          </p:nvSpPr>
          <p:spPr>
            <a:xfrm>
              <a:off x="7546916" y="4133589"/>
              <a:ext cx="1210004" cy="16714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図形グループ 15"/>
          <p:cNvGrpSpPr/>
          <p:nvPr/>
        </p:nvGrpSpPr>
        <p:grpSpPr>
          <a:xfrm>
            <a:off x="3645075" y="3751370"/>
            <a:ext cx="2858054" cy="782878"/>
            <a:chOff x="1799027" y="2318154"/>
            <a:chExt cx="6727807" cy="2422946"/>
          </a:xfrm>
        </p:grpSpPr>
        <p:sp>
          <p:nvSpPr>
            <p:cNvPr id="17" name="円/楕円 16"/>
            <p:cNvSpPr/>
            <p:nvPr/>
          </p:nvSpPr>
          <p:spPr>
            <a:xfrm>
              <a:off x="2617940" y="3638810"/>
              <a:ext cx="1102289" cy="110229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 smtClean="0">
                  <a:solidFill>
                    <a:schemeClr val="bg1"/>
                  </a:solidFill>
                </a:rPr>
                <a:t>積</a:t>
              </a:r>
              <a:endParaRPr kumimoji="1" lang="ja-JP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8" name="角丸四角形 17"/>
            <p:cNvSpPr/>
            <p:nvPr/>
          </p:nvSpPr>
          <p:spPr>
            <a:xfrm>
              <a:off x="1799027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W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4511458" y="3638810"/>
              <a:ext cx="1102289" cy="110229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/>
                <a:t>和</a:t>
              </a:r>
              <a:endParaRPr kumimoji="1" lang="ja-JP" altLang="en-US" dirty="0"/>
            </a:p>
          </p:txBody>
        </p:sp>
        <p:sp>
          <p:nvSpPr>
            <p:cNvPr id="20" name="角丸四角形 19"/>
            <p:cNvSpPr/>
            <p:nvPr/>
          </p:nvSpPr>
          <p:spPr>
            <a:xfrm>
              <a:off x="3584532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b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6404976" y="3576180"/>
              <a:ext cx="1102289" cy="110229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 err="1" smtClean="0">
                  <a:solidFill>
                    <a:schemeClr val="accent2"/>
                  </a:solidFill>
                </a:rPr>
                <a:t>φ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2" name="右矢印 21"/>
            <p:cNvSpPr/>
            <p:nvPr/>
          </p:nvSpPr>
          <p:spPr>
            <a:xfrm>
              <a:off x="3772418" y="4192043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右矢印 22"/>
            <p:cNvSpPr/>
            <p:nvPr/>
          </p:nvSpPr>
          <p:spPr>
            <a:xfrm>
              <a:off x="5653406" y="416907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右矢印 23"/>
            <p:cNvSpPr/>
            <p:nvPr/>
          </p:nvSpPr>
          <p:spPr>
            <a:xfrm rot="2477396">
              <a:off x="4037552" y="3392467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右矢印 24"/>
            <p:cNvSpPr/>
            <p:nvPr/>
          </p:nvSpPr>
          <p:spPr>
            <a:xfrm rot="2477396">
              <a:off x="2198318" y="338202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右矢印 25"/>
            <p:cNvSpPr/>
            <p:nvPr/>
          </p:nvSpPr>
          <p:spPr>
            <a:xfrm>
              <a:off x="7546921" y="4133589"/>
              <a:ext cx="979913" cy="1414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7" name="図形グループ 26"/>
          <p:cNvGrpSpPr/>
          <p:nvPr/>
        </p:nvGrpSpPr>
        <p:grpSpPr>
          <a:xfrm>
            <a:off x="6177415" y="3740932"/>
            <a:ext cx="2755726" cy="782878"/>
            <a:chOff x="1799027" y="2318154"/>
            <a:chExt cx="6486929" cy="2422946"/>
          </a:xfrm>
        </p:grpSpPr>
        <p:sp>
          <p:nvSpPr>
            <p:cNvPr id="28" name="円/楕円 27"/>
            <p:cNvSpPr/>
            <p:nvPr/>
          </p:nvSpPr>
          <p:spPr>
            <a:xfrm>
              <a:off x="2617940" y="3638810"/>
              <a:ext cx="1102289" cy="110229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 smtClean="0">
                  <a:solidFill>
                    <a:schemeClr val="bg1"/>
                  </a:solidFill>
                </a:rPr>
                <a:t>積</a:t>
              </a:r>
              <a:endParaRPr kumimoji="1" lang="ja-JP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9" name="角丸四角形 28"/>
            <p:cNvSpPr/>
            <p:nvPr/>
          </p:nvSpPr>
          <p:spPr>
            <a:xfrm>
              <a:off x="1799027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W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4511458" y="3638810"/>
              <a:ext cx="1102289" cy="110229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/>
                <a:t>和</a:t>
              </a:r>
              <a:endParaRPr kumimoji="1" lang="ja-JP" altLang="en-US" dirty="0"/>
            </a:p>
          </p:txBody>
        </p:sp>
        <p:sp>
          <p:nvSpPr>
            <p:cNvPr id="31" name="角丸四角形 30"/>
            <p:cNvSpPr/>
            <p:nvPr/>
          </p:nvSpPr>
          <p:spPr>
            <a:xfrm>
              <a:off x="3584532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b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6404976" y="3576180"/>
              <a:ext cx="1102289" cy="110229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 err="1" smtClean="0">
                  <a:solidFill>
                    <a:schemeClr val="accent2"/>
                  </a:solidFill>
                </a:rPr>
                <a:t>φ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3" name="右矢印 32"/>
            <p:cNvSpPr/>
            <p:nvPr/>
          </p:nvSpPr>
          <p:spPr>
            <a:xfrm>
              <a:off x="3772418" y="4192043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右矢印 33"/>
            <p:cNvSpPr/>
            <p:nvPr/>
          </p:nvSpPr>
          <p:spPr>
            <a:xfrm>
              <a:off x="5653406" y="416907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右矢印 34"/>
            <p:cNvSpPr/>
            <p:nvPr/>
          </p:nvSpPr>
          <p:spPr>
            <a:xfrm rot="2477396">
              <a:off x="4037552" y="3392467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右矢印 35"/>
            <p:cNvSpPr/>
            <p:nvPr/>
          </p:nvSpPr>
          <p:spPr>
            <a:xfrm rot="2477396">
              <a:off x="2198318" y="338202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右矢印 36"/>
            <p:cNvSpPr/>
            <p:nvPr/>
          </p:nvSpPr>
          <p:spPr>
            <a:xfrm>
              <a:off x="7546920" y="413358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角丸四角形 1"/>
          <p:cNvSpPr/>
          <p:nvPr/>
        </p:nvSpPr>
        <p:spPr>
          <a:xfrm>
            <a:off x="1005510" y="3325485"/>
            <a:ext cx="2466333" cy="1816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角丸四角形 37"/>
          <p:cNvSpPr/>
          <p:nvPr/>
        </p:nvSpPr>
        <p:spPr>
          <a:xfrm>
            <a:off x="3625532" y="3365151"/>
            <a:ext cx="2466333" cy="1816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角丸四角形 38"/>
          <p:cNvSpPr/>
          <p:nvPr/>
        </p:nvSpPr>
        <p:spPr>
          <a:xfrm>
            <a:off x="6152857" y="3337711"/>
            <a:ext cx="2565258" cy="1816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1402918" y="1659523"/>
            <a:ext cx="2337499" cy="1323439"/>
          </a:xfrm>
          <a:prstGeom prst="rect">
            <a:avLst/>
          </a:prstGeom>
          <a:solidFill>
            <a:srgbClr val="AFECF0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H</a:t>
            </a:r>
            <a:r>
              <a:rPr kumimoji="1" lang="ja-JP" altLang="en-US" sz="2000" dirty="0" smtClean="0"/>
              <a:t>層の</a:t>
            </a:r>
            <a:endParaRPr kumimoji="1" lang="en-US" altLang="ja-JP" sz="2000" dirty="0" smtClean="0"/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ニューロン数</a:t>
            </a:r>
            <a:r>
              <a:rPr lang="en-US" altLang="ja-JP" sz="2000" dirty="0" smtClean="0"/>
              <a:t>:</a:t>
            </a:r>
            <a:r>
              <a:rPr lang="en-US" altLang="ja-JP" sz="2000" dirty="0" smtClean="0">
                <a:solidFill>
                  <a:srgbClr val="FF0000"/>
                </a:solidFill>
              </a:rPr>
              <a:t>3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重み</a:t>
            </a:r>
            <a:r>
              <a:rPr lang="en-US" altLang="ja-JP" sz="2000" dirty="0" smtClean="0"/>
              <a:t> W</a:t>
            </a:r>
            <a:r>
              <a:rPr lang="ja-JP" altLang="en-US" sz="2000" dirty="0" smtClean="0"/>
              <a:t>：</a:t>
            </a:r>
            <a:r>
              <a:rPr lang="en-US" altLang="ja-JP" sz="2000" dirty="0">
                <a:solidFill>
                  <a:srgbClr val="FF0000"/>
                </a:solidFill>
              </a:rPr>
              <a:t>4</a:t>
            </a:r>
            <a:r>
              <a:rPr lang="ja-JP" altLang="en-US" sz="2000" dirty="0" smtClean="0">
                <a:solidFill>
                  <a:srgbClr val="FF0000"/>
                </a:solidFill>
              </a:rPr>
              <a:t>ｘ</a:t>
            </a:r>
            <a:r>
              <a:rPr lang="en-US" altLang="ja-JP" sz="2000" dirty="0">
                <a:solidFill>
                  <a:srgbClr val="FF0000"/>
                </a:solidFill>
              </a:rPr>
              <a:t>3</a:t>
            </a:r>
            <a:r>
              <a:rPr lang="ja-JP" altLang="en-US" sz="2000" dirty="0" smtClean="0"/>
              <a:t>次元</a:t>
            </a:r>
            <a:endParaRPr lang="en-US" altLang="ja-JP" sz="2000" baseline="-25000" dirty="0" smtClean="0"/>
          </a:p>
          <a:p>
            <a:r>
              <a:rPr kumimoji="1" lang="en-US" altLang="ja-JP" sz="2000" dirty="0"/>
              <a:t> </a:t>
            </a:r>
            <a:r>
              <a:rPr kumimoji="1" lang="en-US" altLang="ja-JP" sz="2000" dirty="0" smtClean="0"/>
              <a:t> </a:t>
            </a:r>
            <a:r>
              <a:rPr kumimoji="1" lang="ja-JP" altLang="en-US" sz="2000" dirty="0" smtClean="0"/>
              <a:t>バイアス</a:t>
            </a:r>
            <a:r>
              <a:rPr kumimoji="1" lang="en-US" altLang="ja-JP" sz="2000" dirty="0" smtClean="0"/>
              <a:t> b:</a:t>
            </a:r>
            <a:r>
              <a:rPr lang="en-US" altLang="ja-JP" sz="2000" dirty="0" smtClean="0">
                <a:solidFill>
                  <a:srgbClr val="FF0000"/>
                </a:solidFill>
              </a:rPr>
              <a:t>3</a:t>
            </a:r>
            <a:r>
              <a:rPr lang="ja-JP" altLang="en-US" sz="2000" dirty="0" smtClean="0"/>
              <a:t>次元</a:t>
            </a:r>
            <a:endParaRPr kumimoji="1" lang="en-US" altLang="ja-JP" sz="2000" dirty="0" smtClean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910206" y="1661611"/>
            <a:ext cx="2337499" cy="1323439"/>
          </a:xfrm>
          <a:prstGeom prst="rect">
            <a:avLst/>
          </a:prstGeom>
          <a:solidFill>
            <a:srgbClr val="AFECF0"/>
          </a:solidFill>
        </p:spPr>
        <p:txBody>
          <a:bodyPr wrap="none" rtlCol="0">
            <a:spAutoFit/>
          </a:bodyPr>
          <a:lstStyle/>
          <a:p>
            <a:r>
              <a:rPr lang="en-US" altLang="ja-JP" sz="2000" dirty="0"/>
              <a:t>M</a:t>
            </a:r>
            <a:r>
              <a:rPr kumimoji="1" lang="ja-JP" altLang="en-US" sz="2000" dirty="0" smtClean="0"/>
              <a:t>層の</a:t>
            </a:r>
            <a:endParaRPr kumimoji="1" lang="en-US" altLang="ja-JP" sz="2000" dirty="0" smtClean="0"/>
          </a:p>
          <a:p>
            <a:r>
              <a:rPr lang="ja-JP" altLang="en-US" sz="2000" dirty="0"/>
              <a:t>　ニューロン数</a:t>
            </a:r>
            <a:r>
              <a:rPr lang="en-US" altLang="ja-JP" sz="2000" dirty="0" smtClean="0"/>
              <a:t>:</a:t>
            </a:r>
            <a:r>
              <a:rPr lang="en-US" altLang="ja-JP" sz="2000" dirty="0" smtClean="0">
                <a:solidFill>
                  <a:srgbClr val="FF0000"/>
                </a:solidFill>
              </a:rPr>
              <a:t>4</a:t>
            </a:r>
            <a:endParaRPr lang="en-US" altLang="ja-JP" sz="2000" dirty="0">
              <a:solidFill>
                <a:srgbClr val="FF0000"/>
              </a:solidFill>
            </a:endParaRPr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重み</a:t>
            </a:r>
            <a:r>
              <a:rPr lang="en-US" altLang="ja-JP" sz="2000" dirty="0" smtClean="0"/>
              <a:t> W</a:t>
            </a:r>
            <a:r>
              <a:rPr lang="ja-JP" altLang="en-US" sz="2000" dirty="0" smtClean="0"/>
              <a:t>：</a:t>
            </a:r>
            <a:r>
              <a:rPr lang="en-US" altLang="ja-JP" sz="2000" dirty="0" smtClean="0">
                <a:solidFill>
                  <a:srgbClr val="FF0000"/>
                </a:solidFill>
              </a:rPr>
              <a:t>3x4</a:t>
            </a:r>
            <a:r>
              <a:rPr lang="ja-JP" altLang="en-US" sz="2000" dirty="0" smtClean="0"/>
              <a:t>次元</a:t>
            </a:r>
            <a:endParaRPr lang="en-US" altLang="ja-JP" sz="2000" baseline="-25000" dirty="0" smtClean="0"/>
          </a:p>
          <a:p>
            <a:r>
              <a:rPr kumimoji="1" lang="en-US" altLang="ja-JP" sz="2000" dirty="0"/>
              <a:t> </a:t>
            </a:r>
            <a:r>
              <a:rPr kumimoji="1" lang="en-US" altLang="ja-JP" sz="2000" dirty="0" smtClean="0"/>
              <a:t> </a:t>
            </a:r>
            <a:r>
              <a:rPr kumimoji="1" lang="ja-JP" altLang="en-US" sz="2000" dirty="0" smtClean="0"/>
              <a:t>バイアス</a:t>
            </a:r>
            <a:r>
              <a:rPr kumimoji="1" lang="en-US" altLang="ja-JP" sz="2000" dirty="0" smtClean="0"/>
              <a:t> b: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4</a:t>
            </a:r>
            <a:r>
              <a:rPr kumimoji="1" lang="ja-JP" altLang="en-US" sz="2000" dirty="0" smtClean="0"/>
              <a:t>次元</a:t>
            </a:r>
            <a:endParaRPr kumimoji="1" lang="en-US" altLang="ja-JP" sz="2000" baseline="-25000" dirty="0" smtClean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392442" y="1676225"/>
            <a:ext cx="2337499" cy="1323439"/>
          </a:xfrm>
          <a:prstGeom prst="rect">
            <a:avLst/>
          </a:prstGeom>
          <a:solidFill>
            <a:srgbClr val="AFECF0"/>
          </a:solidFill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Y</a:t>
            </a:r>
            <a:r>
              <a:rPr kumimoji="1" lang="ja-JP" altLang="en-US" sz="2000" dirty="0" smtClean="0"/>
              <a:t>層の</a:t>
            </a:r>
            <a:endParaRPr kumimoji="1" lang="en-US" altLang="ja-JP" sz="2000" dirty="0" smtClean="0"/>
          </a:p>
          <a:p>
            <a:r>
              <a:rPr lang="ja-JP" altLang="en-US" sz="2000" dirty="0"/>
              <a:t>　ニューロン数</a:t>
            </a:r>
            <a:r>
              <a:rPr lang="en-US" altLang="ja-JP" sz="2000" dirty="0" smtClean="0"/>
              <a:t>:</a:t>
            </a:r>
            <a:r>
              <a:rPr lang="en-US" altLang="ja-JP" sz="2000" dirty="0" smtClean="0">
                <a:solidFill>
                  <a:srgbClr val="FF0000"/>
                </a:solidFill>
              </a:rPr>
              <a:t>2</a:t>
            </a:r>
            <a:endParaRPr lang="en-US" altLang="ja-JP" sz="2000" dirty="0">
              <a:solidFill>
                <a:srgbClr val="FF0000"/>
              </a:solidFill>
            </a:endParaRPr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重み</a:t>
            </a:r>
            <a:r>
              <a:rPr lang="en-US" altLang="ja-JP" sz="2000" dirty="0" smtClean="0"/>
              <a:t> W</a:t>
            </a:r>
            <a:r>
              <a:rPr lang="ja-JP" altLang="en-US" sz="2000" dirty="0" smtClean="0"/>
              <a:t>：</a:t>
            </a:r>
            <a:r>
              <a:rPr lang="en-US" altLang="ja-JP" sz="2000" dirty="0" smtClean="0">
                <a:solidFill>
                  <a:srgbClr val="FF0000"/>
                </a:solidFill>
              </a:rPr>
              <a:t>4x2</a:t>
            </a:r>
            <a:r>
              <a:rPr lang="ja-JP" altLang="en-US" sz="2000" dirty="0" smtClean="0"/>
              <a:t>次元</a:t>
            </a:r>
            <a:endParaRPr lang="en-US" altLang="ja-JP" sz="2000" baseline="-25000" dirty="0" smtClean="0"/>
          </a:p>
          <a:p>
            <a:r>
              <a:rPr kumimoji="1" lang="en-US" altLang="ja-JP" sz="2000" dirty="0"/>
              <a:t> </a:t>
            </a:r>
            <a:r>
              <a:rPr kumimoji="1" lang="en-US" altLang="ja-JP" sz="2000" dirty="0" smtClean="0"/>
              <a:t> </a:t>
            </a:r>
            <a:r>
              <a:rPr kumimoji="1" lang="ja-JP" altLang="en-US" sz="2000" dirty="0" smtClean="0"/>
              <a:t>バイアス</a:t>
            </a:r>
            <a:r>
              <a:rPr kumimoji="1" lang="en-US" altLang="ja-JP" sz="2000" dirty="0" smtClean="0"/>
              <a:t> b:</a:t>
            </a:r>
            <a:r>
              <a:rPr kumimoji="1" lang="en-US" altLang="ja-JP" sz="2000" dirty="0" smtClean="0">
                <a:solidFill>
                  <a:srgbClr val="FF0000"/>
                </a:solidFill>
              </a:rPr>
              <a:t>2</a:t>
            </a:r>
            <a:r>
              <a:rPr kumimoji="1" lang="ja-JP" altLang="en-US" sz="2000" dirty="0" smtClean="0"/>
              <a:t>次元</a:t>
            </a:r>
            <a:endParaRPr kumimoji="1" lang="en-US" altLang="ja-JP" sz="2000" baseline="-25000" dirty="0" smtClean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-9255" y="5279550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   X</a:t>
            </a:r>
            <a:r>
              <a:rPr kumimoji="1" lang="ja-JP" altLang="en-US" sz="2800" dirty="0" smtClean="0"/>
              <a:t>層</a:t>
            </a:r>
            <a:r>
              <a:rPr kumimoji="1" lang="en-US" altLang="ja-JP" sz="2800" dirty="0" smtClean="0"/>
              <a:t>       H</a:t>
            </a:r>
            <a:r>
              <a:rPr kumimoji="1" lang="ja-JP" altLang="en-US" sz="2800" dirty="0" smtClean="0"/>
              <a:t>層</a:t>
            </a:r>
            <a:r>
              <a:rPr kumimoji="1" lang="en-US" altLang="ja-JP" sz="2800" dirty="0" smtClean="0"/>
              <a:t>               M</a:t>
            </a:r>
            <a:r>
              <a:rPr kumimoji="1" lang="ja-JP" altLang="en-US" sz="2800" dirty="0" smtClean="0"/>
              <a:t>層</a:t>
            </a:r>
            <a:r>
              <a:rPr kumimoji="1" lang="en-US" altLang="ja-JP" sz="2800" dirty="0" smtClean="0"/>
              <a:t>               Y</a:t>
            </a:r>
            <a:r>
              <a:rPr kumimoji="1" lang="ja-JP" altLang="en-US" sz="2800" dirty="0" smtClean="0"/>
              <a:t>層</a:t>
            </a:r>
            <a:endParaRPr kumimoji="1" lang="ja-JP" altLang="en-US" sz="28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1733947" y="5889322"/>
            <a:ext cx="6050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 smtClean="0">
                <a:solidFill>
                  <a:schemeClr val="accent2"/>
                </a:solidFill>
              </a:rPr>
              <a:t>こっちの</a:t>
            </a:r>
            <a:r>
              <a:rPr kumimoji="1" lang="ja-JP" altLang="en-US" sz="2800" dirty="0" smtClean="0">
                <a:solidFill>
                  <a:schemeClr val="accent2"/>
                </a:solidFill>
              </a:rPr>
              <a:t>グラフの方が</a:t>
            </a:r>
            <a:r>
              <a:rPr kumimoji="1" lang="ja-JP" altLang="en-US" sz="2800" dirty="0" smtClean="0">
                <a:solidFill>
                  <a:schemeClr val="accent2"/>
                </a:solidFill>
              </a:rPr>
              <a:t>、わかりやすい</a:t>
            </a:r>
            <a:r>
              <a:rPr kumimoji="1" lang="ja-JP" altLang="en-US" sz="2800" dirty="0" smtClean="0">
                <a:solidFill>
                  <a:schemeClr val="accent2"/>
                </a:solidFill>
              </a:rPr>
              <a:t>！</a:t>
            </a:r>
            <a:endParaRPr kumimoji="1" lang="ja-JP" altLang="en-US" sz="2800" dirty="0">
              <a:solidFill>
                <a:schemeClr val="accent2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1" y="1674137"/>
            <a:ext cx="1258180" cy="1220847"/>
          </a:xfrm>
          <a:prstGeom prst="rect">
            <a:avLst/>
          </a:prstGeom>
          <a:solidFill>
            <a:srgbClr val="AFECF0"/>
          </a:solidFill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X</a:t>
            </a:r>
            <a:r>
              <a:rPr kumimoji="1" lang="ja-JP" altLang="en-US" sz="2000" dirty="0" smtClean="0"/>
              <a:t>層の</a:t>
            </a:r>
            <a:endParaRPr kumimoji="1" lang="en-US" altLang="ja-JP" sz="2000" dirty="0" smtClean="0"/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入力：</a:t>
            </a:r>
            <a:r>
              <a:rPr lang="en-US" altLang="ja-JP" sz="2000" dirty="0" smtClean="0">
                <a:solidFill>
                  <a:srgbClr val="FF0000"/>
                </a:solidFill>
              </a:rPr>
              <a:t>4</a:t>
            </a:r>
          </a:p>
          <a:p>
            <a:r>
              <a:rPr lang="ja-JP" altLang="en-US" sz="2000" dirty="0"/>
              <a:t>　</a:t>
            </a:r>
            <a:r>
              <a:rPr lang="en-US" altLang="ja-JP" sz="2000" dirty="0" smtClean="0">
                <a:solidFill>
                  <a:srgbClr val="FF0000"/>
                </a:solidFill>
              </a:rPr>
              <a:t>4</a:t>
            </a:r>
            <a:r>
              <a:rPr lang="ja-JP" altLang="en-US" sz="2000" dirty="0" smtClean="0"/>
              <a:t>次元</a:t>
            </a:r>
            <a:endParaRPr lang="en-US" altLang="ja-JP" sz="2000" dirty="0" smtClean="0"/>
          </a:p>
          <a:p>
            <a:endParaRPr kumimoji="1" lang="ja-JP" altLang="en-US" sz="2000" baseline="-25000" dirty="0"/>
          </a:p>
        </p:txBody>
      </p:sp>
      <p:sp>
        <p:nvSpPr>
          <p:cNvPr id="49" name="タイトル 60"/>
          <p:cNvSpPr txBox="1">
            <a:spLocks/>
          </p:cNvSpPr>
          <p:nvPr/>
        </p:nvSpPr>
        <p:spPr>
          <a:xfrm>
            <a:off x="574675" y="304800"/>
            <a:ext cx="8001000" cy="121602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9pPr>
          </a:lstStyle>
          <a:p>
            <a:r>
              <a:rPr lang="en-US" altLang="ja-JP" sz="3200" kern="0" dirty="0" smtClean="0"/>
              <a:t>Full Connect</a:t>
            </a:r>
            <a:r>
              <a:rPr lang="ja-JP" altLang="en-US" sz="3200" kern="0" dirty="0" smtClean="0"/>
              <a:t>な</a:t>
            </a:r>
            <a:r>
              <a:rPr lang="en-US" altLang="ja-JP" sz="3200" kern="0" dirty="0" smtClean="0"/>
              <a:t>DNN</a:t>
            </a:r>
            <a:r>
              <a:rPr lang="ja-JP" altLang="en-US" sz="3200" kern="0" dirty="0" smtClean="0"/>
              <a:t>の</a:t>
            </a:r>
            <a:r>
              <a:rPr lang="en-US" altLang="ja-JP" sz="3200" kern="0" dirty="0" smtClean="0"/>
              <a:t/>
            </a:r>
            <a:br>
              <a:rPr lang="en-US" altLang="ja-JP" sz="3200" kern="0" dirty="0" smtClean="0"/>
            </a:br>
            <a:r>
              <a:rPr lang="en-US" altLang="ja-JP" sz="3200" kern="0" dirty="0" err="1" smtClean="0">
                <a:solidFill>
                  <a:srgbClr val="0070C0"/>
                </a:solidFill>
              </a:rPr>
              <a:t>TensorFlow</a:t>
            </a:r>
            <a:r>
              <a:rPr lang="ja-JP" altLang="en-US" sz="3200" kern="0" dirty="0" smtClean="0">
                <a:solidFill>
                  <a:srgbClr val="0070C0"/>
                </a:solidFill>
              </a:rPr>
              <a:t>グラフでの表現</a:t>
            </a:r>
            <a:endParaRPr lang="ja-JP" altLang="en-US" sz="32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1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21"/>
            <a:ext cx="9018740" cy="6807041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50313" y="563671"/>
            <a:ext cx="388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ニューラル・ネットワークの例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0313" y="3995803"/>
            <a:ext cx="1455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これでも省略</a:t>
            </a:r>
            <a:endParaRPr kumimoji="1"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 smtClean="0">
                <a:solidFill>
                  <a:srgbClr val="00B0F0"/>
                </a:solidFill>
              </a:rPr>
              <a:t>されている</a:t>
            </a:r>
            <a:endParaRPr kumimoji="1" lang="en-US" altLang="ja-JP" dirty="0">
              <a:solidFill>
                <a:srgbClr val="00B0F0"/>
              </a:solidFill>
            </a:endParaRPr>
          </a:p>
          <a:p>
            <a:r>
              <a:rPr lang="en-US" altLang="ja-JP" dirty="0" smtClean="0">
                <a:solidFill>
                  <a:srgbClr val="00B0F0"/>
                </a:solidFill>
              </a:rPr>
              <a:t> </a:t>
            </a:r>
            <a:r>
              <a:rPr lang="en-US" altLang="ja-JP" dirty="0" smtClean="0">
                <a:solidFill>
                  <a:srgbClr val="0070C0"/>
                </a:solidFill>
              </a:rPr>
              <a:t>784-&gt;8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3773" y="1014610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>
                <a:solidFill>
                  <a:srgbClr val="0070C0"/>
                </a:solidFill>
              </a:rPr>
              <a:t>旧来のグラフ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0076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図形グループ 3"/>
          <p:cNvGrpSpPr/>
          <p:nvPr/>
        </p:nvGrpSpPr>
        <p:grpSpPr>
          <a:xfrm>
            <a:off x="1302705" y="2265038"/>
            <a:ext cx="789140" cy="726510"/>
            <a:chOff x="864296" y="989556"/>
            <a:chExt cx="789140" cy="726510"/>
          </a:xfrm>
        </p:grpSpPr>
        <p:sp>
          <p:nvSpPr>
            <p:cNvPr id="5" name="円/楕円 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1318501" y="3244239"/>
            <a:ext cx="789140" cy="726510"/>
            <a:chOff x="864296" y="989556"/>
            <a:chExt cx="789140" cy="726510"/>
          </a:xfrm>
        </p:grpSpPr>
        <p:sp>
          <p:nvSpPr>
            <p:cNvPr id="8" name="円/楕円 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1302706" y="4228166"/>
            <a:ext cx="781971" cy="726510"/>
            <a:chOff x="864296" y="989556"/>
            <a:chExt cx="789140" cy="726510"/>
          </a:xfrm>
        </p:grpSpPr>
        <p:sp>
          <p:nvSpPr>
            <p:cNvPr id="11" name="円/楕円 1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1302705" y="5212093"/>
            <a:ext cx="781971" cy="726510"/>
            <a:chOff x="864296" y="989556"/>
            <a:chExt cx="789140" cy="726510"/>
          </a:xfrm>
        </p:grpSpPr>
        <p:sp>
          <p:nvSpPr>
            <p:cNvPr id="23" name="円/楕円 2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3070963" y="2685293"/>
            <a:ext cx="789140" cy="726510"/>
            <a:chOff x="864296" y="989556"/>
            <a:chExt cx="789140" cy="726510"/>
          </a:xfrm>
        </p:grpSpPr>
        <p:sp>
          <p:nvSpPr>
            <p:cNvPr id="26" name="円/楕円 25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039661" y="1139869"/>
              <a:ext cx="486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H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28" name="図形グループ 27"/>
          <p:cNvGrpSpPr/>
          <p:nvPr/>
        </p:nvGrpSpPr>
        <p:grpSpPr>
          <a:xfrm>
            <a:off x="3086759" y="3664494"/>
            <a:ext cx="789140" cy="726510"/>
            <a:chOff x="864296" y="989556"/>
            <a:chExt cx="789140" cy="726510"/>
          </a:xfrm>
        </p:grpSpPr>
        <p:sp>
          <p:nvSpPr>
            <p:cNvPr id="29" name="円/楕円 28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1039661" y="1139869"/>
              <a:ext cx="486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H</a:t>
              </a:r>
              <a:r>
                <a:rPr lang="en-US" altLang="ja-JP" sz="2000" baseline="-25000" dirty="0" smtClean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3070964" y="4648421"/>
            <a:ext cx="781971" cy="726510"/>
            <a:chOff x="864296" y="989556"/>
            <a:chExt cx="789140" cy="726510"/>
          </a:xfrm>
        </p:grpSpPr>
        <p:sp>
          <p:nvSpPr>
            <p:cNvPr id="32" name="円/楕円 31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1039661" y="1139869"/>
              <a:ext cx="4904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H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37" name="図形グループ 36"/>
          <p:cNvGrpSpPr/>
          <p:nvPr/>
        </p:nvGrpSpPr>
        <p:grpSpPr>
          <a:xfrm>
            <a:off x="4837125" y="2217022"/>
            <a:ext cx="789140" cy="726510"/>
            <a:chOff x="864296" y="989556"/>
            <a:chExt cx="789140" cy="726510"/>
          </a:xfrm>
        </p:grpSpPr>
        <p:sp>
          <p:nvSpPr>
            <p:cNvPr id="38" name="円/楕円 3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1039661" y="1139869"/>
              <a:ext cx="5100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M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4852921" y="3196223"/>
            <a:ext cx="789140" cy="726510"/>
            <a:chOff x="864296" y="989556"/>
            <a:chExt cx="789140" cy="726510"/>
          </a:xfrm>
        </p:grpSpPr>
        <p:sp>
          <p:nvSpPr>
            <p:cNvPr id="41" name="円/楕円 4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1039661" y="1139869"/>
              <a:ext cx="5100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M</a:t>
              </a:r>
              <a:r>
                <a:rPr lang="en-US" altLang="ja-JP" sz="2000" baseline="-25000" dirty="0" smtClean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43" name="図形グループ 42"/>
          <p:cNvGrpSpPr/>
          <p:nvPr/>
        </p:nvGrpSpPr>
        <p:grpSpPr>
          <a:xfrm>
            <a:off x="4837126" y="4180150"/>
            <a:ext cx="781971" cy="726510"/>
            <a:chOff x="864296" y="989556"/>
            <a:chExt cx="789140" cy="726510"/>
          </a:xfrm>
        </p:grpSpPr>
        <p:sp>
          <p:nvSpPr>
            <p:cNvPr id="44" name="円/楕円 43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1039661" y="1139869"/>
              <a:ext cx="5147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M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46" name="図形グループ 45"/>
          <p:cNvGrpSpPr/>
          <p:nvPr/>
        </p:nvGrpSpPr>
        <p:grpSpPr>
          <a:xfrm>
            <a:off x="4837125" y="5164077"/>
            <a:ext cx="781971" cy="726510"/>
            <a:chOff x="864296" y="989556"/>
            <a:chExt cx="789140" cy="726510"/>
          </a:xfrm>
        </p:grpSpPr>
        <p:sp>
          <p:nvSpPr>
            <p:cNvPr id="47" name="円/楕円 46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1039661" y="1139869"/>
              <a:ext cx="5147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M</a:t>
              </a:r>
              <a:r>
                <a:rPr lang="en-US" altLang="ja-JP" sz="2000" baseline="-25000" dirty="0" smtClean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49" name="図形グループ 48"/>
          <p:cNvGrpSpPr/>
          <p:nvPr/>
        </p:nvGrpSpPr>
        <p:grpSpPr>
          <a:xfrm>
            <a:off x="6465505" y="3093842"/>
            <a:ext cx="789140" cy="726510"/>
            <a:chOff x="864296" y="989556"/>
            <a:chExt cx="789140" cy="726510"/>
          </a:xfrm>
        </p:grpSpPr>
        <p:sp>
          <p:nvSpPr>
            <p:cNvPr id="50" name="円/楕円 49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1039661" y="1139869"/>
              <a:ext cx="450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Y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52" name="図形グループ 51"/>
          <p:cNvGrpSpPr/>
          <p:nvPr/>
        </p:nvGrpSpPr>
        <p:grpSpPr>
          <a:xfrm>
            <a:off x="6481301" y="4073043"/>
            <a:ext cx="789140" cy="726510"/>
            <a:chOff x="864296" y="989556"/>
            <a:chExt cx="789140" cy="726510"/>
          </a:xfrm>
        </p:grpSpPr>
        <p:sp>
          <p:nvSpPr>
            <p:cNvPr id="53" name="円/楕円 5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1039661" y="1139869"/>
              <a:ext cx="450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Y</a:t>
              </a:r>
              <a:r>
                <a:rPr lang="en-US" altLang="ja-JP" sz="2000" baseline="-25000" dirty="0" smtClean="0"/>
                <a:t>2</a:t>
              </a:r>
              <a:endParaRPr kumimoji="1" lang="ja-JP" altLang="en-US" sz="2000" baseline="-25000" dirty="0"/>
            </a:p>
          </p:txBody>
        </p:sp>
      </p:grpSp>
      <p:sp>
        <p:nvSpPr>
          <p:cNvPr id="61" name="タイトル 60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kumimoji="1" lang="en-US" altLang="ja-JP" sz="3600" b="1" dirty="0" smtClean="0">
                <a:solidFill>
                  <a:srgbClr val="0070C0"/>
                </a:solidFill>
              </a:rPr>
              <a:t>DNN (Deep Neural Network)</a:t>
            </a:r>
            <a:r>
              <a:rPr kumimoji="1" lang="en-US" altLang="ja-JP" sz="3200" dirty="0" smtClean="0"/>
              <a:t/>
            </a:r>
            <a:br>
              <a:rPr kumimoji="1" lang="en-US" altLang="ja-JP" sz="3200" dirty="0" smtClean="0"/>
            </a:br>
            <a:r>
              <a:rPr kumimoji="1" lang="en-US" altLang="ja-JP" sz="3200" dirty="0" smtClean="0"/>
              <a:t>Full </a:t>
            </a:r>
            <a:r>
              <a:rPr kumimoji="1" lang="en-US" altLang="ja-JP" sz="3200" dirty="0" smtClean="0"/>
              <a:t>Connect</a:t>
            </a:r>
            <a:r>
              <a:rPr lang="ja-JP" altLang="en-US" sz="3200" dirty="0" smtClean="0"/>
              <a:t>なニューラル・</a:t>
            </a:r>
            <a:r>
              <a:rPr lang="ja-JP" altLang="en-US" sz="3200" dirty="0" smtClean="0"/>
              <a:t>ネットワーク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cxnSp>
        <p:nvCxnSpPr>
          <p:cNvPr id="63" name="直線矢印コネクタ 62"/>
          <p:cNvCxnSpPr>
            <a:stCxn id="5" idx="6"/>
            <a:endCxn id="26" idx="2"/>
          </p:cNvCxnSpPr>
          <p:nvPr/>
        </p:nvCxnSpPr>
        <p:spPr>
          <a:xfrm>
            <a:off x="2091845" y="2628293"/>
            <a:ext cx="979118" cy="420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>
            <a:off x="2106459" y="3657513"/>
            <a:ext cx="979118" cy="38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>
            <a:off x="2132402" y="4697171"/>
            <a:ext cx="864759" cy="418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/>
          <p:nvPr/>
        </p:nvCxnSpPr>
        <p:spPr>
          <a:xfrm>
            <a:off x="3835047" y="3118895"/>
            <a:ext cx="979118" cy="38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>
            <a:off x="3860103" y="4212127"/>
            <a:ext cx="977026" cy="226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>
            <a:off x="3858011" y="5120967"/>
            <a:ext cx="979118" cy="38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/>
          <p:cNvCxnSpPr>
            <a:stCxn id="8" idx="6"/>
            <a:endCxn id="26" idx="2"/>
          </p:cNvCxnSpPr>
          <p:nvPr/>
        </p:nvCxnSpPr>
        <p:spPr>
          <a:xfrm flipV="1">
            <a:off x="2107641" y="3048548"/>
            <a:ext cx="963322" cy="558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/>
          <p:cNvCxnSpPr>
            <a:stCxn id="5" idx="6"/>
          </p:cNvCxnSpPr>
          <p:nvPr/>
        </p:nvCxnSpPr>
        <p:spPr>
          <a:xfrm>
            <a:off x="2091845" y="2628293"/>
            <a:ext cx="977022" cy="127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>
            <a:stCxn id="5" idx="6"/>
          </p:cNvCxnSpPr>
          <p:nvPr/>
        </p:nvCxnSpPr>
        <p:spPr>
          <a:xfrm>
            <a:off x="2091845" y="2628293"/>
            <a:ext cx="975823" cy="2278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>
            <a:stCxn id="8" idx="6"/>
          </p:cNvCxnSpPr>
          <p:nvPr/>
        </p:nvCxnSpPr>
        <p:spPr>
          <a:xfrm>
            <a:off x="2107641" y="3607494"/>
            <a:ext cx="863700" cy="134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/>
          <p:cNvCxnSpPr>
            <a:stCxn id="11" idx="6"/>
          </p:cNvCxnSpPr>
          <p:nvPr/>
        </p:nvCxnSpPr>
        <p:spPr>
          <a:xfrm flipV="1">
            <a:off x="2084677" y="3176067"/>
            <a:ext cx="928580" cy="1415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/>
          <p:cNvCxnSpPr>
            <a:stCxn id="11" idx="6"/>
          </p:cNvCxnSpPr>
          <p:nvPr/>
        </p:nvCxnSpPr>
        <p:spPr>
          <a:xfrm flipV="1">
            <a:off x="2084677" y="4156016"/>
            <a:ext cx="908668" cy="435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/>
          <p:cNvCxnSpPr>
            <a:stCxn id="23" idx="6"/>
          </p:cNvCxnSpPr>
          <p:nvPr/>
        </p:nvCxnSpPr>
        <p:spPr>
          <a:xfrm flipV="1">
            <a:off x="2084676" y="3336917"/>
            <a:ext cx="961228" cy="2238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>
            <a:stCxn id="23" idx="6"/>
          </p:cNvCxnSpPr>
          <p:nvPr/>
        </p:nvCxnSpPr>
        <p:spPr>
          <a:xfrm flipV="1">
            <a:off x="2084676" y="4223356"/>
            <a:ext cx="968403" cy="1351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/>
          <p:cNvCxnSpPr/>
          <p:nvPr/>
        </p:nvCxnSpPr>
        <p:spPr>
          <a:xfrm flipV="1">
            <a:off x="2098853" y="5237789"/>
            <a:ext cx="892023" cy="40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/>
          <p:cNvCxnSpPr>
            <a:stCxn id="26" idx="6"/>
          </p:cNvCxnSpPr>
          <p:nvPr/>
        </p:nvCxnSpPr>
        <p:spPr>
          <a:xfrm flipV="1">
            <a:off x="3860103" y="2636008"/>
            <a:ext cx="878899" cy="41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/>
          <p:cNvCxnSpPr/>
          <p:nvPr/>
        </p:nvCxnSpPr>
        <p:spPr>
          <a:xfrm>
            <a:off x="3856519" y="3273901"/>
            <a:ext cx="957646" cy="103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>
            <a:stCxn id="26" idx="5"/>
          </p:cNvCxnSpPr>
          <p:nvPr/>
        </p:nvCxnSpPr>
        <p:spPr>
          <a:xfrm>
            <a:off x="3744536" y="3305408"/>
            <a:ext cx="1131349" cy="2069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/>
          <p:cNvCxnSpPr>
            <a:stCxn id="29" idx="6"/>
          </p:cNvCxnSpPr>
          <p:nvPr/>
        </p:nvCxnSpPr>
        <p:spPr>
          <a:xfrm flipV="1">
            <a:off x="3875899" y="2803111"/>
            <a:ext cx="863103" cy="12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矢印コネクタ 104"/>
          <p:cNvCxnSpPr>
            <a:endCxn id="41" idx="3"/>
          </p:cNvCxnSpPr>
          <p:nvPr/>
        </p:nvCxnSpPr>
        <p:spPr>
          <a:xfrm flipV="1">
            <a:off x="3842490" y="3816338"/>
            <a:ext cx="1125998" cy="33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矢印コネクタ 108"/>
          <p:cNvCxnSpPr>
            <a:stCxn id="29" idx="5"/>
            <a:endCxn id="47" idx="2"/>
          </p:cNvCxnSpPr>
          <p:nvPr/>
        </p:nvCxnSpPr>
        <p:spPr>
          <a:xfrm>
            <a:off x="3760332" y="4284609"/>
            <a:ext cx="1076793" cy="1242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/>
          <p:cNvCxnSpPr/>
          <p:nvPr/>
        </p:nvCxnSpPr>
        <p:spPr>
          <a:xfrm flipV="1">
            <a:off x="3807952" y="2934532"/>
            <a:ext cx="1067933" cy="189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矢印コネクタ 112"/>
          <p:cNvCxnSpPr/>
          <p:nvPr/>
        </p:nvCxnSpPr>
        <p:spPr>
          <a:xfrm flipV="1">
            <a:off x="3834321" y="3944568"/>
            <a:ext cx="1072878" cy="954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>
            <a:stCxn id="32" idx="6"/>
            <a:endCxn id="44" idx="2"/>
          </p:cNvCxnSpPr>
          <p:nvPr/>
        </p:nvCxnSpPr>
        <p:spPr>
          <a:xfrm flipV="1">
            <a:off x="3852935" y="4543405"/>
            <a:ext cx="984191" cy="468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/>
          <p:cNvCxnSpPr>
            <a:stCxn id="38" idx="6"/>
          </p:cNvCxnSpPr>
          <p:nvPr/>
        </p:nvCxnSpPr>
        <p:spPr>
          <a:xfrm>
            <a:off x="5626265" y="2580277"/>
            <a:ext cx="839240" cy="68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矢印コネクタ 118"/>
          <p:cNvCxnSpPr>
            <a:endCxn id="53" idx="1"/>
          </p:cNvCxnSpPr>
          <p:nvPr/>
        </p:nvCxnSpPr>
        <p:spPr>
          <a:xfrm>
            <a:off x="5618367" y="2717651"/>
            <a:ext cx="978501" cy="1461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矢印コネクタ 120"/>
          <p:cNvCxnSpPr>
            <a:stCxn id="41" idx="6"/>
            <a:endCxn id="50" idx="2"/>
          </p:cNvCxnSpPr>
          <p:nvPr/>
        </p:nvCxnSpPr>
        <p:spPr>
          <a:xfrm flipV="1">
            <a:off x="5642061" y="3457097"/>
            <a:ext cx="823444" cy="102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矢印コネクタ 122"/>
          <p:cNvCxnSpPr/>
          <p:nvPr/>
        </p:nvCxnSpPr>
        <p:spPr>
          <a:xfrm>
            <a:off x="5595407" y="3706452"/>
            <a:ext cx="918628" cy="538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矢印コネクタ 124"/>
          <p:cNvCxnSpPr>
            <a:stCxn id="44" idx="6"/>
          </p:cNvCxnSpPr>
          <p:nvPr/>
        </p:nvCxnSpPr>
        <p:spPr>
          <a:xfrm flipV="1">
            <a:off x="5619097" y="3639729"/>
            <a:ext cx="855244" cy="90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/>
          <p:cNvCxnSpPr>
            <a:endCxn id="53" idx="2"/>
          </p:cNvCxnSpPr>
          <p:nvPr/>
        </p:nvCxnSpPr>
        <p:spPr>
          <a:xfrm flipV="1">
            <a:off x="5634059" y="4436298"/>
            <a:ext cx="847242" cy="24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矢印コネクタ 128"/>
          <p:cNvCxnSpPr>
            <a:stCxn id="47" idx="7"/>
            <a:endCxn id="50" idx="3"/>
          </p:cNvCxnSpPr>
          <p:nvPr/>
        </p:nvCxnSpPr>
        <p:spPr>
          <a:xfrm flipV="1">
            <a:off x="5504579" y="3713957"/>
            <a:ext cx="1076493" cy="1556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/>
          <p:cNvCxnSpPr/>
          <p:nvPr/>
        </p:nvCxnSpPr>
        <p:spPr>
          <a:xfrm flipV="1">
            <a:off x="5624673" y="4658010"/>
            <a:ext cx="798630" cy="735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/>
          <p:cNvCxnSpPr>
            <a:stCxn id="50" idx="6"/>
          </p:cNvCxnSpPr>
          <p:nvPr/>
        </p:nvCxnSpPr>
        <p:spPr>
          <a:xfrm>
            <a:off x="7254645" y="3457097"/>
            <a:ext cx="823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/>
          <p:cNvCxnSpPr/>
          <p:nvPr/>
        </p:nvCxnSpPr>
        <p:spPr>
          <a:xfrm>
            <a:off x="7231681" y="4386109"/>
            <a:ext cx="823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6375749" y="5047982"/>
            <a:ext cx="2117887" cy="1477328"/>
          </a:xfrm>
          <a:prstGeom prst="rect">
            <a:avLst/>
          </a:prstGeom>
          <a:solidFill>
            <a:srgbClr val="AFECF0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0070C0"/>
                </a:solidFill>
              </a:rPr>
              <a:t>Full Connect</a:t>
            </a:r>
            <a:r>
              <a:rPr kumimoji="1" lang="ja-JP" altLang="en-US" dirty="0" smtClean="0"/>
              <a:t>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いうのは、向かい</a:t>
            </a:r>
            <a:endParaRPr kumimoji="1" lang="en-US" altLang="ja-JP" dirty="0" smtClean="0"/>
          </a:p>
          <a:p>
            <a:r>
              <a:rPr kumimoji="1" lang="ja-JP" altLang="en-US" dirty="0" smtClean="0"/>
              <a:t>合った</a:t>
            </a:r>
            <a:r>
              <a:rPr lang="ja-JP" altLang="en-US" dirty="0" smtClean="0"/>
              <a:t>ノードがす</a:t>
            </a:r>
            <a:endParaRPr lang="en-US" altLang="ja-JP" dirty="0" smtClean="0"/>
          </a:p>
          <a:p>
            <a:r>
              <a:rPr lang="ja-JP" altLang="en-US" dirty="0" smtClean="0"/>
              <a:t>べて接続されている</a:t>
            </a:r>
            <a:endParaRPr lang="en-US" altLang="ja-JP" dirty="0" smtClean="0"/>
          </a:p>
          <a:p>
            <a:r>
              <a:rPr kumimoji="1" lang="ja-JP" altLang="en-US" dirty="0" smtClean="0"/>
              <a:t>ということ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27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正方形/長方形 47"/>
          <p:cNvSpPr/>
          <p:nvPr/>
        </p:nvSpPr>
        <p:spPr>
          <a:xfrm>
            <a:off x="-89127" y="0"/>
            <a:ext cx="9145445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44" name="図形グループ 43"/>
          <p:cNvGrpSpPr/>
          <p:nvPr/>
        </p:nvGrpSpPr>
        <p:grpSpPr>
          <a:xfrm>
            <a:off x="1357390" y="2354892"/>
            <a:ext cx="7247893" cy="2705623"/>
            <a:chOff x="468044" y="2880985"/>
            <a:chExt cx="6035085" cy="1855940"/>
          </a:xfrm>
        </p:grpSpPr>
        <p:grpSp>
          <p:nvGrpSpPr>
            <p:cNvPr id="15" name="図形グループ 14"/>
            <p:cNvGrpSpPr/>
            <p:nvPr/>
          </p:nvGrpSpPr>
          <p:grpSpPr>
            <a:xfrm>
              <a:off x="468044" y="3231713"/>
              <a:ext cx="3502744" cy="870557"/>
              <a:chOff x="262331" y="2318154"/>
              <a:chExt cx="8494589" cy="2422946"/>
            </a:xfrm>
          </p:grpSpPr>
          <p:sp>
            <p:nvSpPr>
              <p:cNvPr id="3" name="円/楕円 2"/>
              <p:cNvSpPr/>
              <p:nvPr/>
            </p:nvSpPr>
            <p:spPr>
              <a:xfrm>
                <a:off x="2617940" y="3638810"/>
                <a:ext cx="1102289" cy="110229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000" dirty="0" smtClean="0">
                    <a:solidFill>
                      <a:schemeClr val="bg1"/>
                    </a:solidFill>
                  </a:rPr>
                  <a:t>積</a:t>
                </a:r>
                <a:endParaRPr kumimoji="1" lang="ja-JP" alt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角丸四角形 3"/>
              <p:cNvSpPr/>
              <p:nvPr/>
            </p:nvSpPr>
            <p:spPr>
              <a:xfrm>
                <a:off x="262331" y="3779728"/>
                <a:ext cx="1158833" cy="864296"/>
              </a:xfrm>
              <a:prstGeom prst="roundRect">
                <a:avLst>
                  <a:gd name="adj" fmla="val 29711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2800" dirty="0" smtClean="0">
                    <a:solidFill>
                      <a:schemeClr val="tx1"/>
                    </a:solidFill>
                  </a:rPr>
                  <a:t>X</a:t>
                </a:r>
                <a:endParaRPr kumimoji="1" lang="ja-JP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角丸四角形 4"/>
              <p:cNvSpPr/>
              <p:nvPr/>
            </p:nvSpPr>
            <p:spPr>
              <a:xfrm>
                <a:off x="1799027" y="2318154"/>
                <a:ext cx="926926" cy="864296"/>
              </a:xfrm>
              <a:prstGeom prst="roundRect">
                <a:avLst>
                  <a:gd name="adj" fmla="val 29711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2800" dirty="0" smtClean="0">
                    <a:solidFill>
                      <a:schemeClr val="tx1"/>
                    </a:solidFill>
                  </a:rPr>
                  <a:t>W</a:t>
                </a:r>
                <a:endParaRPr kumimoji="1" lang="ja-JP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円/楕円 5"/>
              <p:cNvSpPr/>
              <p:nvPr/>
            </p:nvSpPr>
            <p:spPr>
              <a:xfrm>
                <a:off x="4511458" y="3638810"/>
                <a:ext cx="1102289" cy="110229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 smtClean="0"/>
                  <a:t>和</a:t>
                </a:r>
                <a:endParaRPr kumimoji="1" lang="ja-JP" altLang="en-US" dirty="0"/>
              </a:p>
            </p:txBody>
          </p:sp>
          <p:sp>
            <p:nvSpPr>
              <p:cNvPr id="7" name="角丸四角形 6"/>
              <p:cNvSpPr/>
              <p:nvPr/>
            </p:nvSpPr>
            <p:spPr>
              <a:xfrm>
                <a:off x="3584532" y="2318154"/>
                <a:ext cx="926926" cy="864296"/>
              </a:xfrm>
              <a:prstGeom prst="roundRect">
                <a:avLst>
                  <a:gd name="adj" fmla="val 29711"/>
                </a:avLst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2800" dirty="0" smtClean="0">
                    <a:solidFill>
                      <a:schemeClr val="tx1"/>
                    </a:solidFill>
                  </a:rPr>
                  <a:t>b</a:t>
                </a:r>
                <a:endParaRPr kumimoji="1" lang="ja-JP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円/楕円 7"/>
              <p:cNvSpPr/>
              <p:nvPr/>
            </p:nvSpPr>
            <p:spPr>
              <a:xfrm>
                <a:off x="6404976" y="3576180"/>
                <a:ext cx="1102289" cy="110229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2000" dirty="0" err="1" smtClean="0">
                    <a:solidFill>
                      <a:schemeClr val="accent2"/>
                    </a:solidFill>
                  </a:rPr>
                  <a:t>φ</a:t>
                </a:r>
                <a:endParaRPr kumimoji="1" lang="ja-JP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右矢印 8"/>
              <p:cNvSpPr/>
              <p:nvPr/>
            </p:nvSpPr>
            <p:spPr>
              <a:xfrm>
                <a:off x="1565753" y="4192043"/>
                <a:ext cx="951979" cy="15448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右矢印 9"/>
              <p:cNvSpPr/>
              <p:nvPr/>
            </p:nvSpPr>
            <p:spPr>
              <a:xfrm>
                <a:off x="3772418" y="4192043"/>
                <a:ext cx="739036" cy="1565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右矢印 10"/>
              <p:cNvSpPr/>
              <p:nvPr/>
            </p:nvSpPr>
            <p:spPr>
              <a:xfrm>
                <a:off x="5653406" y="4169079"/>
                <a:ext cx="739036" cy="1565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右矢印 11"/>
              <p:cNvSpPr/>
              <p:nvPr/>
            </p:nvSpPr>
            <p:spPr>
              <a:xfrm rot="2477396">
                <a:off x="4037552" y="3392467"/>
                <a:ext cx="739036" cy="1565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右矢印 12"/>
              <p:cNvSpPr/>
              <p:nvPr/>
            </p:nvSpPr>
            <p:spPr>
              <a:xfrm rot="2477396">
                <a:off x="2198318" y="3382029"/>
                <a:ext cx="739036" cy="1565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右矢印 13"/>
              <p:cNvSpPr/>
              <p:nvPr/>
            </p:nvSpPr>
            <p:spPr>
              <a:xfrm>
                <a:off x="7546916" y="4133589"/>
                <a:ext cx="1210004" cy="16714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図形グループ 15"/>
            <p:cNvGrpSpPr/>
            <p:nvPr/>
          </p:nvGrpSpPr>
          <p:grpSpPr>
            <a:xfrm>
              <a:off x="3645075" y="3306870"/>
              <a:ext cx="2858054" cy="782878"/>
              <a:chOff x="1799027" y="2318154"/>
              <a:chExt cx="6727807" cy="2422946"/>
            </a:xfrm>
          </p:grpSpPr>
          <p:sp>
            <p:nvSpPr>
              <p:cNvPr id="17" name="円/楕円 16"/>
              <p:cNvSpPr/>
              <p:nvPr/>
            </p:nvSpPr>
            <p:spPr>
              <a:xfrm>
                <a:off x="2617940" y="3638810"/>
                <a:ext cx="1102289" cy="1102290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2000" dirty="0" smtClean="0">
                    <a:solidFill>
                      <a:schemeClr val="bg1"/>
                    </a:solidFill>
                  </a:rPr>
                  <a:t>積</a:t>
                </a:r>
                <a:endParaRPr kumimoji="1" lang="ja-JP" alt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角丸四角形 17"/>
              <p:cNvSpPr/>
              <p:nvPr/>
            </p:nvSpPr>
            <p:spPr>
              <a:xfrm>
                <a:off x="1799027" y="2318154"/>
                <a:ext cx="926926" cy="864296"/>
              </a:xfrm>
              <a:prstGeom prst="roundRect">
                <a:avLst>
                  <a:gd name="adj" fmla="val 29711"/>
                </a:avLst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2800" dirty="0" smtClean="0">
                    <a:solidFill>
                      <a:schemeClr val="tx1"/>
                    </a:solidFill>
                  </a:rPr>
                  <a:t>W</a:t>
                </a:r>
                <a:endParaRPr kumimoji="1" lang="ja-JP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円/楕円 18"/>
              <p:cNvSpPr/>
              <p:nvPr/>
            </p:nvSpPr>
            <p:spPr>
              <a:xfrm>
                <a:off x="4511458" y="3638810"/>
                <a:ext cx="1102289" cy="110229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 smtClean="0"/>
                  <a:t>和</a:t>
                </a:r>
                <a:endParaRPr kumimoji="1" lang="ja-JP" altLang="en-US" dirty="0"/>
              </a:p>
            </p:txBody>
          </p:sp>
          <p:sp>
            <p:nvSpPr>
              <p:cNvPr id="20" name="角丸四角形 19"/>
              <p:cNvSpPr/>
              <p:nvPr/>
            </p:nvSpPr>
            <p:spPr>
              <a:xfrm>
                <a:off x="3584532" y="2318154"/>
                <a:ext cx="926926" cy="864296"/>
              </a:xfrm>
              <a:prstGeom prst="roundRect">
                <a:avLst>
                  <a:gd name="adj" fmla="val 29711"/>
                </a:avLst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2800" dirty="0" smtClean="0">
                    <a:solidFill>
                      <a:schemeClr val="tx1"/>
                    </a:solidFill>
                  </a:rPr>
                  <a:t>b</a:t>
                </a:r>
                <a:endParaRPr kumimoji="1" lang="ja-JP" altLang="en-US" sz="2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円/楕円 20"/>
              <p:cNvSpPr/>
              <p:nvPr/>
            </p:nvSpPr>
            <p:spPr>
              <a:xfrm>
                <a:off x="6404976" y="3576180"/>
                <a:ext cx="1102289" cy="110229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2000" dirty="0" err="1" smtClean="0">
                    <a:solidFill>
                      <a:schemeClr val="accent2"/>
                    </a:solidFill>
                  </a:rPr>
                  <a:t>φ</a:t>
                </a:r>
                <a:endParaRPr kumimoji="1" lang="ja-JP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右矢印 21"/>
              <p:cNvSpPr/>
              <p:nvPr/>
            </p:nvSpPr>
            <p:spPr>
              <a:xfrm>
                <a:off x="3772418" y="4192043"/>
                <a:ext cx="739036" cy="1565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右矢印 22"/>
              <p:cNvSpPr/>
              <p:nvPr/>
            </p:nvSpPr>
            <p:spPr>
              <a:xfrm>
                <a:off x="5653406" y="4169079"/>
                <a:ext cx="739036" cy="1565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右矢印 23"/>
              <p:cNvSpPr/>
              <p:nvPr/>
            </p:nvSpPr>
            <p:spPr>
              <a:xfrm rot="2477396">
                <a:off x="4037552" y="3392467"/>
                <a:ext cx="739036" cy="1565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右矢印 24"/>
              <p:cNvSpPr/>
              <p:nvPr/>
            </p:nvSpPr>
            <p:spPr>
              <a:xfrm rot="2477396">
                <a:off x="2198318" y="3382029"/>
                <a:ext cx="739036" cy="1565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右矢印 25"/>
              <p:cNvSpPr/>
              <p:nvPr/>
            </p:nvSpPr>
            <p:spPr>
              <a:xfrm>
                <a:off x="7546921" y="4133589"/>
                <a:ext cx="979913" cy="14149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" name="角丸四角形 1"/>
            <p:cNvSpPr/>
            <p:nvPr/>
          </p:nvSpPr>
          <p:spPr>
            <a:xfrm>
              <a:off x="1005510" y="2880985"/>
              <a:ext cx="2466333" cy="181627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角丸四角形 37"/>
            <p:cNvSpPr/>
            <p:nvPr/>
          </p:nvSpPr>
          <p:spPr>
            <a:xfrm>
              <a:off x="3625532" y="2920651"/>
              <a:ext cx="2466333" cy="181627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1" name="テキスト ボックス 40"/>
          <p:cNvSpPr txBox="1"/>
          <p:nvPr/>
        </p:nvSpPr>
        <p:spPr>
          <a:xfrm>
            <a:off x="2345924" y="809663"/>
            <a:ext cx="2949846" cy="1323439"/>
          </a:xfrm>
          <a:prstGeom prst="rect">
            <a:avLst/>
          </a:prstGeom>
          <a:solidFill>
            <a:srgbClr val="AFECF0"/>
          </a:solidFill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隠れ</a:t>
            </a:r>
            <a:r>
              <a:rPr kumimoji="1" lang="ja-JP" altLang="en-US" sz="2000" dirty="0" smtClean="0"/>
              <a:t>層の</a:t>
            </a:r>
            <a:endParaRPr kumimoji="1" lang="en-US" altLang="ja-JP" sz="2000" dirty="0" smtClean="0"/>
          </a:p>
          <a:p>
            <a:r>
              <a:rPr lang="ja-JP" altLang="en-US" sz="2000" dirty="0"/>
              <a:t>　ニューロン数</a:t>
            </a:r>
            <a:r>
              <a:rPr lang="en-US" altLang="ja-JP" sz="2000" dirty="0" smtClean="0"/>
              <a:t>:</a:t>
            </a:r>
            <a:r>
              <a:rPr lang="en-US" altLang="ja-JP" sz="2000" dirty="0" smtClean="0">
                <a:solidFill>
                  <a:srgbClr val="FF0000"/>
                </a:solidFill>
              </a:rPr>
              <a:t>15</a:t>
            </a:r>
            <a:endParaRPr lang="en-US" altLang="ja-JP" sz="2000" dirty="0">
              <a:solidFill>
                <a:srgbClr val="FF0000"/>
              </a:solidFill>
            </a:endParaRPr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重み</a:t>
            </a:r>
            <a:r>
              <a:rPr lang="en-US" altLang="ja-JP" sz="2000" dirty="0" smtClean="0"/>
              <a:t> W</a:t>
            </a:r>
            <a:r>
              <a:rPr lang="en-US" altLang="ja-JP" sz="2000" baseline="-25000" dirty="0" smtClean="0"/>
              <a:t>H</a:t>
            </a:r>
            <a:r>
              <a:rPr lang="ja-JP" altLang="en-US" sz="2000" dirty="0" smtClean="0"/>
              <a:t>：</a:t>
            </a:r>
            <a:r>
              <a:rPr lang="en-US" altLang="ja-JP" sz="2000" dirty="0" smtClean="0">
                <a:solidFill>
                  <a:srgbClr val="FF0000"/>
                </a:solidFill>
              </a:rPr>
              <a:t>784x15</a:t>
            </a:r>
            <a:r>
              <a:rPr lang="ja-JP" altLang="en-US" sz="2000" dirty="0" smtClean="0"/>
              <a:t>次元</a:t>
            </a:r>
            <a:endParaRPr lang="en-US" altLang="ja-JP" sz="2000" baseline="-25000" dirty="0" smtClean="0"/>
          </a:p>
          <a:p>
            <a:r>
              <a:rPr kumimoji="1" lang="en-US" altLang="ja-JP" sz="2000" dirty="0"/>
              <a:t> </a:t>
            </a:r>
            <a:r>
              <a:rPr kumimoji="1" lang="en-US" altLang="ja-JP" sz="2000" dirty="0" smtClean="0"/>
              <a:t> </a:t>
            </a:r>
            <a:r>
              <a:rPr kumimoji="1" lang="ja-JP" altLang="en-US" sz="2000" dirty="0" smtClean="0"/>
              <a:t>バイアス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err="1" smtClean="0"/>
              <a:t>b</a:t>
            </a:r>
            <a:r>
              <a:rPr lang="en-US" altLang="ja-JP" sz="2000" baseline="-25000" dirty="0" err="1" smtClean="0"/>
              <a:t>H</a:t>
            </a:r>
            <a:r>
              <a:rPr lang="ja-JP" altLang="en-US" sz="2000" dirty="0" smtClean="0"/>
              <a:t>：</a:t>
            </a:r>
            <a:r>
              <a:rPr lang="en-US" altLang="ja-JP" sz="2000" dirty="0" smtClean="0">
                <a:solidFill>
                  <a:srgbClr val="FF0000"/>
                </a:solidFill>
              </a:rPr>
              <a:t>15</a:t>
            </a:r>
            <a:r>
              <a:rPr lang="ja-JP" altLang="en-US" sz="2000" dirty="0" smtClean="0"/>
              <a:t>次元</a:t>
            </a:r>
            <a:endParaRPr kumimoji="1" lang="en-US" altLang="ja-JP" sz="2000" baseline="-25000" dirty="0" smtClean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5593384" y="807532"/>
            <a:ext cx="2792752" cy="1323439"/>
          </a:xfrm>
          <a:prstGeom prst="rect">
            <a:avLst/>
          </a:prstGeom>
          <a:solidFill>
            <a:srgbClr val="AFECF0"/>
          </a:solidFill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出力</a:t>
            </a:r>
            <a:r>
              <a:rPr kumimoji="1" lang="ja-JP" altLang="en-US" sz="2000" dirty="0" smtClean="0"/>
              <a:t>層の</a:t>
            </a:r>
            <a:endParaRPr kumimoji="1" lang="en-US" altLang="ja-JP" sz="2000" dirty="0" smtClean="0"/>
          </a:p>
          <a:p>
            <a:r>
              <a:rPr lang="ja-JP" altLang="en-US" sz="2000" dirty="0"/>
              <a:t>　ニューロン数</a:t>
            </a:r>
            <a:r>
              <a:rPr lang="en-US" altLang="ja-JP" sz="2000" dirty="0" smtClean="0"/>
              <a:t>:</a:t>
            </a:r>
            <a:r>
              <a:rPr lang="en-US" altLang="ja-JP" sz="2000" dirty="0" smtClean="0">
                <a:solidFill>
                  <a:srgbClr val="FF0000"/>
                </a:solidFill>
              </a:rPr>
              <a:t>10</a:t>
            </a:r>
            <a:endParaRPr lang="en-US" altLang="ja-JP" sz="2000" dirty="0">
              <a:solidFill>
                <a:srgbClr val="FF0000"/>
              </a:solidFill>
            </a:endParaRPr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重み</a:t>
            </a:r>
            <a:r>
              <a:rPr lang="en-US" altLang="ja-JP" sz="2000" dirty="0" smtClean="0"/>
              <a:t> W</a:t>
            </a:r>
            <a:r>
              <a:rPr lang="en-US" altLang="ja-JP" sz="2000" baseline="-25000" dirty="0" smtClean="0"/>
              <a:t>O</a:t>
            </a:r>
            <a:r>
              <a:rPr lang="ja-JP" altLang="en-US" sz="2000" dirty="0" smtClean="0"/>
              <a:t>：</a:t>
            </a:r>
            <a:r>
              <a:rPr lang="en-US" altLang="ja-JP" sz="2000" dirty="0" smtClean="0">
                <a:solidFill>
                  <a:srgbClr val="FF0000"/>
                </a:solidFill>
              </a:rPr>
              <a:t>15x10</a:t>
            </a:r>
            <a:r>
              <a:rPr lang="ja-JP" altLang="en-US" sz="2000" dirty="0" smtClean="0"/>
              <a:t>次元</a:t>
            </a:r>
            <a:endParaRPr lang="en-US" altLang="ja-JP" sz="2000" baseline="-25000" dirty="0" smtClean="0"/>
          </a:p>
          <a:p>
            <a:r>
              <a:rPr kumimoji="1" lang="en-US" altLang="ja-JP" sz="2000" dirty="0"/>
              <a:t> </a:t>
            </a:r>
            <a:r>
              <a:rPr kumimoji="1" lang="en-US" altLang="ja-JP" sz="2000" dirty="0" smtClean="0"/>
              <a:t> </a:t>
            </a:r>
            <a:r>
              <a:rPr kumimoji="1" lang="ja-JP" altLang="en-US" sz="2000" dirty="0" smtClean="0"/>
              <a:t>バイアス</a:t>
            </a:r>
            <a:r>
              <a:rPr kumimoji="1" lang="en-US" altLang="ja-JP" sz="2000" dirty="0" smtClean="0"/>
              <a:t> </a:t>
            </a:r>
            <a:r>
              <a:rPr kumimoji="1" lang="en-US" altLang="ja-JP" sz="2000" dirty="0" err="1" smtClean="0"/>
              <a:t>b</a:t>
            </a:r>
            <a:r>
              <a:rPr lang="en-US" altLang="ja-JP" sz="2000" baseline="-25000" dirty="0" err="1" smtClean="0"/>
              <a:t>O</a:t>
            </a:r>
            <a:r>
              <a:rPr lang="ja-JP" altLang="en-US" sz="2000" dirty="0" smtClean="0"/>
              <a:t>：</a:t>
            </a:r>
            <a:r>
              <a:rPr lang="en-US" altLang="ja-JP" sz="2000" dirty="0" smtClean="0">
                <a:solidFill>
                  <a:srgbClr val="FF0000"/>
                </a:solidFill>
              </a:rPr>
              <a:t>10</a:t>
            </a:r>
            <a:r>
              <a:rPr lang="ja-JP" altLang="en-US" sz="2000" dirty="0" smtClean="0"/>
              <a:t>次元</a:t>
            </a:r>
            <a:endParaRPr kumimoji="1" lang="en-US" altLang="ja-JP" sz="2000" baseline="-25000" dirty="0" smtClean="0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754831" y="5285986"/>
            <a:ext cx="7215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   </a:t>
            </a:r>
            <a:r>
              <a:rPr kumimoji="1" lang="ja-JP" altLang="en-US" sz="2800" dirty="0" smtClean="0"/>
              <a:t>入力層</a:t>
            </a:r>
            <a:r>
              <a:rPr kumimoji="1" lang="en-US" altLang="ja-JP" sz="2800" dirty="0" smtClean="0"/>
              <a:t>       </a:t>
            </a:r>
            <a:r>
              <a:rPr kumimoji="1" lang="ja-JP" altLang="en-US" sz="2800" dirty="0" smtClean="0"/>
              <a:t>隠れ層</a:t>
            </a:r>
            <a:r>
              <a:rPr kumimoji="1" lang="en-US" altLang="ja-JP" sz="2800" dirty="0" smtClean="0"/>
              <a:t>               </a:t>
            </a:r>
            <a:r>
              <a:rPr kumimoji="1" lang="ja-JP" altLang="en-US" sz="2800" dirty="0" smtClean="0"/>
              <a:t>出力層</a:t>
            </a:r>
            <a:r>
              <a:rPr kumimoji="1" lang="en-US" altLang="ja-JP" sz="2800" dirty="0" smtClean="0"/>
              <a:t>   </a:t>
            </a:r>
            <a:endParaRPr kumimoji="1" lang="ja-JP" altLang="en-US" sz="2800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1320589" y="5889322"/>
            <a:ext cx="6966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smtClean="0">
                <a:solidFill>
                  <a:schemeClr val="accent2"/>
                </a:solidFill>
              </a:rPr>
              <a:t>こっちのグラフ</a:t>
            </a:r>
            <a:r>
              <a:rPr kumimoji="1" lang="ja-JP" altLang="en-US" sz="2800" dirty="0" smtClean="0">
                <a:solidFill>
                  <a:schemeClr val="accent2"/>
                </a:solidFill>
              </a:rPr>
              <a:t>の方が、ずっとわかりやすい！</a:t>
            </a:r>
            <a:endParaRPr kumimoji="1" lang="ja-JP" altLang="en-US" sz="2800" dirty="0">
              <a:solidFill>
                <a:schemeClr val="accent2"/>
              </a:solidFill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417430" y="808953"/>
            <a:ext cx="1700955" cy="1323439"/>
          </a:xfrm>
          <a:prstGeom prst="rect">
            <a:avLst/>
          </a:prstGeom>
          <a:solidFill>
            <a:srgbClr val="AFECF0"/>
          </a:solidFill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隠れ</a:t>
            </a:r>
            <a:r>
              <a:rPr kumimoji="1" lang="ja-JP" altLang="en-US" sz="2000" dirty="0" smtClean="0"/>
              <a:t>層の</a:t>
            </a:r>
            <a:endParaRPr kumimoji="1" lang="en-US" altLang="ja-JP" sz="2000" dirty="0" smtClean="0"/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入力：</a:t>
            </a:r>
            <a:r>
              <a:rPr lang="en-US" altLang="ja-JP" sz="2000" dirty="0" smtClean="0">
                <a:solidFill>
                  <a:srgbClr val="FF0000"/>
                </a:solidFill>
              </a:rPr>
              <a:t>784</a:t>
            </a:r>
          </a:p>
          <a:p>
            <a:r>
              <a:rPr lang="en-US" altLang="ja-JP" sz="2000" dirty="0">
                <a:solidFill>
                  <a:srgbClr val="FF0000"/>
                </a:solidFill>
              </a:rPr>
              <a:t> </a:t>
            </a:r>
            <a:r>
              <a:rPr lang="en-US" altLang="ja-JP" sz="2000" dirty="0" smtClean="0">
                <a:solidFill>
                  <a:srgbClr val="FF0000"/>
                </a:solidFill>
              </a:rPr>
              <a:t> 784</a:t>
            </a:r>
            <a:r>
              <a:rPr lang="ja-JP" altLang="en-US" sz="2000" dirty="0" smtClean="0"/>
              <a:t>次元</a:t>
            </a:r>
            <a:endParaRPr lang="en-US" altLang="ja-JP" sz="2000" dirty="0" smtClean="0"/>
          </a:p>
          <a:p>
            <a:r>
              <a:rPr lang="en-US" altLang="ja-JP" sz="2000" dirty="0" smtClean="0"/>
              <a:t> </a:t>
            </a:r>
            <a:endParaRPr kumimoji="1" lang="en-US" altLang="ja-JP" sz="2000" baseline="-25000" dirty="0" smtClean="0"/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95714" y="145776"/>
            <a:ext cx="2993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err="1" smtClean="0">
                <a:solidFill>
                  <a:schemeClr val="accent2"/>
                </a:solidFill>
              </a:rPr>
              <a:t>TensorFlow</a:t>
            </a:r>
            <a:r>
              <a:rPr lang="ja-JP" altLang="en-US" sz="2400" dirty="0" smtClean="0">
                <a:solidFill>
                  <a:schemeClr val="accent2"/>
                </a:solidFill>
              </a:rPr>
              <a:t>の</a:t>
            </a:r>
            <a:r>
              <a:rPr lang="ja-JP" altLang="en-US" sz="2400" dirty="0">
                <a:solidFill>
                  <a:schemeClr val="accent2"/>
                </a:solidFill>
              </a:rPr>
              <a:t>グラフ</a:t>
            </a:r>
            <a:endParaRPr kumimoji="1" lang="ja-JP" altLang="en-US" sz="2400" dirty="0">
              <a:solidFill>
                <a:schemeClr val="accent2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058423" y="4096013"/>
            <a:ext cx="426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accent2"/>
                </a:solidFill>
              </a:rPr>
              <a:t>Sigmoid                           </a:t>
            </a:r>
            <a:r>
              <a:rPr kumimoji="1" lang="en-US" altLang="ja-JP" dirty="0" err="1" smtClean="0">
                <a:solidFill>
                  <a:schemeClr val="accent2"/>
                </a:solidFill>
              </a:rPr>
              <a:t>SoftMax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80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ニューロンを動かす</a:t>
            </a:r>
            <a:r>
              <a:rPr kumimoji="1" lang="en-US" altLang="ja-JP" dirty="0" smtClean="0">
                <a:solidFill>
                  <a:schemeClr val="bg1"/>
                </a:solidFill>
              </a:rPr>
              <a:t/>
            </a:r>
            <a:br>
              <a:rPr kumimoji="1" lang="en-US" altLang="ja-JP" dirty="0" smtClean="0">
                <a:solidFill>
                  <a:schemeClr val="bg1"/>
                </a:solidFill>
              </a:rPr>
            </a:br>
            <a:r>
              <a:rPr kumimoji="1" lang="en-US" altLang="ja-JP" dirty="0" smtClean="0">
                <a:solidFill>
                  <a:schemeClr val="bg1"/>
                </a:solidFill>
              </a:rPr>
              <a:t>  -- </a:t>
            </a:r>
            <a:r>
              <a:rPr kumimoji="1" lang="ja-JP" altLang="en-US" dirty="0" smtClean="0">
                <a:solidFill>
                  <a:schemeClr val="bg1"/>
                </a:solidFill>
              </a:rPr>
              <a:t>活性化関数</a:t>
            </a:r>
            <a:r>
              <a:rPr kumimoji="1" lang="en-US" altLang="ja-JP" dirty="0" smtClean="0">
                <a:solidFill>
                  <a:schemeClr val="bg1"/>
                </a:solidFill>
              </a:rPr>
              <a:t> (Activator)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2400" dirty="0" smtClean="0">
                <a:solidFill>
                  <a:schemeClr val="bg1"/>
                </a:solidFill>
              </a:rPr>
              <a:t>活性化関数は、その名前の通りに、一つのニューロンが発火（活性化）する時の条件と出力を関数の形で表したものである。いろいろな種類の活性化関数がある。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27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活性化関数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400" dirty="0" smtClean="0"/>
              <a:t>先に見たようにように、重み</a:t>
            </a:r>
            <a:r>
              <a:rPr lang="en-US" altLang="ja-JP" sz="2400" dirty="0" smtClean="0"/>
              <a:t>W</a:t>
            </a:r>
            <a:r>
              <a:rPr lang="ja-JP" altLang="en-US" sz="2400" dirty="0" smtClean="0"/>
              <a:t>とバイアス</a:t>
            </a:r>
            <a:r>
              <a:rPr lang="en-US" altLang="ja-JP" sz="2400" dirty="0" smtClean="0"/>
              <a:t>b</a:t>
            </a:r>
            <a:r>
              <a:rPr lang="ja-JP" altLang="en-US" sz="2400" dirty="0" smtClean="0"/>
              <a:t>を用いて、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>W</a:t>
            </a:r>
            <a:r>
              <a:rPr lang="ja-JP" altLang="en-US" sz="2400" dirty="0" smtClean="0"/>
              <a:t>・</a:t>
            </a:r>
            <a:r>
              <a:rPr lang="en-US" altLang="ja-JP" sz="2400" dirty="0" smtClean="0"/>
              <a:t>X + b </a:t>
            </a:r>
            <a:r>
              <a:rPr lang="ja-JP" altLang="en-US" sz="2400" dirty="0" smtClean="0"/>
              <a:t>という式で、ニューロンの興奮のレベルが計算できるとするなら、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「</a:t>
            </a:r>
            <a:r>
              <a:rPr lang="en-US" altLang="ja-JP" sz="2400" dirty="0" smtClean="0">
                <a:solidFill>
                  <a:schemeClr val="accent2"/>
                </a:solidFill>
              </a:rPr>
              <a:t>W</a:t>
            </a:r>
            <a:r>
              <a:rPr lang="ja-JP" altLang="en-US" sz="2400" dirty="0">
                <a:solidFill>
                  <a:schemeClr val="accent2"/>
                </a:solidFill>
              </a:rPr>
              <a:t>・</a:t>
            </a:r>
            <a:r>
              <a:rPr lang="en-US" altLang="ja-JP" sz="2400" dirty="0">
                <a:solidFill>
                  <a:schemeClr val="accent2"/>
                </a:solidFill>
              </a:rPr>
              <a:t>X + b </a:t>
            </a:r>
            <a:r>
              <a:rPr lang="en-US" altLang="ja-JP" sz="2400" dirty="0" smtClean="0">
                <a:solidFill>
                  <a:schemeClr val="accent2"/>
                </a:solidFill>
              </a:rPr>
              <a:t>&gt; 0 </a:t>
            </a:r>
            <a:r>
              <a:rPr lang="ja-JP" altLang="en-US" sz="2400" dirty="0" smtClean="0">
                <a:solidFill>
                  <a:schemeClr val="accent2"/>
                </a:solidFill>
              </a:rPr>
              <a:t>なら、ニューロンは発火する</a:t>
            </a:r>
            <a:r>
              <a:rPr lang="ja-JP" altLang="en-US" sz="2400" dirty="0" smtClean="0"/>
              <a:t>」という条件は、どのように表現できるだろうか？</a:t>
            </a:r>
            <a:endParaRPr lang="en-US" altLang="ja-JP" sz="2400" dirty="0" smtClean="0"/>
          </a:p>
          <a:p>
            <a:r>
              <a:rPr lang="en-US" altLang="ja-JP" sz="2400" dirty="0"/>
              <a:t>W</a:t>
            </a:r>
            <a:r>
              <a:rPr lang="ja-JP" altLang="en-US" sz="2400" dirty="0"/>
              <a:t>・</a:t>
            </a:r>
            <a:r>
              <a:rPr lang="en-US" altLang="ja-JP" sz="2400" dirty="0"/>
              <a:t>X + </a:t>
            </a:r>
            <a:r>
              <a:rPr lang="en-US" altLang="ja-JP" sz="2400" dirty="0" smtClean="0"/>
              <a:t>b </a:t>
            </a:r>
            <a:r>
              <a:rPr lang="ja-JP" altLang="en-US" sz="2400" dirty="0" smtClean="0"/>
              <a:t>は、ニューロンの内部の状態を表す量なので、その値を、ニューロンの出力に変える関数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φ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をうまく定義して、</a:t>
            </a:r>
            <a:r>
              <a:rPr lang="en-US" altLang="ja-JP" sz="2400" dirty="0" err="1" smtClean="0"/>
              <a:t>φ</a:t>
            </a:r>
            <a:r>
              <a:rPr lang="en-US" altLang="ja-JP" sz="2400" dirty="0" smtClean="0"/>
              <a:t> (</a:t>
            </a:r>
            <a:r>
              <a:rPr lang="en-US" altLang="ja-JP" sz="2400" dirty="0"/>
              <a:t>W</a:t>
            </a:r>
            <a:r>
              <a:rPr lang="ja-JP" altLang="en-US" sz="2400" dirty="0"/>
              <a:t>・</a:t>
            </a:r>
            <a:r>
              <a:rPr lang="en-US" altLang="ja-JP" sz="2400" dirty="0"/>
              <a:t>X + b </a:t>
            </a:r>
            <a:r>
              <a:rPr lang="en-US" altLang="ja-JP" sz="2400" dirty="0" smtClean="0"/>
              <a:t>) </a:t>
            </a:r>
            <a:r>
              <a:rPr lang="ja-JP" altLang="en-US" sz="2400" dirty="0" smtClean="0"/>
              <a:t>がそのニューロンの発火・出力を表現するようにすればいい。こうした関数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φ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を、「</a:t>
            </a:r>
            <a:r>
              <a:rPr lang="ja-JP" altLang="en-US" sz="2400" dirty="0" smtClean="0">
                <a:solidFill>
                  <a:schemeClr val="accent2"/>
                </a:solidFill>
              </a:rPr>
              <a:t>活性化関数</a:t>
            </a:r>
            <a:r>
              <a:rPr lang="ja-JP" altLang="en-US" sz="2400" dirty="0" smtClean="0"/>
              <a:t>」とよぶ。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例えば、ニューロンの発火の信号の強さが</a:t>
            </a:r>
            <a:r>
              <a:rPr kumimoji="1" lang="en-US" altLang="ja-JP" sz="2400" dirty="0" smtClean="0"/>
              <a:t> 1</a:t>
            </a:r>
            <a:r>
              <a:rPr kumimoji="1" lang="ja-JP" altLang="en-US" sz="2400" dirty="0" smtClean="0"/>
              <a:t>で、発火しない時は信号が</a:t>
            </a:r>
            <a:r>
              <a:rPr kumimoji="1" lang="en-US" altLang="ja-JP" sz="2400" dirty="0" smtClean="0"/>
              <a:t> 0</a:t>
            </a:r>
            <a:r>
              <a:rPr lang="en-US" altLang="ja-JP" sz="2400" dirty="0"/>
              <a:t> </a:t>
            </a:r>
            <a:r>
              <a:rPr lang="ja-JP" altLang="en-US" sz="2400" dirty="0" smtClean="0"/>
              <a:t>であるなら、次のような関数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φ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を考えればいい。　　　　</a:t>
            </a:r>
            <a:r>
              <a:rPr lang="en-US" altLang="ja-JP" sz="2400" dirty="0" smtClean="0"/>
              <a:t>         </a:t>
            </a:r>
            <a:r>
              <a:rPr lang="ja-JP" altLang="en-US" sz="2400" dirty="0" smtClean="0"/>
              <a:t>　　</a:t>
            </a:r>
            <a:r>
              <a:rPr lang="en-US" altLang="ja-JP" sz="2400" dirty="0" smtClean="0">
                <a:solidFill>
                  <a:schemeClr val="accent2"/>
                </a:solidFill>
              </a:rPr>
              <a:t>0   x&lt;=0 </a:t>
            </a:r>
            <a:r>
              <a:rPr lang="ja-JP" altLang="en-US" sz="2400" dirty="0" smtClean="0">
                <a:solidFill>
                  <a:schemeClr val="accent2"/>
                </a:solidFill>
              </a:rPr>
              <a:t>の時</a:t>
            </a:r>
            <a:r>
              <a:rPr lang="en-US" altLang="ja-JP" sz="2400" dirty="0" smtClean="0">
                <a:solidFill>
                  <a:schemeClr val="accent2"/>
                </a:solidFill>
              </a:rPr>
              <a:t/>
            </a:r>
            <a:br>
              <a:rPr lang="en-US" altLang="ja-JP" sz="2400" dirty="0" smtClean="0">
                <a:solidFill>
                  <a:schemeClr val="accent2"/>
                </a:solidFill>
              </a:rPr>
            </a:br>
            <a:r>
              <a:rPr lang="ja-JP" altLang="en-US" sz="2400" dirty="0" smtClean="0">
                <a:solidFill>
                  <a:schemeClr val="accent2"/>
                </a:solidFill>
              </a:rPr>
              <a:t>　　　　　　　　　　　　　　　　</a:t>
            </a:r>
            <a:r>
              <a:rPr lang="en-US" altLang="ja-JP" sz="2400" dirty="0" smtClean="0">
                <a:solidFill>
                  <a:schemeClr val="accent2"/>
                </a:solidFill>
              </a:rPr>
              <a:t>1   x&gt; 0 </a:t>
            </a:r>
            <a:r>
              <a:rPr lang="ja-JP" altLang="en-US" sz="2400" dirty="0" smtClean="0">
                <a:solidFill>
                  <a:schemeClr val="accent2"/>
                </a:solidFill>
              </a:rPr>
              <a:t>の時</a:t>
            </a:r>
            <a:r>
              <a:rPr lang="ja-JP" altLang="en-US" sz="2400" dirty="0" smtClean="0"/>
              <a:t>　　　</a:t>
            </a:r>
            <a:endParaRPr kumimoji="1" lang="ja-JP" altLang="en-US" sz="2400" dirty="0"/>
          </a:p>
        </p:txBody>
      </p:sp>
      <p:sp>
        <p:nvSpPr>
          <p:cNvPr id="4" name="左中かっこ 3"/>
          <p:cNvSpPr/>
          <p:nvPr/>
        </p:nvSpPr>
        <p:spPr>
          <a:xfrm>
            <a:off x="3870542" y="6012493"/>
            <a:ext cx="275573" cy="751562"/>
          </a:xfrm>
          <a:prstGeom prst="lef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17309" y="6150278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err="1">
                <a:solidFill>
                  <a:schemeClr val="accent2"/>
                </a:solidFill>
              </a:rPr>
              <a:t>φ</a:t>
            </a:r>
            <a:r>
              <a:rPr lang="en-US" altLang="ja-JP" sz="2400" dirty="0">
                <a:solidFill>
                  <a:schemeClr val="accent2"/>
                </a:solidFill>
              </a:rPr>
              <a:t> (x) =</a:t>
            </a:r>
            <a:endParaRPr kumimoji="1" lang="ja-JP" alt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73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13288" y="2292262"/>
            <a:ext cx="4812907" cy="3790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rgbClr val="00B050"/>
                </a:solidFill>
              </a:rPr>
              <a:t>sigmoid</a:t>
            </a:r>
            <a:r>
              <a:rPr lang="en-US" altLang="ja-JP" dirty="0">
                <a:solidFill>
                  <a:srgbClr val="00B050"/>
                </a:solidFill>
              </a:rPr>
              <a:t> </a:t>
            </a:r>
            <a:r>
              <a:rPr lang="ja-JP" altLang="en-US" dirty="0" smtClean="0"/>
              <a:t>関数</a:t>
            </a:r>
            <a:r>
              <a:rPr lang="en-US" altLang="ja-JP" dirty="0" smtClean="0"/>
              <a:t> (logistic </a:t>
            </a:r>
            <a:r>
              <a:rPr lang="ja-JP" altLang="en-US" dirty="0" smtClean="0"/>
              <a:t>関数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400" dirty="0"/>
              <a:t>先の</a:t>
            </a:r>
            <a:r>
              <a:rPr lang="en-US" altLang="ja-JP" sz="2400" dirty="0"/>
              <a:t> </a:t>
            </a:r>
            <a:r>
              <a:rPr lang="en-US" altLang="ja-JP" sz="2400" dirty="0" err="1"/>
              <a:t>φ</a:t>
            </a:r>
            <a:r>
              <a:rPr lang="en-US" altLang="ja-JP" sz="2400" dirty="0"/>
              <a:t> </a:t>
            </a:r>
            <a:r>
              <a:rPr lang="ja-JP" altLang="en-US" sz="2400" dirty="0"/>
              <a:t>を、右のグラフ</a:t>
            </a:r>
            <a:r>
              <a:rPr lang="ja-JP" altLang="en-US" sz="2400" dirty="0" smtClean="0"/>
              <a:t>では</a:t>
            </a:r>
            <a:r>
              <a:rPr lang="ja-JP" altLang="en-US" sz="2400" dirty="0"/>
              <a:t>、</a:t>
            </a:r>
            <a:r>
              <a:rPr lang="ja-JP" altLang="en-US" sz="2400" dirty="0">
                <a:solidFill>
                  <a:schemeClr val="accent2"/>
                </a:solidFill>
              </a:rPr>
              <a:t>赤線</a:t>
            </a:r>
            <a:r>
              <a:rPr lang="ja-JP" altLang="en-US" sz="2400" dirty="0"/>
              <a:t>で示した。</a:t>
            </a:r>
            <a:r>
              <a:rPr lang="en-US" altLang="ja-JP" sz="2400" dirty="0" smtClean="0"/>
              <a:t>x=0</a:t>
            </a:r>
            <a:r>
              <a:rPr lang="ja-JP" altLang="en-US" sz="2400" dirty="0" smtClean="0"/>
              <a:t>の</a:t>
            </a:r>
            <a:r>
              <a:rPr lang="ja-JP" altLang="en-US" sz="2400" dirty="0"/>
              <a:t>時に、非連続に変化する</a:t>
            </a:r>
            <a:r>
              <a:rPr lang="ja-JP" altLang="en-US" sz="2400" dirty="0" smtClean="0"/>
              <a:t>。</a:t>
            </a:r>
            <a:endParaRPr lang="en-US" altLang="ja-JP" sz="2400" dirty="0" smtClean="0"/>
          </a:p>
          <a:p>
            <a:r>
              <a:rPr lang="ja-JP" altLang="en-US" sz="2400" dirty="0"/>
              <a:t>実際の応用では、こう</a:t>
            </a:r>
            <a:r>
              <a:rPr lang="ja-JP" altLang="en-US" sz="2400" dirty="0" smtClean="0"/>
              <a:t>し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た飛躍</a:t>
            </a:r>
            <a:r>
              <a:rPr lang="ja-JP" altLang="en-US" sz="2400" dirty="0"/>
              <a:t>のない、</a:t>
            </a:r>
            <a:r>
              <a:rPr lang="ja-JP" altLang="en-US" sz="2400" dirty="0">
                <a:solidFill>
                  <a:srgbClr val="00B0F0"/>
                </a:solidFill>
              </a:rPr>
              <a:t>青線</a:t>
            </a:r>
            <a:r>
              <a:rPr lang="ja-JP" altLang="en-US" sz="2400" dirty="0" smtClean="0"/>
              <a:t>の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ような関数</a:t>
            </a:r>
            <a:r>
              <a:rPr lang="ja-JP" altLang="en-US" sz="2400" dirty="0"/>
              <a:t>が持</a:t>
            </a:r>
            <a:r>
              <a:rPr lang="ja-JP" altLang="en-US" sz="2400" dirty="0" smtClean="0"/>
              <a:t>ちいら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れる</a:t>
            </a:r>
            <a:r>
              <a:rPr lang="ja-JP" altLang="en-US" sz="2400" dirty="0"/>
              <a:t>こと</a:t>
            </a:r>
            <a:r>
              <a:rPr lang="ja-JP" altLang="en-US" sz="2400" dirty="0" smtClean="0"/>
              <a:t>が多い。</a:t>
            </a:r>
            <a:endParaRPr lang="en-US" altLang="ja-JP" sz="2400" dirty="0" smtClean="0"/>
          </a:p>
          <a:p>
            <a:r>
              <a:rPr lang="ja-JP" altLang="en-US" sz="2400" dirty="0"/>
              <a:t>これを</a:t>
            </a:r>
            <a:r>
              <a:rPr lang="en-US" altLang="ja-JP" sz="2400" dirty="0"/>
              <a:t>sigmoid</a:t>
            </a:r>
            <a:r>
              <a:rPr lang="ja-JP" altLang="en-US" sz="2400" dirty="0"/>
              <a:t>関数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いう。（</a:t>
            </a:r>
            <a:r>
              <a:rPr lang="en-US" altLang="ja-JP" sz="2400" dirty="0" smtClean="0"/>
              <a:t>logistic</a:t>
            </a:r>
            <a:r>
              <a:rPr lang="ja-JP" altLang="en-US" sz="2400" dirty="0" smtClean="0"/>
              <a:t>関数）</a:t>
            </a:r>
            <a:endParaRPr lang="en-US" altLang="ja-JP" sz="2400" dirty="0"/>
          </a:p>
          <a:p>
            <a:r>
              <a:rPr lang="ja-JP" altLang="en-US" sz="2400" dirty="0"/>
              <a:t>近似的には</a:t>
            </a:r>
            <a:r>
              <a:rPr lang="ja-JP" altLang="en-US" sz="2400" dirty="0" smtClean="0"/>
              <a:t>、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>
                <a:solidFill>
                  <a:schemeClr val="accent2"/>
                </a:solidFill>
              </a:rPr>
              <a:t>x&lt;0</a:t>
            </a:r>
            <a:r>
              <a:rPr lang="ja-JP" altLang="en-US" sz="2400" dirty="0">
                <a:solidFill>
                  <a:schemeClr val="accent2"/>
                </a:solidFill>
              </a:rPr>
              <a:t>の時　</a:t>
            </a:r>
            <a:r>
              <a:rPr lang="en-US" altLang="ja-JP" sz="2400" dirty="0" smtClean="0">
                <a:solidFill>
                  <a:schemeClr val="accent2"/>
                </a:solidFill>
              </a:rPr>
              <a:t>0</a:t>
            </a:r>
            <a:br>
              <a:rPr lang="en-US" altLang="ja-JP" sz="2400" dirty="0" smtClean="0">
                <a:solidFill>
                  <a:schemeClr val="accent2"/>
                </a:solidFill>
              </a:rPr>
            </a:br>
            <a:r>
              <a:rPr lang="en-US" altLang="ja-JP" sz="2400" dirty="0" smtClean="0">
                <a:solidFill>
                  <a:schemeClr val="accent2"/>
                </a:solidFill>
              </a:rPr>
              <a:t>x&gt;0</a:t>
            </a:r>
            <a:r>
              <a:rPr lang="ja-JP" altLang="en-US" sz="2400" dirty="0">
                <a:solidFill>
                  <a:schemeClr val="accent2"/>
                </a:solidFill>
              </a:rPr>
              <a:t>の時　</a:t>
            </a:r>
            <a:r>
              <a:rPr lang="en-US" altLang="ja-JP" sz="2400" dirty="0">
                <a:solidFill>
                  <a:schemeClr val="accent2"/>
                </a:solidFill>
              </a:rPr>
              <a:t>1 </a:t>
            </a:r>
            <a:r>
              <a:rPr lang="ja-JP" altLang="en-US" sz="2400" dirty="0"/>
              <a:t>　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>
                <a:solidFill>
                  <a:srgbClr val="0070C0"/>
                </a:solidFill>
              </a:rPr>
              <a:t>基本的</a:t>
            </a:r>
            <a:r>
              <a:rPr lang="ja-JP" altLang="en-US" sz="2400" dirty="0">
                <a:solidFill>
                  <a:srgbClr val="0070C0"/>
                </a:solidFill>
              </a:rPr>
              <a:t>には</a:t>
            </a:r>
            <a:r>
              <a:rPr lang="en-US" altLang="ja-JP" sz="2400" dirty="0">
                <a:solidFill>
                  <a:srgbClr val="0070C0"/>
                </a:solidFill>
              </a:rPr>
              <a:t>0</a:t>
            </a:r>
            <a:r>
              <a:rPr lang="ja-JP" altLang="en-US" sz="2400" dirty="0">
                <a:solidFill>
                  <a:srgbClr val="0070C0"/>
                </a:solidFill>
              </a:rPr>
              <a:t>と</a:t>
            </a:r>
            <a:r>
              <a:rPr lang="en-US" altLang="ja-JP" sz="2400" dirty="0">
                <a:solidFill>
                  <a:srgbClr val="0070C0"/>
                </a:solidFill>
              </a:rPr>
              <a:t>1</a:t>
            </a:r>
            <a:r>
              <a:rPr lang="ja-JP" altLang="en-US" sz="2400" dirty="0">
                <a:solidFill>
                  <a:srgbClr val="0070C0"/>
                </a:solidFill>
              </a:rPr>
              <a:t>の間の値をとる。</a:t>
            </a:r>
            <a:endParaRPr lang="en-US" altLang="ja-JP" sz="2400" dirty="0">
              <a:solidFill>
                <a:srgbClr val="0070C0"/>
              </a:solidFill>
            </a:endParaRPr>
          </a:p>
          <a:p>
            <a:endParaRPr lang="en-US" altLang="ja-JP" sz="2400" dirty="0"/>
          </a:p>
          <a:p>
            <a:endParaRPr lang="en-US" altLang="ja-JP" sz="2400" dirty="0"/>
          </a:p>
          <a:p>
            <a:endParaRPr kumimoji="1" lang="ja-JP" altLang="en-US" sz="2400" dirty="0"/>
          </a:p>
        </p:txBody>
      </p:sp>
      <p:sp>
        <p:nvSpPr>
          <p:cNvPr id="5" name="円/楕円 4"/>
          <p:cNvSpPr/>
          <p:nvPr/>
        </p:nvSpPr>
        <p:spPr>
          <a:xfrm>
            <a:off x="6350692" y="5098094"/>
            <a:ext cx="150312" cy="11273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6365306" y="3196230"/>
            <a:ext cx="150312" cy="11273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/>
          <p:cNvCxnSpPr>
            <a:endCxn id="7" idx="1"/>
          </p:cNvCxnSpPr>
          <p:nvPr/>
        </p:nvCxnSpPr>
        <p:spPr>
          <a:xfrm flipV="1">
            <a:off x="4013288" y="5114604"/>
            <a:ext cx="2359417" cy="3985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>
            <a:stCxn id="8" idx="6"/>
          </p:cNvCxnSpPr>
          <p:nvPr/>
        </p:nvCxnSpPr>
        <p:spPr>
          <a:xfrm flipV="1">
            <a:off x="6515618" y="3196230"/>
            <a:ext cx="2310577" cy="5636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79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94" y="2693096"/>
            <a:ext cx="5372234" cy="411775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err="1" smtClean="0">
                <a:solidFill>
                  <a:srgbClr val="00B050"/>
                </a:solidFill>
              </a:rPr>
              <a:t>ReLU</a:t>
            </a:r>
            <a:r>
              <a:rPr lang="en-US" altLang="ja-JP" dirty="0" smtClean="0">
                <a:solidFill>
                  <a:srgbClr val="00B050"/>
                </a:solidFill>
              </a:rPr>
              <a:t> </a:t>
            </a:r>
            <a:r>
              <a:rPr lang="en-US" altLang="ja-JP" dirty="0" smtClean="0"/>
              <a:t>(</a:t>
            </a:r>
            <a:r>
              <a:rPr lang="en-US" altLang="ja-JP" dirty="0"/>
              <a:t>rectified linear unit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2400" dirty="0" smtClean="0"/>
              <a:t>rectifier </a:t>
            </a:r>
            <a:r>
              <a:rPr kumimoji="1" lang="ja-JP" altLang="en-US" sz="2400" dirty="0" smtClean="0"/>
              <a:t>は、「整流器」。</a:t>
            </a:r>
            <a:r>
              <a:rPr kumimoji="1" lang="en-US" altLang="ja-JP" sz="2400" dirty="0" err="1" smtClean="0"/>
              <a:t>ReLU</a:t>
            </a:r>
            <a:r>
              <a:rPr kumimoji="1" lang="ja-JP" altLang="en-US" sz="2400" dirty="0" smtClean="0"/>
              <a:t>は、マイナスの値は通さず</a:t>
            </a:r>
            <a:r>
              <a:rPr kumimoji="1" lang="en-US" altLang="ja-JP" sz="2400" dirty="0" smtClean="0"/>
              <a:t> 0</a:t>
            </a:r>
            <a:r>
              <a:rPr kumimoji="1" lang="ja-JP" altLang="en-US" sz="2400" dirty="0" smtClean="0"/>
              <a:t>を返すが、プラスの値は、そのまま通す。（</a:t>
            </a:r>
            <a:r>
              <a:rPr kumimoji="1" lang="ja-JP" altLang="en-US" sz="2400" dirty="0" smtClean="0">
                <a:solidFill>
                  <a:srgbClr val="0070C0"/>
                </a:solidFill>
              </a:rPr>
              <a:t>青線</a:t>
            </a:r>
            <a:r>
              <a:rPr kumimoji="1" lang="ja-JP" altLang="en-US" sz="2400" dirty="0" smtClean="0"/>
              <a:t>）</a:t>
            </a:r>
            <a:endParaRPr kumimoji="1" lang="en-US" altLang="ja-JP" sz="2400" dirty="0" smtClean="0"/>
          </a:p>
          <a:p>
            <a:r>
              <a:rPr lang="en-US" altLang="ja-JP" sz="2400" dirty="0" smtClean="0"/>
              <a:t>sigmoid</a:t>
            </a:r>
            <a:r>
              <a:rPr lang="ja-JP" altLang="en-US" sz="2400" dirty="0" smtClean="0"/>
              <a:t>は、</a:t>
            </a:r>
            <a:r>
              <a:rPr lang="en-US" altLang="ja-JP" sz="2400" dirty="0" smtClean="0"/>
              <a:t>0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>1</a:t>
            </a:r>
            <a:br>
              <a:rPr lang="en-US" altLang="ja-JP" sz="2400" dirty="0" smtClean="0"/>
            </a:br>
            <a:r>
              <a:rPr lang="ja-JP" altLang="en-US" sz="2400" dirty="0" smtClean="0"/>
              <a:t>の間の値を出力する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が、</a:t>
            </a:r>
            <a:r>
              <a:rPr lang="en-US" altLang="ja-JP" sz="2400" dirty="0" err="1" smtClean="0"/>
              <a:t>ReLU</a:t>
            </a:r>
            <a:r>
              <a:rPr lang="ja-JP" altLang="en-US" sz="2400" dirty="0" smtClean="0"/>
              <a:t>の出力に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は、そうした制限は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ja-JP" altLang="en-US" sz="2400" dirty="0" smtClean="0"/>
              <a:t>ない。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断続はないが、</a:t>
            </a:r>
            <a:r>
              <a:rPr kumimoji="1" lang="en-US" altLang="ja-JP" sz="2400" dirty="0" smtClean="0"/>
              <a:t>x=0</a:t>
            </a:r>
            <a:r>
              <a:rPr kumimoji="1" lang="ja-JP" altLang="en-US" sz="2400" dirty="0" smtClean="0"/>
              <a:t>のところで折れ曲が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ja-JP" altLang="en-US" sz="2400" dirty="0" smtClean="0"/>
              <a:t>っている。それを、スムースに近似した関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ja-JP" altLang="en-US" sz="2400" dirty="0" smtClean="0"/>
              <a:t>数も存在する。（</a:t>
            </a:r>
            <a:r>
              <a:rPr kumimoji="1" lang="en-US" altLang="ja-JP" sz="2400" dirty="0" err="1" smtClean="0"/>
              <a:t>Softplus</a:t>
            </a:r>
            <a:r>
              <a:rPr kumimoji="1" lang="ja-JP" altLang="en-US" sz="2400" dirty="0" smtClean="0"/>
              <a:t>　</a:t>
            </a:r>
            <a:r>
              <a:rPr kumimoji="1" lang="ja-JP" altLang="en-US" sz="2400" dirty="0" smtClean="0">
                <a:solidFill>
                  <a:srgbClr val="00B050"/>
                </a:solidFill>
              </a:rPr>
              <a:t>緑線</a:t>
            </a:r>
            <a:r>
              <a:rPr kumimoji="1" lang="ja-JP" altLang="en-US" sz="2400" dirty="0" smtClean="0"/>
              <a:t>）</a:t>
            </a:r>
            <a:endParaRPr kumimoji="1" lang="en-US" altLang="ja-JP" sz="2400" dirty="0" smtClean="0"/>
          </a:p>
          <a:p>
            <a:r>
              <a:rPr lang="en-US" altLang="ja-JP" sz="2400" dirty="0">
                <a:solidFill>
                  <a:schemeClr val="accent2"/>
                </a:solidFill>
              </a:rPr>
              <a:t>x&lt;0</a:t>
            </a:r>
            <a:r>
              <a:rPr lang="ja-JP" altLang="en-US" sz="2400" dirty="0">
                <a:solidFill>
                  <a:schemeClr val="accent2"/>
                </a:solidFill>
              </a:rPr>
              <a:t>の時　</a:t>
            </a:r>
            <a:r>
              <a:rPr lang="en-US" altLang="ja-JP" sz="2400" dirty="0" smtClean="0">
                <a:solidFill>
                  <a:schemeClr val="accent2"/>
                </a:solidFill>
              </a:rPr>
              <a:t>0   </a:t>
            </a:r>
            <a:br>
              <a:rPr lang="en-US" altLang="ja-JP" sz="2400" dirty="0" smtClean="0">
                <a:solidFill>
                  <a:schemeClr val="accent2"/>
                </a:solidFill>
              </a:rPr>
            </a:br>
            <a:r>
              <a:rPr lang="en-US" altLang="ja-JP" sz="2400" dirty="0" smtClean="0">
                <a:solidFill>
                  <a:schemeClr val="accent2"/>
                </a:solidFill>
              </a:rPr>
              <a:t>x&gt;0</a:t>
            </a:r>
            <a:r>
              <a:rPr lang="ja-JP" altLang="en-US" sz="2400" dirty="0">
                <a:solidFill>
                  <a:schemeClr val="accent2"/>
                </a:solidFill>
              </a:rPr>
              <a:t>の時　</a:t>
            </a:r>
            <a:r>
              <a:rPr lang="en-US" altLang="ja-JP" sz="2400" dirty="0" smtClean="0">
                <a:solidFill>
                  <a:schemeClr val="accent2"/>
                </a:solidFill>
              </a:rPr>
              <a:t>x </a:t>
            </a:r>
            <a:br>
              <a:rPr lang="en-US" altLang="ja-JP" sz="2400" dirty="0" smtClean="0">
                <a:solidFill>
                  <a:schemeClr val="accent2"/>
                </a:solidFill>
              </a:rPr>
            </a:br>
            <a:r>
              <a:rPr lang="ja-JP" altLang="en-US" sz="2400" dirty="0" smtClean="0"/>
              <a:t>の</a:t>
            </a:r>
            <a:r>
              <a:rPr lang="ja-JP" altLang="en-US" sz="2400" dirty="0"/>
              <a:t>値をとる</a:t>
            </a:r>
            <a:r>
              <a:rPr lang="ja-JP" altLang="en-US" sz="2400" dirty="0" smtClean="0"/>
              <a:t>。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52038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err="1">
                <a:solidFill>
                  <a:srgbClr val="00B050"/>
                </a:solidFill>
              </a:rPr>
              <a:t>tanh</a:t>
            </a:r>
            <a:r>
              <a:rPr lang="en-US" altLang="ja-JP" dirty="0">
                <a:solidFill>
                  <a:srgbClr val="00B050"/>
                </a:solidFill>
              </a:rPr>
              <a:t> </a:t>
            </a:r>
            <a:r>
              <a:rPr lang="ja-JP" altLang="en-US" dirty="0"/>
              <a:t>関数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2400" dirty="0" smtClean="0"/>
              <a:t>sigmoid</a:t>
            </a:r>
            <a:r>
              <a:rPr kumimoji="1" lang="ja-JP" altLang="en-US" sz="2400" dirty="0" smtClean="0"/>
              <a:t>の仲間だが、ちょうどそれを</a:t>
            </a:r>
            <a:r>
              <a:rPr kumimoji="1" lang="en-US" altLang="ja-JP" sz="2400" dirty="0" smtClean="0"/>
              <a:t>1/2</a:t>
            </a:r>
            <a:r>
              <a:rPr kumimoji="1" lang="ja-JP" altLang="en-US" sz="2400" dirty="0" smtClean="0"/>
              <a:t>ほど、下に移動した形である。</a:t>
            </a:r>
            <a:r>
              <a:rPr kumimoji="1" lang="en-US" altLang="ja-JP" sz="2400" dirty="0" smtClean="0">
                <a:solidFill>
                  <a:schemeClr val="accent2"/>
                </a:solidFill>
              </a:rPr>
              <a:t>-1</a:t>
            </a:r>
            <a:r>
              <a:rPr kumimoji="1" lang="ja-JP" altLang="en-US" sz="2400" dirty="0" smtClean="0">
                <a:solidFill>
                  <a:schemeClr val="accent2"/>
                </a:solidFill>
              </a:rPr>
              <a:t>と</a:t>
            </a:r>
            <a:r>
              <a:rPr kumimoji="1" lang="en-US" altLang="ja-JP" sz="2400" dirty="0" smtClean="0">
                <a:solidFill>
                  <a:schemeClr val="accent2"/>
                </a:solidFill>
              </a:rPr>
              <a:t>+1</a:t>
            </a:r>
            <a:r>
              <a:rPr kumimoji="1" lang="ja-JP" altLang="en-US" sz="2400" dirty="0" smtClean="0">
                <a:solidFill>
                  <a:schemeClr val="accent2"/>
                </a:solidFill>
              </a:rPr>
              <a:t>との間の値を出力する</a:t>
            </a:r>
            <a:r>
              <a:rPr kumimoji="1" lang="ja-JP" altLang="en-US" sz="2400" dirty="0" smtClean="0">
                <a:solidFill>
                  <a:srgbClr val="0070C0"/>
                </a:solidFill>
              </a:rPr>
              <a:t>。</a:t>
            </a:r>
            <a:r>
              <a:rPr kumimoji="1" lang="en-US" altLang="ja-JP" sz="2400" dirty="0" err="1" smtClean="0"/>
              <a:t>tanh</a:t>
            </a:r>
            <a:r>
              <a:rPr kumimoji="1" lang="ja-JP" altLang="en-US" sz="2400" dirty="0" smtClean="0"/>
              <a:t>以外にも、同じ性質を持つ、様々な関数が提案されている。</a:t>
            </a:r>
            <a:endParaRPr kumimoji="1" lang="ja-JP" altLang="en-US" sz="2400" dirty="0"/>
          </a:p>
        </p:txBody>
      </p:sp>
      <p:pic>
        <p:nvPicPr>
          <p:cNvPr id="4" name="コンテンツ プレースホルダ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738" y="3021978"/>
            <a:ext cx="8001000" cy="3782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356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-39023" y="0"/>
            <a:ext cx="9145445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図形グループ 1"/>
          <p:cNvGrpSpPr/>
          <p:nvPr/>
        </p:nvGrpSpPr>
        <p:grpSpPr>
          <a:xfrm>
            <a:off x="3908114" y="789140"/>
            <a:ext cx="789140" cy="726510"/>
            <a:chOff x="864296" y="989556"/>
            <a:chExt cx="789140" cy="726510"/>
          </a:xfrm>
        </p:grpSpPr>
        <p:sp>
          <p:nvSpPr>
            <p:cNvPr id="3" name="円/楕円 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5" name="図形グループ 4"/>
          <p:cNvGrpSpPr/>
          <p:nvPr/>
        </p:nvGrpSpPr>
        <p:grpSpPr>
          <a:xfrm>
            <a:off x="3923909" y="1665963"/>
            <a:ext cx="789140" cy="726510"/>
            <a:chOff x="864296" y="989556"/>
            <a:chExt cx="789140" cy="726510"/>
          </a:xfrm>
        </p:grpSpPr>
        <p:sp>
          <p:nvSpPr>
            <p:cNvPr id="6" name="円/楕円 5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3908113" y="2695183"/>
            <a:ext cx="781971" cy="726510"/>
            <a:chOff x="864296" y="989556"/>
            <a:chExt cx="789140" cy="726510"/>
          </a:xfrm>
        </p:grpSpPr>
        <p:sp>
          <p:nvSpPr>
            <p:cNvPr id="9" name="円/楕円 8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sp>
        <p:nvSpPr>
          <p:cNvPr id="20" name="角丸四角形 19"/>
          <p:cNvSpPr/>
          <p:nvPr/>
        </p:nvSpPr>
        <p:spPr>
          <a:xfrm>
            <a:off x="5448817" y="789139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/>
          <p:cNvSpPr/>
          <p:nvPr/>
        </p:nvSpPr>
        <p:spPr>
          <a:xfrm>
            <a:off x="5448817" y="165307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角丸四角形 22"/>
          <p:cNvSpPr/>
          <p:nvPr/>
        </p:nvSpPr>
        <p:spPr>
          <a:xfrm>
            <a:off x="5448817" y="268229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686810" y="789139"/>
            <a:ext cx="259814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kumimoji="1" lang="en-US" altLang="ja-JP" dirty="0" smtClean="0"/>
              <a:t>1</a:t>
            </a:r>
          </a:p>
          <a:p>
            <a:r>
              <a:rPr lang="en-US" altLang="ja-JP" b="1" dirty="0" smtClean="0">
                <a:solidFill>
                  <a:srgbClr val="0070C0"/>
                </a:solidFill>
              </a:rPr>
              <a:t>  </a:t>
            </a:r>
            <a:r>
              <a:rPr lang="en-US" altLang="ja-JP" b="1" dirty="0" err="1" smtClean="0">
                <a:solidFill>
                  <a:srgbClr val="0070C0"/>
                </a:solidFill>
              </a:rPr>
              <a:t>φ</a:t>
            </a:r>
            <a:r>
              <a:rPr lang="en-US" altLang="ja-JP" b="1" dirty="0" smtClean="0">
                <a:solidFill>
                  <a:srgbClr val="0070C0"/>
                </a:solidFill>
              </a:rPr>
              <a:t>(W</a:t>
            </a:r>
            <a:r>
              <a:rPr lang="en-US" altLang="ja-JP" b="1" baseline="-25000" dirty="0" smtClean="0">
                <a:solidFill>
                  <a:srgbClr val="0070C0"/>
                </a:solidFill>
              </a:rPr>
              <a:t>1</a:t>
            </a:r>
            <a:r>
              <a:rPr lang="ja-JP" altLang="en-US" b="1" dirty="0">
                <a:solidFill>
                  <a:srgbClr val="0070C0"/>
                </a:solidFill>
              </a:rPr>
              <a:t>・</a:t>
            </a:r>
            <a:r>
              <a:rPr lang="en-US" altLang="ja-JP" b="1" dirty="0" smtClean="0">
                <a:solidFill>
                  <a:srgbClr val="0070C0"/>
                </a:solidFill>
              </a:rPr>
              <a:t>X </a:t>
            </a:r>
            <a:r>
              <a:rPr lang="en-US" altLang="ja-JP" b="1" dirty="0">
                <a:solidFill>
                  <a:srgbClr val="0070C0"/>
                </a:solidFill>
              </a:rPr>
              <a:t>+ </a:t>
            </a:r>
            <a:r>
              <a:rPr lang="en-US" altLang="ja-JP" b="1" dirty="0" smtClean="0">
                <a:solidFill>
                  <a:srgbClr val="0070C0"/>
                </a:solidFill>
              </a:rPr>
              <a:t>b</a:t>
            </a:r>
            <a:r>
              <a:rPr lang="en-US" altLang="ja-JP" b="1" baseline="-25000" dirty="0" smtClean="0">
                <a:solidFill>
                  <a:srgbClr val="0070C0"/>
                </a:solidFill>
              </a:rPr>
              <a:t>1</a:t>
            </a:r>
            <a:r>
              <a:rPr lang="en-US" altLang="ja-JP" b="1" dirty="0" smtClean="0">
                <a:solidFill>
                  <a:srgbClr val="0070C0"/>
                </a:solidFill>
              </a:rPr>
              <a:t>) </a:t>
            </a:r>
            <a:endParaRPr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701424" y="1655521"/>
            <a:ext cx="259814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 smtClean="0"/>
              <a:t>2</a:t>
            </a:r>
          </a:p>
          <a:p>
            <a:r>
              <a:rPr lang="en-US" altLang="ja-JP" b="1" dirty="0" smtClean="0">
                <a:solidFill>
                  <a:srgbClr val="0070C0"/>
                </a:solidFill>
              </a:rPr>
              <a:t> </a:t>
            </a:r>
            <a:r>
              <a:rPr lang="en-US" altLang="ja-JP" b="1" dirty="0" err="1" smtClean="0">
                <a:solidFill>
                  <a:srgbClr val="0070C0"/>
                </a:solidFill>
              </a:rPr>
              <a:t>φ</a:t>
            </a:r>
            <a:r>
              <a:rPr lang="en-US" altLang="ja-JP" b="1" dirty="0" smtClean="0">
                <a:solidFill>
                  <a:srgbClr val="0070C0"/>
                </a:solidFill>
              </a:rPr>
              <a:t>(W</a:t>
            </a:r>
            <a:r>
              <a:rPr lang="en-US" altLang="ja-JP" b="1" baseline="-25000" dirty="0" smtClean="0">
                <a:solidFill>
                  <a:srgbClr val="0070C0"/>
                </a:solidFill>
              </a:rPr>
              <a:t>2</a:t>
            </a:r>
            <a:r>
              <a:rPr lang="ja-JP" altLang="en-US" b="1" dirty="0">
                <a:solidFill>
                  <a:srgbClr val="0070C0"/>
                </a:solidFill>
              </a:rPr>
              <a:t>・</a:t>
            </a:r>
            <a:r>
              <a:rPr lang="en-US" altLang="ja-JP" b="1" dirty="0" smtClean="0">
                <a:solidFill>
                  <a:srgbClr val="0070C0"/>
                </a:solidFill>
              </a:rPr>
              <a:t>X </a:t>
            </a:r>
            <a:r>
              <a:rPr lang="en-US" altLang="ja-JP" b="1" dirty="0">
                <a:solidFill>
                  <a:srgbClr val="0070C0"/>
                </a:solidFill>
              </a:rPr>
              <a:t>+ </a:t>
            </a:r>
            <a:r>
              <a:rPr lang="en-US" altLang="ja-JP" b="1" dirty="0" smtClean="0">
                <a:solidFill>
                  <a:srgbClr val="0070C0"/>
                </a:solidFill>
              </a:rPr>
              <a:t>b</a:t>
            </a:r>
            <a:r>
              <a:rPr lang="en-US" altLang="ja-JP" b="1" baseline="-25000" dirty="0" smtClean="0">
                <a:solidFill>
                  <a:srgbClr val="0070C0"/>
                </a:solidFill>
              </a:rPr>
              <a:t>2</a:t>
            </a:r>
            <a:r>
              <a:rPr lang="en-US" altLang="ja-JP" b="1" dirty="0" smtClean="0">
                <a:solidFill>
                  <a:srgbClr val="0070C0"/>
                </a:solidFill>
              </a:rPr>
              <a:t>)</a:t>
            </a:r>
            <a:endParaRPr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716038" y="2697267"/>
            <a:ext cx="259814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 smtClean="0"/>
              <a:t>3</a:t>
            </a:r>
          </a:p>
          <a:p>
            <a:r>
              <a:rPr lang="en-US" altLang="ja-JP" b="1" dirty="0" smtClean="0">
                <a:solidFill>
                  <a:srgbClr val="0070C0"/>
                </a:solidFill>
              </a:rPr>
              <a:t> </a:t>
            </a:r>
            <a:r>
              <a:rPr lang="en-US" altLang="ja-JP" b="1" dirty="0" err="1" smtClean="0">
                <a:solidFill>
                  <a:srgbClr val="0070C0"/>
                </a:solidFill>
              </a:rPr>
              <a:t>φ</a:t>
            </a:r>
            <a:r>
              <a:rPr lang="en-US" altLang="ja-JP" b="1" dirty="0" smtClean="0">
                <a:solidFill>
                  <a:srgbClr val="0070C0"/>
                </a:solidFill>
              </a:rPr>
              <a:t>(W</a:t>
            </a:r>
            <a:r>
              <a:rPr lang="en-US" altLang="ja-JP" b="1" baseline="-25000" dirty="0" smtClean="0">
                <a:solidFill>
                  <a:srgbClr val="0070C0"/>
                </a:solidFill>
              </a:rPr>
              <a:t>3</a:t>
            </a:r>
            <a:r>
              <a:rPr lang="ja-JP" altLang="en-US" b="1" dirty="0" smtClean="0">
                <a:solidFill>
                  <a:srgbClr val="0070C0"/>
                </a:solidFill>
              </a:rPr>
              <a:t>・</a:t>
            </a:r>
            <a:r>
              <a:rPr lang="en-US" altLang="ja-JP" b="1" dirty="0" smtClean="0">
                <a:solidFill>
                  <a:srgbClr val="0070C0"/>
                </a:solidFill>
              </a:rPr>
              <a:t>X </a:t>
            </a:r>
            <a:r>
              <a:rPr lang="en-US" altLang="ja-JP" b="1" dirty="0">
                <a:solidFill>
                  <a:srgbClr val="0070C0"/>
                </a:solidFill>
              </a:rPr>
              <a:t>+ </a:t>
            </a:r>
            <a:r>
              <a:rPr lang="en-US" altLang="ja-JP" b="1" dirty="0" smtClean="0">
                <a:solidFill>
                  <a:srgbClr val="0070C0"/>
                </a:solidFill>
              </a:rPr>
              <a:t>b</a:t>
            </a:r>
            <a:r>
              <a:rPr lang="en-US" altLang="ja-JP" b="1" baseline="-25000" dirty="0" smtClean="0">
                <a:solidFill>
                  <a:srgbClr val="0070C0"/>
                </a:solidFill>
              </a:rPr>
              <a:t>3</a:t>
            </a:r>
            <a:r>
              <a:rPr lang="en-US" altLang="ja-JP" b="1" dirty="0" smtClean="0">
                <a:solidFill>
                  <a:srgbClr val="0070C0"/>
                </a:solidFill>
              </a:rPr>
              <a:t>)</a:t>
            </a:r>
            <a:endParaRPr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63059" y="212943"/>
            <a:ext cx="852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入力</a:t>
            </a:r>
            <a:r>
              <a:rPr lang="en-US" altLang="ja-JP" sz="2000" dirty="0"/>
              <a:t> X=[</a:t>
            </a:r>
            <a:r>
              <a:rPr lang="en-US" altLang="ja-JP" sz="2000" dirty="0" smtClean="0"/>
              <a:t>X</a:t>
            </a:r>
            <a:r>
              <a:rPr lang="en-US" altLang="ja-JP" sz="2000" baseline="-25000" dirty="0" smtClean="0"/>
              <a:t>1</a:t>
            </a:r>
            <a:r>
              <a:rPr lang="en-US" altLang="ja-JP" sz="2000" dirty="0" smtClean="0"/>
              <a:t>,X</a:t>
            </a:r>
            <a:r>
              <a:rPr lang="en-US" altLang="ja-JP" sz="2000" baseline="-25000" dirty="0" smtClean="0"/>
              <a:t>2</a:t>
            </a:r>
            <a:r>
              <a:rPr lang="en-US" altLang="ja-JP" sz="2000" dirty="0" smtClean="0"/>
              <a:t>,X</a:t>
            </a:r>
            <a:r>
              <a:rPr lang="en-US" altLang="ja-JP" sz="2000" baseline="-25000" dirty="0" smtClean="0"/>
              <a:t>3</a:t>
            </a:r>
            <a:r>
              <a:rPr lang="en-US" altLang="ja-JP" sz="2000" dirty="0" smtClean="0"/>
              <a:t>] </a:t>
            </a:r>
            <a:r>
              <a:rPr lang="en-US" altLang="ja-JP" sz="2000" baseline="30000" dirty="0" smtClean="0"/>
              <a:t>T</a:t>
            </a:r>
            <a:r>
              <a:rPr lang="en-US" altLang="ja-JP" sz="2000" dirty="0" smtClean="0"/>
              <a:t>                                </a:t>
            </a:r>
            <a:r>
              <a:rPr lang="ja-JP" altLang="en-US" sz="2000" dirty="0" smtClean="0">
                <a:solidFill>
                  <a:schemeClr val="accent2"/>
                </a:solidFill>
              </a:rPr>
              <a:t>出力</a:t>
            </a:r>
            <a:r>
              <a:rPr lang="en-US" altLang="ja-JP" sz="2000" dirty="0" smtClean="0">
                <a:solidFill>
                  <a:schemeClr val="accent2"/>
                </a:solidFill>
              </a:rPr>
              <a:t> Y</a:t>
            </a:r>
            <a:r>
              <a:rPr lang="en-US" altLang="ja-JP" sz="2000" baseline="-25000" dirty="0" smtClean="0">
                <a:solidFill>
                  <a:schemeClr val="accent2"/>
                </a:solidFill>
              </a:rPr>
              <a:t>i</a:t>
            </a:r>
            <a:r>
              <a:rPr lang="en-US" altLang="ja-JP" sz="2000" dirty="0" smtClean="0">
                <a:solidFill>
                  <a:schemeClr val="accent2"/>
                </a:solidFill>
              </a:rPr>
              <a:t> = 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φ</a:t>
            </a:r>
            <a:r>
              <a:rPr lang="en-US" altLang="ja-JP" sz="2000" dirty="0" smtClean="0">
                <a:solidFill>
                  <a:schemeClr val="accent2"/>
                </a:solidFill>
              </a:rPr>
              <a:t>(W</a:t>
            </a:r>
            <a:r>
              <a:rPr lang="en-US" altLang="ja-JP" sz="2000" baseline="-25000" dirty="0">
                <a:solidFill>
                  <a:schemeClr val="accent2"/>
                </a:solidFill>
              </a:rPr>
              <a:t>i</a:t>
            </a:r>
            <a:r>
              <a:rPr lang="ja-JP" altLang="en-US" sz="2000" dirty="0" smtClean="0">
                <a:solidFill>
                  <a:schemeClr val="accent2"/>
                </a:solidFill>
              </a:rPr>
              <a:t>・</a:t>
            </a:r>
            <a:r>
              <a:rPr lang="en-US" altLang="ja-JP" sz="2000" dirty="0" smtClean="0">
                <a:solidFill>
                  <a:schemeClr val="accent2"/>
                </a:solidFill>
              </a:rPr>
              <a:t>X </a:t>
            </a:r>
            <a:r>
              <a:rPr lang="en-US" altLang="ja-JP" sz="2000" dirty="0">
                <a:solidFill>
                  <a:schemeClr val="accent2"/>
                </a:solidFill>
              </a:rPr>
              <a:t>+ </a:t>
            </a:r>
            <a:r>
              <a:rPr lang="en-US" altLang="ja-JP" sz="2000" dirty="0" smtClean="0">
                <a:solidFill>
                  <a:schemeClr val="accent2"/>
                </a:solidFill>
              </a:rPr>
              <a:t>b</a:t>
            </a:r>
            <a:r>
              <a:rPr lang="en-US" altLang="ja-JP" sz="2000" baseline="-25000" dirty="0" smtClean="0">
                <a:solidFill>
                  <a:schemeClr val="accent2"/>
                </a:solidFill>
              </a:rPr>
              <a:t>i</a:t>
            </a:r>
            <a:r>
              <a:rPr lang="en-US" altLang="ja-JP" sz="2000" dirty="0" smtClean="0">
                <a:solidFill>
                  <a:schemeClr val="accent2"/>
                </a:solidFill>
              </a:rPr>
              <a:t>) 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cxnSp>
        <p:nvCxnSpPr>
          <p:cNvPr id="44" name="直線矢印コネクタ 43"/>
          <p:cNvCxnSpPr>
            <a:stCxn id="3" idx="6"/>
            <a:endCxn id="20" idx="1"/>
          </p:cNvCxnSpPr>
          <p:nvPr/>
        </p:nvCxnSpPr>
        <p:spPr>
          <a:xfrm>
            <a:off x="4697254" y="1152395"/>
            <a:ext cx="751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3" idx="6"/>
            <a:endCxn id="22" idx="1"/>
          </p:cNvCxnSpPr>
          <p:nvPr/>
        </p:nvCxnSpPr>
        <p:spPr>
          <a:xfrm>
            <a:off x="4697254" y="1152395"/>
            <a:ext cx="751563" cy="86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3" idx="6"/>
          </p:cNvCxnSpPr>
          <p:nvPr/>
        </p:nvCxnSpPr>
        <p:spPr>
          <a:xfrm>
            <a:off x="4697254" y="1152395"/>
            <a:ext cx="690996" cy="1835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6" idx="6"/>
            <a:endCxn id="20" idx="1"/>
          </p:cNvCxnSpPr>
          <p:nvPr/>
        </p:nvCxnSpPr>
        <p:spPr>
          <a:xfrm flipV="1">
            <a:off x="4713049" y="1152395"/>
            <a:ext cx="735768" cy="876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/>
          <p:cNvCxnSpPr>
            <a:stCxn id="6" idx="6"/>
            <a:endCxn id="22" idx="1"/>
          </p:cNvCxnSpPr>
          <p:nvPr/>
        </p:nvCxnSpPr>
        <p:spPr>
          <a:xfrm flipV="1">
            <a:off x="4713049" y="2016331"/>
            <a:ext cx="735768" cy="1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>
            <a:stCxn id="9" idx="6"/>
            <a:endCxn id="20" idx="1"/>
          </p:cNvCxnSpPr>
          <p:nvPr/>
        </p:nvCxnSpPr>
        <p:spPr>
          <a:xfrm flipV="1">
            <a:off x="4690084" y="1152395"/>
            <a:ext cx="758733" cy="190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>
            <a:stCxn id="9" idx="6"/>
            <a:endCxn id="22" idx="1"/>
          </p:cNvCxnSpPr>
          <p:nvPr/>
        </p:nvCxnSpPr>
        <p:spPr>
          <a:xfrm flipV="1">
            <a:off x="4690084" y="2016331"/>
            <a:ext cx="758733" cy="1042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/>
          <p:cNvCxnSpPr>
            <a:stCxn id="9" idx="6"/>
            <a:endCxn id="23" idx="1"/>
          </p:cNvCxnSpPr>
          <p:nvPr/>
        </p:nvCxnSpPr>
        <p:spPr>
          <a:xfrm flipV="1">
            <a:off x="4690084" y="3045551"/>
            <a:ext cx="758733" cy="1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>
            <a:off x="4713049" y="2016331"/>
            <a:ext cx="675201" cy="971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右矢印 38"/>
          <p:cNvSpPr/>
          <p:nvPr/>
        </p:nvSpPr>
        <p:spPr>
          <a:xfrm>
            <a:off x="7892804" y="1059987"/>
            <a:ext cx="1050957" cy="26747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右矢印 39"/>
          <p:cNvSpPr/>
          <p:nvPr/>
        </p:nvSpPr>
        <p:spPr>
          <a:xfrm>
            <a:off x="7907418" y="1863739"/>
            <a:ext cx="1050957" cy="26747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474735" y="851771"/>
            <a:ext cx="3193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/>
              <a:t>重み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W</a:t>
            </a:r>
            <a:r>
              <a:rPr lang="en-US" altLang="ja-JP" sz="2000" baseline="-25000" dirty="0" smtClean="0"/>
              <a:t>1</a:t>
            </a:r>
            <a:r>
              <a:rPr lang="en-US" altLang="ja-JP" sz="2000" dirty="0" smtClean="0"/>
              <a:t>=[W</a:t>
            </a:r>
            <a:r>
              <a:rPr lang="en-US" altLang="ja-JP" sz="2000" baseline="-25000" dirty="0" smtClean="0"/>
              <a:t>11</a:t>
            </a:r>
            <a:r>
              <a:rPr lang="en-US" altLang="ja-JP" sz="2000" dirty="0" smtClean="0"/>
              <a:t>,W</a:t>
            </a:r>
            <a:r>
              <a:rPr lang="en-US" altLang="ja-JP" sz="2000" baseline="-25000" dirty="0" smtClean="0"/>
              <a:t>12</a:t>
            </a:r>
            <a:r>
              <a:rPr lang="en-US" altLang="ja-JP" sz="2000" dirty="0" smtClean="0"/>
              <a:t>,W</a:t>
            </a:r>
            <a:r>
              <a:rPr lang="en-US" altLang="ja-JP" sz="2000" baseline="-25000" dirty="0" smtClean="0"/>
              <a:t>13</a:t>
            </a:r>
            <a:r>
              <a:rPr lang="en-US" altLang="ja-JP" sz="2000" dirty="0" smtClean="0"/>
              <a:t>]</a:t>
            </a:r>
          </a:p>
          <a:p>
            <a:pPr algn="ctr"/>
            <a:r>
              <a:rPr lang="ja-JP" altLang="en-US" sz="2000" dirty="0" smtClean="0"/>
              <a:t>バイアス</a:t>
            </a:r>
            <a:r>
              <a:rPr lang="en-US" altLang="ja-JP" sz="2000" dirty="0"/>
              <a:t> b</a:t>
            </a:r>
            <a:r>
              <a:rPr lang="en-US" altLang="ja-JP" sz="2000" baseline="-25000" dirty="0" smtClean="0"/>
              <a:t>1</a:t>
            </a:r>
            <a:endParaRPr lang="en-US" altLang="ja-JP" sz="2000" baseline="-25000" dirty="0"/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74735" y="1684503"/>
            <a:ext cx="3193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/>
              <a:t>重み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W</a:t>
            </a:r>
            <a:r>
              <a:rPr lang="en-US" altLang="ja-JP" sz="2000" baseline="-25000" dirty="0"/>
              <a:t>2</a:t>
            </a:r>
            <a:r>
              <a:rPr lang="en-US" altLang="ja-JP" sz="2000" dirty="0" smtClean="0"/>
              <a:t>=[W</a:t>
            </a:r>
            <a:r>
              <a:rPr lang="en-US" altLang="ja-JP" sz="2000" baseline="-25000" dirty="0" smtClean="0"/>
              <a:t>21</a:t>
            </a:r>
            <a:r>
              <a:rPr lang="en-US" altLang="ja-JP" sz="2000" dirty="0" smtClean="0"/>
              <a:t>,W</a:t>
            </a:r>
            <a:r>
              <a:rPr lang="en-US" altLang="ja-JP" sz="2000" baseline="-25000" dirty="0" smtClean="0"/>
              <a:t>22</a:t>
            </a:r>
            <a:r>
              <a:rPr lang="en-US" altLang="ja-JP" sz="2000" dirty="0" smtClean="0"/>
              <a:t>,W</a:t>
            </a:r>
            <a:r>
              <a:rPr lang="en-US" altLang="ja-JP" sz="2000" baseline="-25000" dirty="0" smtClean="0"/>
              <a:t>23</a:t>
            </a:r>
            <a:r>
              <a:rPr lang="en-US" altLang="ja-JP" sz="2000" dirty="0" smtClean="0"/>
              <a:t>]</a:t>
            </a:r>
          </a:p>
          <a:p>
            <a:pPr algn="ctr"/>
            <a:r>
              <a:rPr lang="ja-JP" altLang="en-US" sz="2000" dirty="0" smtClean="0"/>
              <a:t>バイアス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b</a:t>
            </a:r>
            <a:r>
              <a:rPr lang="en-US" altLang="ja-JP" sz="2000" baseline="-25000" dirty="0"/>
              <a:t>2</a:t>
            </a: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487433" y="2695183"/>
            <a:ext cx="31935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/>
              <a:t>重み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W</a:t>
            </a:r>
            <a:r>
              <a:rPr lang="en-US" altLang="ja-JP" sz="2000" baseline="-25000" dirty="0"/>
              <a:t>3</a:t>
            </a:r>
            <a:r>
              <a:rPr lang="en-US" altLang="ja-JP" sz="2000" dirty="0" smtClean="0"/>
              <a:t>=[W</a:t>
            </a:r>
            <a:r>
              <a:rPr lang="en-US" altLang="ja-JP" sz="2000" baseline="-25000" dirty="0" smtClean="0"/>
              <a:t>31</a:t>
            </a:r>
            <a:r>
              <a:rPr lang="en-US" altLang="ja-JP" sz="2000" dirty="0" smtClean="0"/>
              <a:t>,W</a:t>
            </a:r>
            <a:r>
              <a:rPr lang="en-US" altLang="ja-JP" sz="2000" baseline="-25000" dirty="0" smtClean="0"/>
              <a:t>32</a:t>
            </a:r>
            <a:r>
              <a:rPr lang="en-US" altLang="ja-JP" sz="2000" dirty="0" smtClean="0"/>
              <a:t>,W</a:t>
            </a:r>
            <a:r>
              <a:rPr lang="en-US" altLang="ja-JP" sz="2000" baseline="-25000" dirty="0" smtClean="0"/>
              <a:t>33</a:t>
            </a:r>
            <a:r>
              <a:rPr lang="en-US" altLang="ja-JP" sz="2000" dirty="0" smtClean="0"/>
              <a:t>]</a:t>
            </a:r>
          </a:p>
          <a:p>
            <a:pPr algn="ctr"/>
            <a:r>
              <a:rPr lang="ja-JP" altLang="en-US" sz="2000" dirty="0" smtClean="0"/>
              <a:t>バイアス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b</a:t>
            </a:r>
            <a:r>
              <a:rPr lang="en-US" altLang="ja-JP" sz="2000" baseline="-25000" dirty="0"/>
              <a:t>3</a:t>
            </a:r>
          </a:p>
        </p:txBody>
      </p:sp>
      <p:sp>
        <p:nvSpPr>
          <p:cNvPr id="45" name="右矢印 44"/>
          <p:cNvSpPr/>
          <p:nvPr/>
        </p:nvSpPr>
        <p:spPr>
          <a:xfrm>
            <a:off x="7892803" y="2907572"/>
            <a:ext cx="1050957" cy="267471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5307965" y="4223353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solidFill>
                  <a:srgbClr val="0070C0"/>
                </a:solidFill>
              </a:rPr>
              <a:t>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11</a:t>
            </a:r>
            <a:r>
              <a:rPr lang="en-US" altLang="ja-JP" sz="2000" dirty="0" smtClean="0">
                <a:solidFill>
                  <a:srgbClr val="0070C0"/>
                </a:solidFill>
              </a:rPr>
              <a:t>,W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12</a:t>
            </a:r>
            <a:r>
              <a:rPr lang="en-US" altLang="ja-JP" sz="2000" dirty="0" smtClean="0">
                <a:solidFill>
                  <a:srgbClr val="0070C0"/>
                </a:solidFill>
              </a:rPr>
              <a:t>,W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13</a:t>
            </a:r>
            <a:r>
              <a:rPr lang="en-US" altLang="ja-JP" sz="2000" dirty="0">
                <a:solidFill>
                  <a:srgbClr val="0070C0"/>
                </a:solidFill>
              </a:rPr>
              <a:t> </a:t>
            </a:r>
            <a:r>
              <a:rPr lang="en-US" altLang="ja-JP" sz="2000" dirty="0" smtClean="0">
                <a:solidFill>
                  <a:srgbClr val="0070C0"/>
                </a:solidFill>
              </a:rPr>
              <a:t>  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</a:t>
            </a:r>
            <a:r>
              <a:rPr lang="en-US" altLang="ja-JP" sz="2000" dirty="0" smtClean="0">
                <a:solidFill>
                  <a:srgbClr val="0070C0"/>
                </a:solidFill>
              </a:rPr>
              <a:t> </a:t>
            </a:r>
            <a:r>
              <a:rPr lang="ja-JP" altLang="en-US" sz="2000" dirty="0" smtClean="0">
                <a:solidFill>
                  <a:srgbClr val="0070C0"/>
                </a:solidFill>
              </a:rPr>
              <a:t>　　</a:t>
            </a:r>
            <a:r>
              <a:rPr lang="en-US" altLang="ja-JP" sz="2000" dirty="0" smtClean="0">
                <a:solidFill>
                  <a:srgbClr val="0070C0"/>
                </a:solidFill>
              </a:rPr>
              <a:t> b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5325889" y="4682752"/>
            <a:ext cx="3446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solidFill>
                  <a:srgbClr val="0070C0"/>
                </a:solidFill>
              </a:rPr>
              <a:t>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21</a:t>
            </a:r>
            <a:r>
              <a:rPr lang="en-US" altLang="ja-JP" sz="2000" dirty="0" smtClean="0">
                <a:solidFill>
                  <a:srgbClr val="0070C0"/>
                </a:solidFill>
              </a:rPr>
              <a:t>,W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22</a:t>
            </a:r>
            <a:r>
              <a:rPr lang="en-US" altLang="ja-JP" sz="2000" dirty="0" smtClean="0">
                <a:solidFill>
                  <a:srgbClr val="0070C0"/>
                </a:solidFill>
              </a:rPr>
              <a:t>,W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23</a:t>
            </a:r>
            <a:r>
              <a:rPr lang="en-US" altLang="ja-JP" sz="2000" dirty="0" smtClean="0">
                <a:solidFill>
                  <a:srgbClr val="0070C0"/>
                </a:solidFill>
              </a:rPr>
              <a:t>   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</a:t>
            </a:r>
            <a:r>
              <a:rPr lang="en-US" altLang="ja-JP" sz="2000" dirty="0" smtClean="0">
                <a:solidFill>
                  <a:srgbClr val="0070C0"/>
                </a:solidFill>
              </a:rPr>
              <a:t> +  b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</a:t>
            </a:r>
            <a:r>
              <a:rPr lang="en-US" altLang="ja-JP" sz="2000" dirty="0" smtClean="0">
                <a:solidFill>
                  <a:srgbClr val="0070C0"/>
                </a:solidFill>
              </a:rPr>
              <a:t>    </a:t>
            </a: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5308140" y="5102263"/>
            <a:ext cx="3098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solidFill>
                  <a:srgbClr val="0070C0"/>
                </a:solidFill>
              </a:rPr>
              <a:t>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31</a:t>
            </a:r>
            <a:r>
              <a:rPr lang="en-US" altLang="ja-JP" sz="2000" dirty="0" smtClean="0">
                <a:solidFill>
                  <a:srgbClr val="0070C0"/>
                </a:solidFill>
              </a:rPr>
              <a:t>,W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32</a:t>
            </a:r>
            <a:r>
              <a:rPr lang="en-US" altLang="ja-JP" sz="2000" dirty="0" smtClean="0">
                <a:solidFill>
                  <a:srgbClr val="0070C0"/>
                </a:solidFill>
              </a:rPr>
              <a:t>,W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33</a:t>
            </a:r>
            <a:r>
              <a:rPr lang="en-US" altLang="ja-JP" sz="2000" dirty="0" smtClean="0">
                <a:solidFill>
                  <a:srgbClr val="0070C0"/>
                </a:solidFill>
              </a:rPr>
              <a:t>   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 </a:t>
            </a:r>
            <a:r>
              <a:rPr lang="ja-JP" altLang="en-US" sz="2000" dirty="0" smtClean="0">
                <a:solidFill>
                  <a:srgbClr val="0070C0"/>
                </a:solidFill>
              </a:rPr>
              <a:t>　</a:t>
            </a:r>
            <a:r>
              <a:rPr lang="en-US" altLang="ja-JP" sz="2000" dirty="0" smtClean="0">
                <a:solidFill>
                  <a:srgbClr val="0070C0"/>
                </a:solidFill>
              </a:rPr>
              <a:t> </a:t>
            </a:r>
            <a:r>
              <a:rPr lang="ja-JP" altLang="en-US" sz="2000" dirty="0" smtClean="0">
                <a:solidFill>
                  <a:srgbClr val="0070C0"/>
                </a:solidFill>
              </a:rPr>
              <a:t>　</a:t>
            </a:r>
            <a:r>
              <a:rPr lang="en-US" altLang="ja-JP" sz="2000" dirty="0" smtClean="0">
                <a:solidFill>
                  <a:srgbClr val="0070C0"/>
                </a:solidFill>
              </a:rPr>
              <a:t>b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54" name="左大かっこ 53"/>
          <p:cNvSpPr/>
          <p:nvPr/>
        </p:nvSpPr>
        <p:spPr>
          <a:xfrm>
            <a:off x="5311026" y="4107816"/>
            <a:ext cx="230413" cy="1591527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55" name="右大かっこ 54"/>
          <p:cNvSpPr/>
          <p:nvPr/>
        </p:nvSpPr>
        <p:spPr>
          <a:xfrm>
            <a:off x="6864253" y="4120341"/>
            <a:ext cx="225469" cy="1588592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57" name="左大かっこ 56"/>
          <p:cNvSpPr/>
          <p:nvPr/>
        </p:nvSpPr>
        <p:spPr>
          <a:xfrm>
            <a:off x="7192014" y="4149275"/>
            <a:ext cx="160667" cy="156468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59" name="左大かっこ 58"/>
          <p:cNvSpPr/>
          <p:nvPr/>
        </p:nvSpPr>
        <p:spPr>
          <a:xfrm>
            <a:off x="7920610" y="4163889"/>
            <a:ext cx="160667" cy="156468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61" name="右大かっこ 60"/>
          <p:cNvSpPr/>
          <p:nvPr/>
        </p:nvSpPr>
        <p:spPr>
          <a:xfrm>
            <a:off x="7454973" y="4120341"/>
            <a:ext cx="162929" cy="1615732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62" name="右大かっこ 61"/>
          <p:cNvSpPr/>
          <p:nvPr/>
        </p:nvSpPr>
        <p:spPr>
          <a:xfrm>
            <a:off x="8271251" y="4147481"/>
            <a:ext cx="162929" cy="1615732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659671" y="4572001"/>
            <a:ext cx="468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 smtClean="0"/>
              <a:t>φ</a:t>
            </a:r>
            <a:endParaRPr kumimoji="1" lang="ja-JP" altLang="en-US" sz="2800" dirty="0"/>
          </a:p>
        </p:txBody>
      </p:sp>
      <p:sp>
        <p:nvSpPr>
          <p:cNvPr id="13" name="中かっこ 12"/>
          <p:cNvSpPr/>
          <p:nvPr/>
        </p:nvSpPr>
        <p:spPr>
          <a:xfrm>
            <a:off x="5009319" y="3870543"/>
            <a:ext cx="3721312" cy="2116898"/>
          </a:xfrm>
          <a:prstGeom prst="bracePair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603777" y="4183687"/>
            <a:ext cx="381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err="1" smtClean="0">
                <a:solidFill>
                  <a:srgbClr val="0070C0"/>
                </a:solidFill>
              </a:rPr>
              <a:t>φ</a:t>
            </a:r>
            <a:r>
              <a:rPr lang="ja-JP" altLang="en-US" sz="2000" dirty="0" smtClean="0">
                <a:solidFill>
                  <a:srgbClr val="0070C0"/>
                </a:solidFill>
              </a:rPr>
              <a:t>（</a:t>
            </a:r>
            <a:r>
              <a:rPr lang="en-US" altLang="ja-JP" sz="2000" dirty="0" smtClean="0">
                <a:solidFill>
                  <a:srgbClr val="0070C0"/>
                </a:solidFill>
              </a:rPr>
              <a:t>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11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</a:t>
            </a:r>
            <a:r>
              <a:rPr lang="en-US" altLang="ja-JP" sz="2000" dirty="0" smtClean="0">
                <a:solidFill>
                  <a:srgbClr val="0070C0"/>
                </a:solidFill>
              </a:rPr>
              <a:t>+W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12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</a:t>
            </a:r>
            <a:r>
              <a:rPr lang="en-US" altLang="ja-JP" sz="2000" dirty="0" smtClean="0">
                <a:solidFill>
                  <a:srgbClr val="0070C0"/>
                </a:solidFill>
              </a:rPr>
              <a:t>+W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13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</a:t>
            </a:r>
            <a:r>
              <a:rPr lang="en-US" altLang="ja-JP" sz="2000" dirty="0" smtClean="0">
                <a:solidFill>
                  <a:srgbClr val="0070C0"/>
                </a:solidFill>
              </a:rPr>
              <a:t>+b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</a:t>
            </a:r>
            <a:r>
              <a:rPr lang="ja-JP" altLang="en-US" sz="2000" dirty="0" smtClean="0">
                <a:solidFill>
                  <a:srgbClr val="0070C0"/>
                </a:solidFill>
              </a:rPr>
              <a:t>）</a:t>
            </a:r>
            <a:endParaRPr lang="en-US" altLang="ja-JP" sz="2000" baseline="-25000" dirty="0">
              <a:solidFill>
                <a:srgbClr val="0070C0"/>
              </a:solidFill>
            </a:endParaRP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564336" y="4659315"/>
            <a:ext cx="4241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err="1" smtClean="0">
                <a:solidFill>
                  <a:srgbClr val="0070C0"/>
                </a:solidFill>
              </a:rPr>
              <a:t>φ</a:t>
            </a:r>
            <a:r>
              <a:rPr lang="en-US" altLang="ja-JP" sz="2000" dirty="0" smtClean="0">
                <a:solidFill>
                  <a:srgbClr val="0070C0"/>
                </a:solidFill>
              </a:rPr>
              <a:t>(W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21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</a:t>
            </a:r>
            <a:r>
              <a:rPr lang="en-US" altLang="ja-JP" sz="2000" dirty="0" smtClean="0">
                <a:solidFill>
                  <a:srgbClr val="0070C0"/>
                </a:solidFill>
              </a:rPr>
              <a:t>+W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22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</a:t>
            </a:r>
            <a:r>
              <a:rPr lang="en-US" altLang="ja-JP" sz="2000" dirty="0" smtClean="0">
                <a:solidFill>
                  <a:srgbClr val="0070C0"/>
                </a:solidFill>
              </a:rPr>
              <a:t>+W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23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</a:t>
            </a:r>
            <a:r>
              <a:rPr lang="en-US" altLang="ja-JP" sz="2000" dirty="0" smtClean="0">
                <a:solidFill>
                  <a:srgbClr val="0070C0"/>
                </a:solidFill>
              </a:rPr>
              <a:t>+b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</a:t>
            </a:r>
            <a:r>
              <a:rPr lang="en-US" altLang="ja-JP" sz="2000" dirty="0" smtClean="0">
                <a:solidFill>
                  <a:srgbClr val="0070C0"/>
                </a:solidFill>
              </a:rPr>
              <a:t>    =</a:t>
            </a:r>
            <a:endParaRPr lang="en-US" altLang="ja-JP" sz="2000" baseline="-25000" dirty="0">
              <a:solidFill>
                <a:srgbClr val="0070C0"/>
              </a:solidFill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614994" y="5162443"/>
            <a:ext cx="3789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000" dirty="0" err="1" smtClean="0">
                <a:solidFill>
                  <a:srgbClr val="0070C0"/>
                </a:solidFill>
              </a:rPr>
              <a:t>φ</a:t>
            </a:r>
            <a:r>
              <a:rPr lang="en-US" altLang="ja-JP" sz="2000" dirty="0" smtClean="0">
                <a:solidFill>
                  <a:srgbClr val="0070C0"/>
                </a:solidFill>
              </a:rPr>
              <a:t>(W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31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1</a:t>
            </a:r>
            <a:r>
              <a:rPr lang="en-US" altLang="ja-JP" sz="2000" dirty="0" smtClean="0">
                <a:solidFill>
                  <a:srgbClr val="0070C0"/>
                </a:solidFill>
              </a:rPr>
              <a:t>+W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32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2</a:t>
            </a:r>
            <a:r>
              <a:rPr lang="en-US" altLang="ja-JP" sz="2000" dirty="0" smtClean="0">
                <a:solidFill>
                  <a:srgbClr val="0070C0"/>
                </a:solidFill>
              </a:rPr>
              <a:t>+W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33</a:t>
            </a:r>
            <a:r>
              <a:rPr lang="en-US" altLang="ja-JP" sz="2000" dirty="0" smtClean="0">
                <a:solidFill>
                  <a:srgbClr val="0070C0"/>
                </a:solidFill>
              </a:rPr>
              <a:t>X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</a:t>
            </a:r>
            <a:r>
              <a:rPr lang="en-US" altLang="ja-JP" sz="2000" dirty="0" smtClean="0">
                <a:solidFill>
                  <a:srgbClr val="0070C0"/>
                </a:solidFill>
              </a:rPr>
              <a:t>+b</a:t>
            </a:r>
            <a:r>
              <a:rPr lang="en-US" altLang="ja-JP" sz="2000" baseline="-25000" dirty="0" smtClean="0">
                <a:solidFill>
                  <a:srgbClr val="0070C0"/>
                </a:solidFill>
              </a:rPr>
              <a:t>3</a:t>
            </a:r>
            <a:r>
              <a:rPr lang="en-US" altLang="ja-JP" sz="2000" dirty="0" smtClean="0">
                <a:solidFill>
                  <a:srgbClr val="0070C0"/>
                </a:solidFill>
              </a:rPr>
              <a:t>)</a:t>
            </a:r>
            <a:endParaRPr lang="en-US" altLang="ja-JP" sz="2000" baseline="-25000" dirty="0">
              <a:solidFill>
                <a:srgbClr val="0070C0"/>
              </a:solidFill>
            </a:endParaRPr>
          </a:p>
        </p:txBody>
      </p:sp>
      <p:sp>
        <p:nvSpPr>
          <p:cNvPr id="70" name="左大かっこ 69"/>
          <p:cNvSpPr/>
          <p:nvPr/>
        </p:nvSpPr>
        <p:spPr>
          <a:xfrm>
            <a:off x="543508" y="4183687"/>
            <a:ext cx="160667" cy="1564682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72" name="右大かっこ 71"/>
          <p:cNvSpPr/>
          <p:nvPr/>
        </p:nvSpPr>
        <p:spPr>
          <a:xfrm>
            <a:off x="4265019" y="4199673"/>
            <a:ext cx="162929" cy="1615732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kumimoji="1" lang="ja-JP" altLang="en-US">
              <a:solidFill>
                <a:srgbClr val="0070C0"/>
              </a:solidFill>
            </a:endParaRPr>
          </a:p>
        </p:txBody>
      </p:sp>
      <p:sp>
        <p:nvSpPr>
          <p:cNvPr id="14" name="右矢印 13"/>
          <p:cNvSpPr/>
          <p:nvPr/>
        </p:nvSpPr>
        <p:spPr>
          <a:xfrm>
            <a:off x="162838" y="4621737"/>
            <a:ext cx="228768" cy="64300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469605" y="6097564"/>
            <a:ext cx="8433719" cy="461665"/>
          </a:xfrm>
          <a:prstGeom prst="rect">
            <a:avLst/>
          </a:prstGeom>
          <a:solidFill>
            <a:srgbClr val="AFECF0"/>
          </a:solidFill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複数</a:t>
            </a:r>
            <a:r>
              <a:rPr kumimoji="1" lang="ja-JP" altLang="en-US" sz="2400" dirty="0" smtClean="0"/>
              <a:t>のニューロンの出力も、</a:t>
            </a:r>
            <a:r>
              <a:rPr lang="en-US" altLang="ja-JP" sz="2400" b="1" dirty="0" smtClean="0"/>
              <a:t> </a:t>
            </a:r>
            <a:r>
              <a:rPr lang="en-US" altLang="ja-JP" sz="2400" b="1" dirty="0" err="1" smtClean="0">
                <a:solidFill>
                  <a:schemeClr val="accent2"/>
                </a:solidFill>
              </a:rPr>
              <a:t>φ</a:t>
            </a:r>
            <a:r>
              <a:rPr lang="en-US" altLang="ja-JP" sz="2400" b="1" dirty="0" smtClean="0">
                <a:solidFill>
                  <a:schemeClr val="accent2"/>
                </a:solidFill>
              </a:rPr>
              <a:t>( W</a:t>
            </a:r>
            <a:r>
              <a:rPr lang="ja-JP" altLang="en-US" sz="2400" b="1" dirty="0">
                <a:solidFill>
                  <a:schemeClr val="accent2"/>
                </a:solidFill>
              </a:rPr>
              <a:t>・</a:t>
            </a:r>
            <a:r>
              <a:rPr lang="en-US" altLang="ja-JP" sz="2400" b="1" dirty="0" smtClean="0">
                <a:solidFill>
                  <a:schemeClr val="accent2"/>
                </a:solidFill>
              </a:rPr>
              <a:t>X </a:t>
            </a:r>
            <a:r>
              <a:rPr lang="en-US" altLang="ja-JP" sz="2400" b="1" dirty="0">
                <a:solidFill>
                  <a:schemeClr val="accent2"/>
                </a:solidFill>
              </a:rPr>
              <a:t>+ b </a:t>
            </a:r>
            <a:r>
              <a:rPr lang="en-US" altLang="ja-JP" sz="2400" b="1" dirty="0" smtClean="0">
                <a:solidFill>
                  <a:schemeClr val="accent2"/>
                </a:solidFill>
              </a:rPr>
              <a:t>) </a:t>
            </a:r>
            <a:r>
              <a:rPr lang="ja-JP" altLang="en-US" sz="2400" dirty="0" smtClean="0"/>
              <a:t>の形で</a:t>
            </a:r>
            <a:r>
              <a:rPr kumimoji="1" lang="ja-JP" altLang="en-US" sz="2400" dirty="0" smtClean="0"/>
              <a:t>表せる。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282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0" y="50104"/>
            <a:ext cx="9144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515649" y="1302710"/>
            <a:ext cx="611577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 smtClean="0"/>
              <a:t>一つのニューロンの出力も、</a:t>
            </a:r>
            <a:endParaRPr lang="en-US" altLang="ja-JP" sz="3200" dirty="0" smtClean="0"/>
          </a:p>
          <a:p>
            <a:pPr algn="ctr"/>
            <a:r>
              <a:rPr lang="ja-JP" altLang="en-US" sz="3200" dirty="0" smtClean="0"/>
              <a:t>複数</a:t>
            </a:r>
            <a:r>
              <a:rPr lang="ja-JP" altLang="en-US" sz="3200" dirty="0"/>
              <a:t>のニューロンの出力も</a:t>
            </a:r>
            <a:r>
              <a:rPr lang="ja-JP" altLang="en-US" sz="3200" dirty="0" smtClean="0"/>
              <a:t>、</a:t>
            </a:r>
            <a:endParaRPr lang="en-US" altLang="ja-JP" sz="3200" dirty="0" smtClean="0"/>
          </a:p>
          <a:p>
            <a:pPr algn="ctr"/>
            <a:endParaRPr lang="en-US" altLang="ja-JP" sz="3200" dirty="0" smtClean="0"/>
          </a:p>
          <a:p>
            <a:r>
              <a:rPr lang="en-US" altLang="ja-JP" sz="3200" b="1" dirty="0" smtClean="0"/>
              <a:t> </a:t>
            </a:r>
            <a:r>
              <a:rPr lang="en-US" altLang="ja-JP" sz="3200" b="1" dirty="0" err="1">
                <a:solidFill>
                  <a:schemeClr val="accent2"/>
                </a:solidFill>
              </a:rPr>
              <a:t>φ</a:t>
            </a:r>
            <a:r>
              <a:rPr lang="en-US" altLang="ja-JP" sz="3200" b="1" dirty="0">
                <a:solidFill>
                  <a:schemeClr val="accent2"/>
                </a:solidFill>
              </a:rPr>
              <a:t>( W</a:t>
            </a:r>
            <a:r>
              <a:rPr lang="ja-JP" altLang="en-US" sz="3200" b="1" dirty="0">
                <a:solidFill>
                  <a:schemeClr val="accent2"/>
                </a:solidFill>
              </a:rPr>
              <a:t>・</a:t>
            </a:r>
            <a:r>
              <a:rPr lang="en-US" altLang="ja-JP" sz="3200" b="1" dirty="0">
                <a:solidFill>
                  <a:schemeClr val="accent2"/>
                </a:solidFill>
              </a:rPr>
              <a:t>X + b ) </a:t>
            </a:r>
            <a:r>
              <a:rPr lang="ja-JP" altLang="en-US" sz="3200" dirty="0"/>
              <a:t>の形で表せる。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402911" y="4741101"/>
            <a:ext cx="65614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0070C0"/>
                </a:solidFill>
              </a:rPr>
              <a:t>この式は、ニューラルネットワークで、</a:t>
            </a:r>
            <a:endParaRPr kumimoji="1" lang="en-US" altLang="ja-JP" sz="3200" dirty="0" smtClean="0">
              <a:solidFill>
                <a:srgbClr val="0070C0"/>
              </a:solidFill>
            </a:endParaRPr>
          </a:p>
          <a:p>
            <a:r>
              <a:rPr lang="ja-JP" altLang="en-US" sz="3200" dirty="0" smtClean="0">
                <a:solidFill>
                  <a:srgbClr val="0070C0"/>
                </a:solidFill>
              </a:rPr>
              <a:t>もっとも重要な式の一つである。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  <p:sp>
        <p:nvSpPr>
          <p:cNvPr id="4" name="上矢印 3"/>
          <p:cNvSpPr/>
          <p:nvPr/>
        </p:nvSpPr>
        <p:spPr>
          <a:xfrm>
            <a:off x="3006249" y="3585896"/>
            <a:ext cx="739034" cy="98610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47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0" y="50104"/>
            <a:ext cx="9144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>
                <a:solidFill>
                  <a:schemeClr val="bg1"/>
                </a:solidFill>
              </a:rPr>
              <a:t>クラス分けの</a:t>
            </a:r>
            <a:r>
              <a:rPr kumimoji="1" lang="en-US" altLang="ja-JP" dirty="0" smtClean="0">
                <a:solidFill>
                  <a:schemeClr val="bg1"/>
                </a:solidFill>
              </a:rPr>
              <a:t>Activator</a:t>
            </a:r>
            <a:br>
              <a:rPr kumimoji="1" lang="en-US" altLang="ja-JP" dirty="0" smtClean="0">
                <a:solidFill>
                  <a:schemeClr val="bg1"/>
                </a:solidFill>
              </a:rPr>
            </a:br>
            <a:r>
              <a:rPr kumimoji="1" lang="en-US" altLang="ja-JP" dirty="0" err="1" smtClean="0">
                <a:solidFill>
                  <a:schemeClr val="bg1"/>
                </a:solidFill>
              </a:rPr>
              <a:t>SoftMax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sz="2400" dirty="0" smtClean="0">
                <a:solidFill>
                  <a:schemeClr val="bg1"/>
                </a:solidFill>
              </a:rPr>
              <a:t>画像認識等のクラス分けの出力には、</a:t>
            </a:r>
            <a:r>
              <a:rPr kumimoji="1" lang="en-US" altLang="ja-JP" sz="2400" dirty="0" err="1" smtClean="0">
                <a:solidFill>
                  <a:schemeClr val="bg1"/>
                </a:solidFill>
              </a:rPr>
              <a:t>Softmax</a:t>
            </a:r>
            <a:r>
              <a:rPr kumimoji="1" lang="ja-JP" altLang="en-US" sz="2400" dirty="0" smtClean="0">
                <a:solidFill>
                  <a:schemeClr val="bg1"/>
                </a:solidFill>
              </a:rPr>
              <a:t>という活性化関数がよく利用される</a:t>
            </a:r>
            <a:endParaRPr kumimoji="1" lang="ja-JP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83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400" dirty="0" smtClean="0"/>
              <a:t>クラス分けの場合の出力に利用される</a:t>
            </a:r>
            <a:r>
              <a:rPr kumimoji="1" lang="en-US" altLang="ja-JP" sz="2400" dirty="0" smtClean="0"/>
              <a:t>activator</a:t>
            </a:r>
            <a:r>
              <a:rPr kumimoji="1" lang="ja-JP" altLang="en-US" sz="2400" dirty="0" smtClean="0"/>
              <a:t>。</a:t>
            </a: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ja-JP" altLang="en-US" sz="2400" dirty="0" smtClean="0"/>
              <a:t>手書き数字画像の認識だと、提示された画像が</a:t>
            </a:r>
            <a:r>
              <a:rPr kumimoji="1" lang="en-US" altLang="ja-JP" sz="2400" dirty="0" smtClean="0"/>
              <a:t>0</a:t>
            </a:r>
            <a:r>
              <a:rPr kumimoji="1" lang="ja-JP" altLang="en-US" sz="2400" dirty="0" smtClean="0"/>
              <a:t>から</a:t>
            </a:r>
            <a:r>
              <a:rPr kumimoji="1" lang="en-US" altLang="ja-JP" sz="2400" dirty="0" smtClean="0"/>
              <a:t>9</a:t>
            </a:r>
            <a:r>
              <a:rPr kumimoji="1" lang="ja-JP" altLang="en-US" sz="2400" dirty="0" smtClean="0"/>
              <a:t>までの</a:t>
            </a:r>
            <a:r>
              <a:rPr kumimoji="1" lang="en-US" altLang="ja-JP" sz="2400" dirty="0" smtClean="0"/>
              <a:t>10</a:t>
            </a:r>
            <a:r>
              <a:rPr kumimoji="1" lang="ja-JP" altLang="en-US" sz="2400" dirty="0" smtClean="0"/>
              <a:t>個の数字のどれかだと判断しなければいけない。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ニューラル・ネットワークでは、こうした場合、出力層に、</a:t>
            </a:r>
            <a:r>
              <a:rPr lang="en-US" altLang="ja-JP" sz="2400" dirty="0"/>
              <a:t> 0</a:t>
            </a:r>
            <a:r>
              <a:rPr lang="ja-JP" altLang="en-US" sz="2400" dirty="0"/>
              <a:t>から</a:t>
            </a:r>
            <a:r>
              <a:rPr lang="en-US" altLang="ja-JP" sz="2400" dirty="0"/>
              <a:t>9</a:t>
            </a:r>
            <a:r>
              <a:rPr lang="ja-JP" altLang="en-US" sz="2400" dirty="0"/>
              <a:t>までの</a:t>
            </a:r>
            <a:r>
              <a:rPr lang="en-US" altLang="ja-JP" sz="2400" dirty="0"/>
              <a:t>10</a:t>
            </a:r>
            <a:r>
              <a:rPr lang="ja-JP" altLang="en-US" sz="2400" dirty="0"/>
              <a:t>個の</a:t>
            </a:r>
            <a:r>
              <a:rPr lang="ja-JP" altLang="en-US" sz="2400" dirty="0" smtClean="0"/>
              <a:t>数字に対応した</a:t>
            </a:r>
            <a:r>
              <a:rPr kumimoji="1" lang="en-US" altLang="ja-JP" sz="2400" dirty="0" smtClean="0"/>
              <a:t>10</a:t>
            </a:r>
            <a:r>
              <a:rPr kumimoji="1" lang="ja-JP" altLang="en-US" sz="2400" dirty="0" smtClean="0"/>
              <a:t>個のノードが並び、それぞれのノードの値が、「提示された画像がその数字である確率」であるようにする。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ノードごとに、確率を計算するのが</a:t>
            </a:r>
            <a:r>
              <a:rPr kumimoji="1" lang="en-US" altLang="ja-JP" sz="2400" dirty="0" smtClean="0"/>
              <a:t> </a:t>
            </a:r>
            <a:r>
              <a:rPr kumimoji="1" lang="en-US" altLang="ja-JP" sz="2400" dirty="0" err="1" smtClean="0"/>
              <a:t>softmax</a:t>
            </a:r>
            <a:r>
              <a:rPr kumimoji="1" lang="ja-JP" altLang="en-US" sz="2400" dirty="0" smtClean="0"/>
              <a:t>関数である。最終的には、</a:t>
            </a:r>
            <a:r>
              <a:rPr kumimoji="1" lang="en-US" altLang="ja-JP" sz="2400" dirty="0" smtClean="0"/>
              <a:t>10</a:t>
            </a:r>
            <a:r>
              <a:rPr kumimoji="1" lang="ja-JP" altLang="en-US" sz="2400" dirty="0" smtClean="0"/>
              <a:t>個のノードの中で、その確率が最大であるものが選ばれる。</a:t>
            </a:r>
            <a:endParaRPr kumimoji="1" lang="ja-JP" altLang="en-US" sz="2400" dirty="0"/>
          </a:p>
        </p:txBody>
      </p:sp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err="1" smtClean="0">
                <a:solidFill>
                  <a:srgbClr val="00B050"/>
                </a:solidFill>
              </a:rPr>
              <a:t>softmax</a:t>
            </a:r>
            <a:r>
              <a:rPr lang="en-US" altLang="ja-JP" dirty="0" smtClean="0">
                <a:solidFill>
                  <a:srgbClr val="00B050"/>
                </a:solidFill>
              </a:rPr>
              <a:t> </a:t>
            </a:r>
            <a:r>
              <a:rPr lang="ja-JP" altLang="en-US" dirty="0" smtClean="0"/>
              <a:t>関数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954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正方形/長方形 82"/>
          <p:cNvSpPr/>
          <p:nvPr/>
        </p:nvSpPr>
        <p:spPr>
          <a:xfrm>
            <a:off x="0" y="-1252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図形グループ 3"/>
          <p:cNvGrpSpPr/>
          <p:nvPr/>
        </p:nvGrpSpPr>
        <p:grpSpPr>
          <a:xfrm>
            <a:off x="1302705" y="2265038"/>
            <a:ext cx="789140" cy="726510"/>
            <a:chOff x="864296" y="989556"/>
            <a:chExt cx="789140" cy="726510"/>
          </a:xfrm>
        </p:grpSpPr>
        <p:sp>
          <p:nvSpPr>
            <p:cNvPr id="5" name="円/楕円 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1318501" y="3244239"/>
            <a:ext cx="789140" cy="726510"/>
            <a:chOff x="864296" y="989556"/>
            <a:chExt cx="789140" cy="726510"/>
          </a:xfrm>
        </p:grpSpPr>
        <p:sp>
          <p:nvSpPr>
            <p:cNvPr id="8" name="円/楕円 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1302706" y="4228166"/>
            <a:ext cx="781971" cy="726510"/>
            <a:chOff x="864296" y="989556"/>
            <a:chExt cx="789140" cy="726510"/>
          </a:xfrm>
        </p:grpSpPr>
        <p:sp>
          <p:nvSpPr>
            <p:cNvPr id="11" name="円/楕円 1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22" name="図形グループ 21"/>
          <p:cNvGrpSpPr/>
          <p:nvPr/>
        </p:nvGrpSpPr>
        <p:grpSpPr>
          <a:xfrm>
            <a:off x="1302705" y="5212093"/>
            <a:ext cx="781971" cy="726510"/>
            <a:chOff x="864296" y="989556"/>
            <a:chExt cx="789140" cy="726510"/>
          </a:xfrm>
        </p:grpSpPr>
        <p:sp>
          <p:nvSpPr>
            <p:cNvPr id="23" name="円/楕円 2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25" name="図形グループ 24"/>
          <p:cNvGrpSpPr/>
          <p:nvPr/>
        </p:nvGrpSpPr>
        <p:grpSpPr>
          <a:xfrm>
            <a:off x="3070963" y="2685293"/>
            <a:ext cx="789140" cy="726510"/>
            <a:chOff x="864296" y="989556"/>
            <a:chExt cx="789140" cy="726510"/>
          </a:xfrm>
        </p:grpSpPr>
        <p:sp>
          <p:nvSpPr>
            <p:cNvPr id="26" name="円/楕円 25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039661" y="1139869"/>
              <a:ext cx="486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H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28" name="図形グループ 27"/>
          <p:cNvGrpSpPr/>
          <p:nvPr/>
        </p:nvGrpSpPr>
        <p:grpSpPr>
          <a:xfrm>
            <a:off x="3086759" y="3664494"/>
            <a:ext cx="789140" cy="726510"/>
            <a:chOff x="864296" y="989556"/>
            <a:chExt cx="789140" cy="726510"/>
          </a:xfrm>
        </p:grpSpPr>
        <p:sp>
          <p:nvSpPr>
            <p:cNvPr id="29" name="円/楕円 28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1039661" y="1139869"/>
              <a:ext cx="4860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H</a:t>
              </a:r>
              <a:r>
                <a:rPr lang="en-US" altLang="ja-JP" sz="2000" baseline="-25000" dirty="0" smtClean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3070964" y="4648421"/>
            <a:ext cx="781971" cy="726510"/>
            <a:chOff x="864296" y="989556"/>
            <a:chExt cx="789140" cy="726510"/>
          </a:xfrm>
        </p:grpSpPr>
        <p:sp>
          <p:nvSpPr>
            <p:cNvPr id="32" name="円/楕円 31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1039661" y="1139869"/>
              <a:ext cx="4904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H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37" name="図形グループ 36"/>
          <p:cNvGrpSpPr/>
          <p:nvPr/>
        </p:nvGrpSpPr>
        <p:grpSpPr>
          <a:xfrm>
            <a:off x="4837125" y="2217022"/>
            <a:ext cx="789140" cy="726510"/>
            <a:chOff x="864296" y="989556"/>
            <a:chExt cx="789140" cy="726510"/>
          </a:xfrm>
        </p:grpSpPr>
        <p:sp>
          <p:nvSpPr>
            <p:cNvPr id="38" name="円/楕円 3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1039661" y="1139869"/>
              <a:ext cx="5100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M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40" name="図形グループ 39"/>
          <p:cNvGrpSpPr/>
          <p:nvPr/>
        </p:nvGrpSpPr>
        <p:grpSpPr>
          <a:xfrm>
            <a:off x="4852921" y="3196223"/>
            <a:ext cx="789140" cy="726510"/>
            <a:chOff x="864296" y="989556"/>
            <a:chExt cx="789140" cy="726510"/>
          </a:xfrm>
        </p:grpSpPr>
        <p:sp>
          <p:nvSpPr>
            <p:cNvPr id="41" name="円/楕円 40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1039661" y="1139869"/>
              <a:ext cx="5100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M</a:t>
              </a:r>
              <a:r>
                <a:rPr lang="en-US" altLang="ja-JP" sz="2000" baseline="-25000" dirty="0" smtClean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43" name="図形グループ 42"/>
          <p:cNvGrpSpPr/>
          <p:nvPr/>
        </p:nvGrpSpPr>
        <p:grpSpPr>
          <a:xfrm>
            <a:off x="4837126" y="4180150"/>
            <a:ext cx="781971" cy="726510"/>
            <a:chOff x="864296" y="989556"/>
            <a:chExt cx="789140" cy="726510"/>
          </a:xfrm>
        </p:grpSpPr>
        <p:sp>
          <p:nvSpPr>
            <p:cNvPr id="44" name="円/楕円 43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1039661" y="1139869"/>
              <a:ext cx="5147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M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46" name="図形グループ 45"/>
          <p:cNvGrpSpPr/>
          <p:nvPr/>
        </p:nvGrpSpPr>
        <p:grpSpPr>
          <a:xfrm>
            <a:off x="4837125" y="5164077"/>
            <a:ext cx="781971" cy="726510"/>
            <a:chOff x="864296" y="989556"/>
            <a:chExt cx="789140" cy="726510"/>
          </a:xfrm>
        </p:grpSpPr>
        <p:sp>
          <p:nvSpPr>
            <p:cNvPr id="47" name="円/楕円 46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1039661" y="1139869"/>
              <a:ext cx="5147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M</a:t>
              </a:r>
              <a:r>
                <a:rPr lang="en-US" altLang="ja-JP" sz="2000" baseline="-25000" dirty="0" smtClean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49" name="図形グループ 48"/>
          <p:cNvGrpSpPr/>
          <p:nvPr/>
        </p:nvGrpSpPr>
        <p:grpSpPr>
          <a:xfrm>
            <a:off x="6465505" y="3093842"/>
            <a:ext cx="789140" cy="726510"/>
            <a:chOff x="864296" y="989556"/>
            <a:chExt cx="789140" cy="726510"/>
          </a:xfrm>
        </p:grpSpPr>
        <p:sp>
          <p:nvSpPr>
            <p:cNvPr id="50" name="円/楕円 49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1039661" y="1139869"/>
              <a:ext cx="450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Y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52" name="図形グループ 51"/>
          <p:cNvGrpSpPr/>
          <p:nvPr/>
        </p:nvGrpSpPr>
        <p:grpSpPr>
          <a:xfrm>
            <a:off x="6481301" y="4073043"/>
            <a:ext cx="789140" cy="726510"/>
            <a:chOff x="864296" y="989556"/>
            <a:chExt cx="789140" cy="726510"/>
          </a:xfrm>
        </p:grpSpPr>
        <p:sp>
          <p:nvSpPr>
            <p:cNvPr id="53" name="円/楕円 5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1039661" y="1139869"/>
              <a:ext cx="4507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/>
                <a:t>Y</a:t>
              </a:r>
              <a:r>
                <a:rPr lang="en-US" altLang="ja-JP" sz="2000" baseline="-25000" dirty="0" smtClean="0"/>
                <a:t>2</a:t>
              </a:r>
              <a:endParaRPr kumimoji="1" lang="ja-JP" altLang="en-US" sz="2000" baseline="-25000" dirty="0"/>
            </a:p>
          </p:txBody>
        </p:sp>
      </p:grpSp>
      <p:sp>
        <p:nvSpPr>
          <p:cNvPr id="61" name="タイトル 6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600" dirty="0" smtClean="0"/>
              <a:t>入力層・隠れ層・出力層</a:t>
            </a:r>
            <a:r>
              <a:rPr kumimoji="1" lang="en-US" altLang="ja-JP" sz="3600" dirty="0" smtClean="0"/>
              <a:t/>
            </a:r>
            <a:br>
              <a:rPr kumimoji="1" lang="en-US" altLang="ja-JP" sz="3600" dirty="0" smtClean="0"/>
            </a:br>
            <a:r>
              <a:rPr lang="ja-JP" altLang="en-US" sz="3600" dirty="0" smtClean="0">
                <a:solidFill>
                  <a:srgbClr val="0070C0"/>
                </a:solidFill>
              </a:rPr>
              <a:t>グラフ</a:t>
            </a:r>
            <a:r>
              <a:rPr lang="ja-JP" altLang="en-US" sz="3600" dirty="0">
                <a:solidFill>
                  <a:srgbClr val="0070C0"/>
                </a:solidFill>
              </a:rPr>
              <a:t>での表現</a:t>
            </a:r>
            <a:endParaRPr kumimoji="1" lang="ja-JP" altLang="en-US" sz="3600" dirty="0">
              <a:solidFill>
                <a:srgbClr val="0070C0"/>
              </a:solidFill>
            </a:endParaRPr>
          </a:p>
        </p:txBody>
      </p:sp>
      <p:cxnSp>
        <p:nvCxnSpPr>
          <p:cNvPr id="63" name="直線矢印コネクタ 62"/>
          <p:cNvCxnSpPr>
            <a:stCxn id="5" idx="6"/>
            <a:endCxn id="26" idx="2"/>
          </p:cNvCxnSpPr>
          <p:nvPr/>
        </p:nvCxnSpPr>
        <p:spPr>
          <a:xfrm>
            <a:off x="2091845" y="2628293"/>
            <a:ext cx="979118" cy="420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>
            <a:off x="2106459" y="3657513"/>
            <a:ext cx="979118" cy="38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>
            <a:off x="2132402" y="4697171"/>
            <a:ext cx="864759" cy="418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/>
          <p:nvPr/>
        </p:nvCxnSpPr>
        <p:spPr>
          <a:xfrm>
            <a:off x="3835047" y="3118895"/>
            <a:ext cx="979118" cy="38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/>
          <p:nvPr/>
        </p:nvCxnSpPr>
        <p:spPr>
          <a:xfrm>
            <a:off x="3860103" y="4212127"/>
            <a:ext cx="977026" cy="226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>
            <a:off x="3858011" y="5120967"/>
            <a:ext cx="979118" cy="38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/>
          <p:cNvCxnSpPr>
            <a:stCxn id="8" idx="6"/>
            <a:endCxn id="26" idx="2"/>
          </p:cNvCxnSpPr>
          <p:nvPr/>
        </p:nvCxnSpPr>
        <p:spPr>
          <a:xfrm flipV="1">
            <a:off x="2107641" y="3048548"/>
            <a:ext cx="963322" cy="558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/>
          <p:cNvCxnSpPr>
            <a:stCxn id="5" idx="6"/>
          </p:cNvCxnSpPr>
          <p:nvPr/>
        </p:nvCxnSpPr>
        <p:spPr>
          <a:xfrm>
            <a:off x="2091845" y="2628293"/>
            <a:ext cx="977022" cy="1274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>
            <a:stCxn id="5" idx="6"/>
          </p:cNvCxnSpPr>
          <p:nvPr/>
        </p:nvCxnSpPr>
        <p:spPr>
          <a:xfrm>
            <a:off x="2091845" y="2628293"/>
            <a:ext cx="975823" cy="2278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>
            <a:stCxn id="8" idx="6"/>
          </p:cNvCxnSpPr>
          <p:nvPr/>
        </p:nvCxnSpPr>
        <p:spPr>
          <a:xfrm>
            <a:off x="2107641" y="3607494"/>
            <a:ext cx="863700" cy="134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/>
          <p:cNvCxnSpPr>
            <a:stCxn id="11" idx="6"/>
          </p:cNvCxnSpPr>
          <p:nvPr/>
        </p:nvCxnSpPr>
        <p:spPr>
          <a:xfrm flipV="1">
            <a:off x="2084677" y="3176067"/>
            <a:ext cx="928580" cy="1415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/>
          <p:cNvCxnSpPr>
            <a:stCxn id="11" idx="6"/>
          </p:cNvCxnSpPr>
          <p:nvPr/>
        </p:nvCxnSpPr>
        <p:spPr>
          <a:xfrm flipV="1">
            <a:off x="2084677" y="4156016"/>
            <a:ext cx="908668" cy="435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/>
          <p:cNvCxnSpPr>
            <a:stCxn id="23" idx="6"/>
          </p:cNvCxnSpPr>
          <p:nvPr/>
        </p:nvCxnSpPr>
        <p:spPr>
          <a:xfrm flipV="1">
            <a:off x="2084676" y="3336917"/>
            <a:ext cx="961228" cy="2238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>
            <a:stCxn id="23" idx="6"/>
          </p:cNvCxnSpPr>
          <p:nvPr/>
        </p:nvCxnSpPr>
        <p:spPr>
          <a:xfrm flipV="1">
            <a:off x="2084676" y="4223356"/>
            <a:ext cx="968403" cy="1351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矢印コネクタ 85"/>
          <p:cNvCxnSpPr/>
          <p:nvPr/>
        </p:nvCxnSpPr>
        <p:spPr>
          <a:xfrm flipV="1">
            <a:off x="2098853" y="5237789"/>
            <a:ext cx="892023" cy="40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矢印コネクタ 95"/>
          <p:cNvCxnSpPr>
            <a:stCxn id="26" idx="6"/>
          </p:cNvCxnSpPr>
          <p:nvPr/>
        </p:nvCxnSpPr>
        <p:spPr>
          <a:xfrm flipV="1">
            <a:off x="3860103" y="2636008"/>
            <a:ext cx="878899" cy="41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矢印コネクタ 97"/>
          <p:cNvCxnSpPr/>
          <p:nvPr/>
        </p:nvCxnSpPr>
        <p:spPr>
          <a:xfrm>
            <a:off x="3856519" y="3273901"/>
            <a:ext cx="957646" cy="1039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>
            <a:stCxn id="26" idx="5"/>
          </p:cNvCxnSpPr>
          <p:nvPr/>
        </p:nvCxnSpPr>
        <p:spPr>
          <a:xfrm>
            <a:off x="3744536" y="3305408"/>
            <a:ext cx="1131349" cy="2069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矢印コネクタ 102"/>
          <p:cNvCxnSpPr>
            <a:stCxn id="29" idx="6"/>
          </p:cNvCxnSpPr>
          <p:nvPr/>
        </p:nvCxnSpPr>
        <p:spPr>
          <a:xfrm flipV="1">
            <a:off x="3875899" y="2803111"/>
            <a:ext cx="863103" cy="1224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矢印コネクタ 104"/>
          <p:cNvCxnSpPr>
            <a:endCxn id="41" idx="3"/>
          </p:cNvCxnSpPr>
          <p:nvPr/>
        </p:nvCxnSpPr>
        <p:spPr>
          <a:xfrm flipV="1">
            <a:off x="3842490" y="3816338"/>
            <a:ext cx="1125998" cy="339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矢印コネクタ 108"/>
          <p:cNvCxnSpPr>
            <a:stCxn id="29" idx="5"/>
            <a:endCxn id="47" idx="2"/>
          </p:cNvCxnSpPr>
          <p:nvPr/>
        </p:nvCxnSpPr>
        <p:spPr>
          <a:xfrm>
            <a:off x="3760332" y="4284609"/>
            <a:ext cx="1076793" cy="1242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矢印コネクタ 110"/>
          <p:cNvCxnSpPr/>
          <p:nvPr/>
        </p:nvCxnSpPr>
        <p:spPr>
          <a:xfrm flipV="1">
            <a:off x="3807952" y="2934532"/>
            <a:ext cx="1067933" cy="1898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矢印コネクタ 112"/>
          <p:cNvCxnSpPr/>
          <p:nvPr/>
        </p:nvCxnSpPr>
        <p:spPr>
          <a:xfrm flipV="1">
            <a:off x="3834321" y="3944568"/>
            <a:ext cx="1072878" cy="954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>
            <a:stCxn id="32" idx="6"/>
            <a:endCxn id="44" idx="2"/>
          </p:cNvCxnSpPr>
          <p:nvPr/>
        </p:nvCxnSpPr>
        <p:spPr>
          <a:xfrm flipV="1">
            <a:off x="3852935" y="4543405"/>
            <a:ext cx="984191" cy="468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矢印コネクタ 116"/>
          <p:cNvCxnSpPr>
            <a:stCxn id="38" idx="6"/>
          </p:cNvCxnSpPr>
          <p:nvPr/>
        </p:nvCxnSpPr>
        <p:spPr>
          <a:xfrm>
            <a:off x="5626265" y="2580277"/>
            <a:ext cx="839240" cy="685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矢印コネクタ 118"/>
          <p:cNvCxnSpPr>
            <a:endCxn id="53" idx="1"/>
          </p:cNvCxnSpPr>
          <p:nvPr/>
        </p:nvCxnSpPr>
        <p:spPr>
          <a:xfrm>
            <a:off x="5618367" y="2717651"/>
            <a:ext cx="978501" cy="1461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矢印コネクタ 120"/>
          <p:cNvCxnSpPr>
            <a:stCxn id="41" idx="6"/>
            <a:endCxn id="50" idx="2"/>
          </p:cNvCxnSpPr>
          <p:nvPr/>
        </p:nvCxnSpPr>
        <p:spPr>
          <a:xfrm flipV="1">
            <a:off x="5642061" y="3457097"/>
            <a:ext cx="823444" cy="102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矢印コネクタ 122"/>
          <p:cNvCxnSpPr/>
          <p:nvPr/>
        </p:nvCxnSpPr>
        <p:spPr>
          <a:xfrm>
            <a:off x="5595407" y="3706452"/>
            <a:ext cx="918628" cy="538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矢印コネクタ 124"/>
          <p:cNvCxnSpPr>
            <a:stCxn id="44" idx="6"/>
          </p:cNvCxnSpPr>
          <p:nvPr/>
        </p:nvCxnSpPr>
        <p:spPr>
          <a:xfrm flipV="1">
            <a:off x="5619097" y="3639729"/>
            <a:ext cx="855244" cy="90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/>
          <p:cNvCxnSpPr>
            <a:endCxn id="53" idx="2"/>
          </p:cNvCxnSpPr>
          <p:nvPr/>
        </p:nvCxnSpPr>
        <p:spPr>
          <a:xfrm flipV="1">
            <a:off x="5634059" y="4436298"/>
            <a:ext cx="847242" cy="243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矢印コネクタ 128"/>
          <p:cNvCxnSpPr>
            <a:stCxn id="47" idx="7"/>
            <a:endCxn id="50" idx="3"/>
          </p:cNvCxnSpPr>
          <p:nvPr/>
        </p:nvCxnSpPr>
        <p:spPr>
          <a:xfrm flipV="1">
            <a:off x="5504579" y="3713957"/>
            <a:ext cx="1076493" cy="1556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矢印コネクタ 130"/>
          <p:cNvCxnSpPr/>
          <p:nvPr/>
        </p:nvCxnSpPr>
        <p:spPr>
          <a:xfrm flipV="1">
            <a:off x="5624673" y="4658010"/>
            <a:ext cx="798630" cy="735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角丸四角形 133"/>
          <p:cNvSpPr/>
          <p:nvPr/>
        </p:nvSpPr>
        <p:spPr>
          <a:xfrm>
            <a:off x="1164921" y="1878904"/>
            <a:ext cx="1177446" cy="42212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角丸四角形 134"/>
          <p:cNvSpPr/>
          <p:nvPr/>
        </p:nvSpPr>
        <p:spPr>
          <a:xfrm>
            <a:off x="4624185" y="1906044"/>
            <a:ext cx="1177446" cy="422127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角丸四角形 135"/>
          <p:cNvSpPr/>
          <p:nvPr/>
        </p:nvSpPr>
        <p:spPr>
          <a:xfrm>
            <a:off x="2871496" y="2227281"/>
            <a:ext cx="1177446" cy="352325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角丸四角形 136"/>
          <p:cNvSpPr/>
          <p:nvPr/>
        </p:nvSpPr>
        <p:spPr>
          <a:xfrm>
            <a:off x="6252565" y="2717651"/>
            <a:ext cx="1177446" cy="244642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角丸四角形 137"/>
          <p:cNvSpPr/>
          <p:nvPr/>
        </p:nvSpPr>
        <p:spPr>
          <a:xfrm>
            <a:off x="2607499" y="1780784"/>
            <a:ext cx="3469700" cy="4457178"/>
          </a:xfrm>
          <a:prstGeom prst="roundRect">
            <a:avLst>
              <a:gd name="adj" fmla="val 944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テキスト ボックス 138"/>
          <p:cNvSpPr txBox="1"/>
          <p:nvPr/>
        </p:nvSpPr>
        <p:spPr>
          <a:xfrm>
            <a:off x="1055455" y="6313118"/>
            <a:ext cx="6521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2"/>
                </a:solidFill>
              </a:rPr>
              <a:t>入力層</a:t>
            </a:r>
            <a:r>
              <a:rPr kumimoji="1" lang="ja-JP" altLang="en-US" sz="2800" dirty="0" smtClean="0"/>
              <a:t>　　　　　　</a:t>
            </a:r>
            <a:r>
              <a:rPr kumimoji="1" lang="ja-JP" altLang="en-US" sz="2800" dirty="0" smtClean="0">
                <a:solidFill>
                  <a:srgbClr val="00B050"/>
                </a:solidFill>
              </a:rPr>
              <a:t>隠れ層</a:t>
            </a:r>
            <a:r>
              <a:rPr kumimoji="1" lang="ja-JP" altLang="en-US" sz="2800" dirty="0" smtClean="0"/>
              <a:t>　　　　　　　</a:t>
            </a:r>
            <a:r>
              <a:rPr kumimoji="1" lang="ja-JP" altLang="en-US" sz="2800" dirty="0" smtClean="0">
                <a:solidFill>
                  <a:srgbClr val="00B0F0"/>
                </a:solidFill>
              </a:rPr>
              <a:t>出力層</a:t>
            </a:r>
            <a:endParaRPr kumimoji="1" lang="ja-JP" altLang="en-US" sz="2800" dirty="0">
              <a:solidFill>
                <a:srgbClr val="00B0F0"/>
              </a:solidFill>
            </a:endParaRPr>
          </a:p>
        </p:txBody>
      </p:sp>
      <p:cxnSp>
        <p:nvCxnSpPr>
          <p:cNvPr id="140" name="直線矢印コネクタ 139"/>
          <p:cNvCxnSpPr/>
          <p:nvPr/>
        </p:nvCxnSpPr>
        <p:spPr>
          <a:xfrm>
            <a:off x="7254645" y="3457097"/>
            <a:ext cx="823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矢印コネクタ 140"/>
          <p:cNvCxnSpPr/>
          <p:nvPr/>
        </p:nvCxnSpPr>
        <p:spPr>
          <a:xfrm>
            <a:off x="7231681" y="4386109"/>
            <a:ext cx="8234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3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softmax</a:t>
            </a:r>
            <a:r>
              <a:rPr lang="en-US" altLang="ja-JP" dirty="0"/>
              <a:t> </a:t>
            </a:r>
            <a:r>
              <a:rPr lang="ja-JP" altLang="en-US" dirty="0" smtClean="0"/>
              <a:t>関数の出力例</a:t>
            </a:r>
            <a:endParaRPr kumimoji="1" lang="ja-JP" altLang="en-US" dirty="0"/>
          </a:p>
        </p:txBody>
      </p:sp>
      <p:grpSp>
        <p:nvGrpSpPr>
          <p:cNvPr id="44" name="図形グループ 43"/>
          <p:cNvGrpSpPr/>
          <p:nvPr/>
        </p:nvGrpSpPr>
        <p:grpSpPr>
          <a:xfrm>
            <a:off x="302716" y="2329842"/>
            <a:ext cx="8540659" cy="3559480"/>
            <a:chOff x="302716" y="2480154"/>
            <a:chExt cx="9166944" cy="3559480"/>
          </a:xfrm>
        </p:grpSpPr>
        <p:grpSp>
          <p:nvGrpSpPr>
            <p:cNvPr id="7" name="図形グループ 6"/>
            <p:cNvGrpSpPr/>
            <p:nvPr/>
          </p:nvGrpSpPr>
          <p:grpSpPr>
            <a:xfrm>
              <a:off x="1227552" y="2480154"/>
              <a:ext cx="601248" cy="3557392"/>
              <a:chOff x="1753644" y="2680570"/>
              <a:chExt cx="601248" cy="3557392"/>
            </a:xfrm>
          </p:grpSpPr>
          <p:sp>
            <p:nvSpPr>
              <p:cNvPr id="4" name="円/楕円 3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角丸四角形 5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図形グループ 7"/>
            <p:cNvGrpSpPr/>
            <p:nvPr/>
          </p:nvGrpSpPr>
          <p:grpSpPr>
            <a:xfrm>
              <a:off x="302716" y="2480154"/>
              <a:ext cx="601248" cy="3557392"/>
              <a:chOff x="1753644" y="2680570"/>
              <a:chExt cx="601248" cy="3557392"/>
            </a:xfrm>
          </p:grpSpPr>
          <p:sp>
            <p:nvSpPr>
              <p:cNvPr id="9" name="円/楕円 8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角丸四角形 10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図形グループ 11"/>
            <p:cNvGrpSpPr/>
            <p:nvPr/>
          </p:nvGrpSpPr>
          <p:grpSpPr>
            <a:xfrm>
              <a:off x="3171170" y="2480154"/>
              <a:ext cx="601248" cy="3557392"/>
              <a:chOff x="1753644" y="2680570"/>
              <a:chExt cx="601248" cy="3557392"/>
            </a:xfrm>
          </p:grpSpPr>
          <p:sp>
            <p:nvSpPr>
              <p:cNvPr id="13" name="円/楕円 12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角丸四角形 14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図形グループ 15"/>
            <p:cNvGrpSpPr/>
            <p:nvPr/>
          </p:nvGrpSpPr>
          <p:grpSpPr>
            <a:xfrm>
              <a:off x="2246334" y="2480154"/>
              <a:ext cx="601248" cy="3557392"/>
              <a:chOff x="1753644" y="2680570"/>
              <a:chExt cx="601248" cy="3557392"/>
            </a:xfrm>
          </p:grpSpPr>
          <p:sp>
            <p:nvSpPr>
              <p:cNvPr id="17" name="円/楕円 16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角丸四角形 18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" name="図形グループ 19"/>
            <p:cNvGrpSpPr/>
            <p:nvPr/>
          </p:nvGrpSpPr>
          <p:grpSpPr>
            <a:xfrm>
              <a:off x="5075122" y="2482242"/>
              <a:ext cx="601248" cy="3557392"/>
              <a:chOff x="1753644" y="2680570"/>
              <a:chExt cx="601248" cy="3557392"/>
            </a:xfrm>
          </p:grpSpPr>
          <p:sp>
            <p:nvSpPr>
              <p:cNvPr id="21" name="円/楕円 20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角丸四角形 22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" name="図形グループ 23"/>
            <p:cNvGrpSpPr/>
            <p:nvPr/>
          </p:nvGrpSpPr>
          <p:grpSpPr>
            <a:xfrm>
              <a:off x="4150286" y="2482242"/>
              <a:ext cx="601248" cy="3557392"/>
              <a:chOff x="1753644" y="2680570"/>
              <a:chExt cx="601248" cy="3557392"/>
            </a:xfrm>
          </p:grpSpPr>
          <p:sp>
            <p:nvSpPr>
              <p:cNvPr id="25" name="円/楕円 24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角丸四角形 26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" name="図形グループ 27"/>
            <p:cNvGrpSpPr/>
            <p:nvPr/>
          </p:nvGrpSpPr>
          <p:grpSpPr>
            <a:xfrm>
              <a:off x="7018740" y="2482242"/>
              <a:ext cx="601248" cy="3557392"/>
              <a:chOff x="1753644" y="2680570"/>
              <a:chExt cx="601248" cy="3557392"/>
            </a:xfrm>
          </p:grpSpPr>
          <p:sp>
            <p:nvSpPr>
              <p:cNvPr id="29" name="円/楕円 28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角丸四角形 30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6093904" y="2482242"/>
              <a:ext cx="601248" cy="3557392"/>
              <a:chOff x="1753644" y="2680570"/>
              <a:chExt cx="601248" cy="3557392"/>
            </a:xfrm>
          </p:grpSpPr>
          <p:sp>
            <p:nvSpPr>
              <p:cNvPr id="33" name="円/楕円 32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角丸四角形 34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6" name="図形グループ 35"/>
            <p:cNvGrpSpPr/>
            <p:nvPr/>
          </p:nvGrpSpPr>
          <p:grpSpPr>
            <a:xfrm>
              <a:off x="8868412" y="2480154"/>
              <a:ext cx="601248" cy="3557392"/>
              <a:chOff x="1753644" y="2680570"/>
              <a:chExt cx="601248" cy="3557392"/>
            </a:xfrm>
          </p:grpSpPr>
          <p:sp>
            <p:nvSpPr>
              <p:cNvPr id="37" name="円/楕円 36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角丸四角形 38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0" name="図形グループ 39"/>
            <p:cNvGrpSpPr/>
            <p:nvPr/>
          </p:nvGrpSpPr>
          <p:grpSpPr>
            <a:xfrm>
              <a:off x="7943576" y="2480154"/>
              <a:ext cx="601248" cy="3557392"/>
              <a:chOff x="1753644" y="2680570"/>
              <a:chExt cx="601248" cy="3557392"/>
            </a:xfrm>
          </p:grpSpPr>
          <p:sp>
            <p:nvSpPr>
              <p:cNvPr id="41" name="円/楕円 40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角丸四角形 42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5" name="テキスト ボックス 44"/>
          <p:cNvSpPr txBox="1"/>
          <p:nvPr/>
        </p:nvSpPr>
        <p:spPr>
          <a:xfrm>
            <a:off x="162838" y="6150280"/>
            <a:ext cx="89530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ノード</a:t>
            </a:r>
            <a:r>
              <a:rPr lang="en-US" altLang="ja-JP" dirty="0" smtClean="0"/>
              <a:t>0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1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2</a:t>
            </a:r>
            <a:r>
              <a:rPr kumimoji="1" lang="ja-JP" altLang="en-US" dirty="0" smtClean="0"/>
              <a:t>　　ノード</a:t>
            </a:r>
            <a:r>
              <a:rPr lang="en-US" altLang="ja-JP" dirty="0"/>
              <a:t>3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4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5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6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7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ノード</a:t>
            </a:r>
            <a:r>
              <a:rPr kumimoji="1" lang="en-US" altLang="ja-JP" dirty="0" smtClean="0"/>
              <a:t>8  </a:t>
            </a:r>
            <a:r>
              <a:rPr kumimoji="1" lang="ja-JP" altLang="en-US" dirty="0" smtClean="0"/>
              <a:t>ノード</a:t>
            </a:r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450937" y="2379946"/>
            <a:ext cx="828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0         0         0          </a:t>
            </a:r>
            <a:r>
              <a:rPr kumimoji="1" lang="en-US" altLang="ja-JP" b="1" dirty="0" smtClean="0">
                <a:solidFill>
                  <a:schemeClr val="accent2"/>
                </a:solidFill>
              </a:rPr>
              <a:t>1</a:t>
            </a:r>
            <a:r>
              <a:rPr kumimoji="1" lang="en-US" altLang="ja-JP" dirty="0" smtClean="0"/>
              <a:t>         0         0          0         0        0        0</a:t>
            </a:r>
            <a:endParaRPr kumimoji="1" lang="ja-JP" altLang="en-US" dirty="0"/>
          </a:p>
        </p:txBody>
      </p:sp>
      <p:pic>
        <p:nvPicPr>
          <p:cNvPr id="47" name="図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576" y="201102"/>
            <a:ext cx="1780489" cy="1800272"/>
          </a:xfrm>
          <a:prstGeom prst="rect">
            <a:avLst/>
          </a:prstGeom>
        </p:spPr>
      </p:pic>
      <p:sp>
        <p:nvSpPr>
          <p:cNvPr id="48" name="正方形/長方形 47"/>
          <p:cNvSpPr/>
          <p:nvPr/>
        </p:nvSpPr>
        <p:spPr>
          <a:xfrm>
            <a:off x="2975197" y="3849480"/>
            <a:ext cx="560171" cy="1198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421553" y="4534422"/>
            <a:ext cx="560171" cy="488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030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softmax</a:t>
            </a:r>
            <a:r>
              <a:rPr lang="en-US" altLang="ja-JP" dirty="0"/>
              <a:t> </a:t>
            </a:r>
            <a:r>
              <a:rPr lang="ja-JP" altLang="en-US" dirty="0" smtClean="0"/>
              <a:t>関数</a:t>
            </a:r>
            <a:r>
              <a:rPr lang="ja-JP" altLang="en-US" dirty="0"/>
              <a:t>の</a:t>
            </a:r>
            <a:r>
              <a:rPr lang="ja-JP" altLang="en-US" dirty="0" smtClean="0"/>
              <a:t>出力</a:t>
            </a:r>
            <a:r>
              <a:rPr lang="ja-JP" altLang="en-US" dirty="0"/>
              <a:t>例</a:t>
            </a:r>
            <a:endParaRPr kumimoji="1" lang="ja-JP" altLang="en-US" dirty="0"/>
          </a:p>
        </p:txBody>
      </p:sp>
      <p:grpSp>
        <p:nvGrpSpPr>
          <p:cNvPr id="44" name="図形グループ 43"/>
          <p:cNvGrpSpPr/>
          <p:nvPr/>
        </p:nvGrpSpPr>
        <p:grpSpPr>
          <a:xfrm>
            <a:off x="302716" y="2329842"/>
            <a:ext cx="8540659" cy="3559480"/>
            <a:chOff x="302716" y="2480154"/>
            <a:chExt cx="9166944" cy="3559480"/>
          </a:xfrm>
        </p:grpSpPr>
        <p:grpSp>
          <p:nvGrpSpPr>
            <p:cNvPr id="7" name="図形グループ 6"/>
            <p:cNvGrpSpPr/>
            <p:nvPr/>
          </p:nvGrpSpPr>
          <p:grpSpPr>
            <a:xfrm>
              <a:off x="1227552" y="2480154"/>
              <a:ext cx="601248" cy="3557392"/>
              <a:chOff x="1753644" y="2680570"/>
              <a:chExt cx="601248" cy="3557392"/>
            </a:xfrm>
          </p:grpSpPr>
          <p:sp>
            <p:nvSpPr>
              <p:cNvPr id="4" name="円/楕円 3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角丸四角形 5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図形グループ 7"/>
            <p:cNvGrpSpPr/>
            <p:nvPr/>
          </p:nvGrpSpPr>
          <p:grpSpPr>
            <a:xfrm>
              <a:off x="302716" y="2480154"/>
              <a:ext cx="601248" cy="3557392"/>
              <a:chOff x="1753644" y="2680570"/>
              <a:chExt cx="601248" cy="3557392"/>
            </a:xfrm>
          </p:grpSpPr>
          <p:sp>
            <p:nvSpPr>
              <p:cNvPr id="9" name="円/楕円 8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角丸四角形 10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図形グループ 11"/>
            <p:cNvGrpSpPr/>
            <p:nvPr/>
          </p:nvGrpSpPr>
          <p:grpSpPr>
            <a:xfrm>
              <a:off x="3171170" y="2480154"/>
              <a:ext cx="601248" cy="3557392"/>
              <a:chOff x="1753644" y="2680570"/>
              <a:chExt cx="601248" cy="3557392"/>
            </a:xfrm>
          </p:grpSpPr>
          <p:sp>
            <p:nvSpPr>
              <p:cNvPr id="13" name="円/楕円 12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角丸四角形 14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図形グループ 15"/>
            <p:cNvGrpSpPr/>
            <p:nvPr/>
          </p:nvGrpSpPr>
          <p:grpSpPr>
            <a:xfrm>
              <a:off x="2246334" y="2480154"/>
              <a:ext cx="601248" cy="3557392"/>
              <a:chOff x="1753644" y="2680570"/>
              <a:chExt cx="601248" cy="3557392"/>
            </a:xfrm>
          </p:grpSpPr>
          <p:sp>
            <p:nvSpPr>
              <p:cNvPr id="17" name="円/楕円 16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角丸四角形 18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" name="図形グループ 19"/>
            <p:cNvGrpSpPr/>
            <p:nvPr/>
          </p:nvGrpSpPr>
          <p:grpSpPr>
            <a:xfrm>
              <a:off x="5075122" y="2482242"/>
              <a:ext cx="601248" cy="3557392"/>
              <a:chOff x="1753644" y="2680570"/>
              <a:chExt cx="601248" cy="3557392"/>
            </a:xfrm>
          </p:grpSpPr>
          <p:sp>
            <p:nvSpPr>
              <p:cNvPr id="21" name="円/楕円 20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角丸四角形 22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" name="図形グループ 23"/>
            <p:cNvGrpSpPr/>
            <p:nvPr/>
          </p:nvGrpSpPr>
          <p:grpSpPr>
            <a:xfrm>
              <a:off x="4150286" y="2482242"/>
              <a:ext cx="601248" cy="3557392"/>
              <a:chOff x="1753644" y="2680570"/>
              <a:chExt cx="601248" cy="3557392"/>
            </a:xfrm>
          </p:grpSpPr>
          <p:sp>
            <p:nvSpPr>
              <p:cNvPr id="25" name="円/楕円 24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角丸四角形 26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" name="図形グループ 27"/>
            <p:cNvGrpSpPr/>
            <p:nvPr/>
          </p:nvGrpSpPr>
          <p:grpSpPr>
            <a:xfrm>
              <a:off x="7018740" y="2482242"/>
              <a:ext cx="601248" cy="3557392"/>
              <a:chOff x="1753644" y="2680570"/>
              <a:chExt cx="601248" cy="3557392"/>
            </a:xfrm>
          </p:grpSpPr>
          <p:sp>
            <p:nvSpPr>
              <p:cNvPr id="29" name="円/楕円 28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角丸四角形 30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6093904" y="2482242"/>
              <a:ext cx="601248" cy="3557392"/>
              <a:chOff x="1753644" y="2680570"/>
              <a:chExt cx="601248" cy="3557392"/>
            </a:xfrm>
          </p:grpSpPr>
          <p:sp>
            <p:nvSpPr>
              <p:cNvPr id="33" name="円/楕円 32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角丸四角形 34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6" name="図形グループ 35"/>
            <p:cNvGrpSpPr/>
            <p:nvPr/>
          </p:nvGrpSpPr>
          <p:grpSpPr>
            <a:xfrm>
              <a:off x="8868412" y="2480154"/>
              <a:ext cx="601248" cy="3557392"/>
              <a:chOff x="1753644" y="2680570"/>
              <a:chExt cx="601248" cy="3557392"/>
            </a:xfrm>
          </p:grpSpPr>
          <p:sp>
            <p:nvSpPr>
              <p:cNvPr id="37" name="円/楕円 36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角丸四角形 38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0" name="図形グループ 39"/>
            <p:cNvGrpSpPr/>
            <p:nvPr/>
          </p:nvGrpSpPr>
          <p:grpSpPr>
            <a:xfrm>
              <a:off x="7943576" y="2480154"/>
              <a:ext cx="601248" cy="3557392"/>
              <a:chOff x="1753644" y="2680570"/>
              <a:chExt cx="601248" cy="3557392"/>
            </a:xfrm>
          </p:grpSpPr>
          <p:sp>
            <p:nvSpPr>
              <p:cNvPr id="41" name="円/楕円 40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角丸四角形 42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5" name="テキスト ボックス 44"/>
          <p:cNvSpPr txBox="1"/>
          <p:nvPr/>
        </p:nvSpPr>
        <p:spPr>
          <a:xfrm>
            <a:off x="162838" y="6150280"/>
            <a:ext cx="89530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ノード</a:t>
            </a:r>
            <a:r>
              <a:rPr lang="en-US" altLang="ja-JP" dirty="0" smtClean="0"/>
              <a:t>0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1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2</a:t>
            </a:r>
            <a:r>
              <a:rPr kumimoji="1" lang="ja-JP" altLang="en-US" dirty="0" smtClean="0"/>
              <a:t>　　ノード</a:t>
            </a:r>
            <a:r>
              <a:rPr lang="en-US" altLang="ja-JP" dirty="0"/>
              <a:t>3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4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5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6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7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ノード</a:t>
            </a:r>
            <a:r>
              <a:rPr kumimoji="1" lang="en-US" altLang="ja-JP" dirty="0" smtClean="0"/>
              <a:t>8  </a:t>
            </a:r>
            <a:r>
              <a:rPr kumimoji="1" lang="ja-JP" altLang="en-US" dirty="0" smtClean="0"/>
              <a:t>ノード</a:t>
            </a:r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450937" y="2379946"/>
            <a:ext cx="828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0         0         0          0         0         </a:t>
            </a:r>
            <a:r>
              <a:rPr kumimoji="1" lang="en-US" altLang="ja-JP" b="1" dirty="0" smtClean="0">
                <a:solidFill>
                  <a:schemeClr val="accent2"/>
                </a:solidFill>
              </a:rPr>
              <a:t>1</a:t>
            </a:r>
            <a:r>
              <a:rPr kumimoji="1" lang="en-US" altLang="ja-JP" dirty="0" smtClean="0"/>
              <a:t>          0         0        0        0</a:t>
            </a:r>
            <a:endParaRPr kumimoji="1" lang="ja-JP" altLang="en-US" dirty="0"/>
          </a:p>
        </p:txBody>
      </p:sp>
      <p:pic>
        <p:nvPicPr>
          <p:cNvPr id="47" name="図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040" y="138564"/>
            <a:ext cx="1995629" cy="1995629"/>
          </a:xfrm>
          <a:prstGeom prst="rect">
            <a:avLst/>
          </a:prstGeom>
        </p:spPr>
      </p:pic>
      <p:sp>
        <p:nvSpPr>
          <p:cNvPr id="48" name="正方形/長方形 47"/>
          <p:cNvSpPr/>
          <p:nvPr/>
        </p:nvSpPr>
        <p:spPr>
          <a:xfrm>
            <a:off x="4749072" y="4158641"/>
            <a:ext cx="560171" cy="889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角丸四角形 48"/>
          <p:cNvSpPr/>
          <p:nvPr/>
        </p:nvSpPr>
        <p:spPr>
          <a:xfrm>
            <a:off x="2975197" y="4559474"/>
            <a:ext cx="560171" cy="488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/>
          <p:cNvSpPr/>
          <p:nvPr/>
        </p:nvSpPr>
        <p:spPr>
          <a:xfrm>
            <a:off x="5698250" y="4709786"/>
            <a:ext cx="560171" cy="338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/>
        </p:nvSpPr>
        <p:spPr>
          <a:xfrm>
            <a:off x="7421553" y="4922729"/>
            <a:ext cx="560171" cy="125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658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softmax</a:t>
            </a:r>
            <a:r>
              <a:rPr lang="en-US" altLang="ja-JP" dirty="0"/>
              <a:t> </a:t>
            </a:r>
            <a:r>
              <a:rPr lang="ja-JP" altLang="en-US" dirty="0" smtClean="0"/>
              <a:t>関数</a:t>
            </a:r>
            <a:r>
              <a:rPr lang="ja-JP" altLang="en-US" dirty="0"/>
              <a:t>の</a:t>
            </a:r>
            <a:r>
              <a:rPr lang="ja-JP" altLang="en-US" dirty="0" smtClean="0"/>
              <a:t>出力</a:t>
            </a:r>
            <a:r>
              <a:rPr lang="ja-JP" altLang="en-US" dirty="0"/>
              <a:t>例</a:t>
            </a:r>
            <a:endParaRPr kumimoji="1" lang="ja-JP" altLang="en-US" dirty="0"/>
          </a:p>
        </p:txBody>
      </p:sp>
      <p:grpSp>
        <p:nvGrpSpPr>
          <p:cNvPr id="44" name="図形グループ 43"/>
          <p:cNvGrpSpPr/>
          <p:nvPr/>
        </p:nvGrpSpPr>
        <p:grpSpPr>
          <a:xfrm>
            <a:off x="302716" y="2329842"/>
            <a:ext cx="8540659" cy="3559480"/>
            <a:chOff x="302716" y="2480154"/>
            <a:chExt cx="9166944" cy="3559480"/>
          </a:xfrm>
        </p:grpSpPr>
        <p:grpSp>
          <p:nvGrpSpPr>
            <p:cNvPr id="7" name="図形グループ 6"/>
            <p:cNvGrpSpPr/>
            <p:nvPr/>
          </p:nvGrpSpPr>
          <p:grpSpPr>
            <a:xfrm>
              <a:off x="1227552" y="2480154"/>
              <a:ext cx="601248" cy="3557392"/>
              <a:chOff x="1753644" y="2680570"/>
              <a:chExt cx="601248" cy="3557392"/>
            </a:xfrm>
          </p:grpSpPr>
          <p:sp>
            <p:nvSpPr>
              <p:cNvPr id="4" name="円/楕円 3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" name="正方形/長方形 4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" name="角丸四角形 5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" name="図形グループ 7"/>
            <p:cNvGrpSpPr/>
            <p:nvPr/>
          </p:nvGrpSpPr>
          <p:grpSpPr>
            <a:xfrm>
              <a:off x="302716" y="2480154"/>
              <a:ext cx="601248" cy="3557392"/>
              <a:chOff x="1753644" y="2680570"/>
              <a:chExt cx="601248" cy="3557392"/>
            </a:xfrm>
          </p:grpSpPr>
          <p:sp>
            <p:nvSpPr>
              <p:cNvPr id="9" name="円/楕円 8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角丸四角形 10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図形グループ 11"/>
            <p:cNvGrpSpPr/>
            <p:nvPr/>
          </p:nvGrpSpPr>
          <p:grpSpPr>
            <a:xfrm>
              <a:off x="3171170" y="2480154"/>
              <a:ext cx="601248" cy="3557392"/>
              <a:chOff x="1753644" y="2680570"/>
              <a:chExt cx="601248" cy="3557392"/>
            </a:xfrm>
          </p:grpSpPr>
          <p:sp>
            <p:nvSpPr>
              <p:cNvPr id="13" name="円/楕円 12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角丸四角形 14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図形グループ 15"/>
            <p:cNvGrpSpPr/>
            <p:nvPr/>
          </p:nvGrpSpPr>
          <p:grpSpPr>
            <a:xfrm>
              <a:off x="2246334" y="2480154"/>
              <a:ext cx="601248" cy="3557392"/>
              <a:chOff x="1753644" y="2680570"/>
              <a:chExt cx="601248" cy="3557392"/>
            </a:xfrm>
          </p:grpSpPr>
          <p:sp>
            <p:nvSpPr>
              <p:cNvPr id="17" name="円/楕円 16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正方形/長方形 17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角丸四角形 18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0" name="図形グループ 19"/>
            <p:cNvGrpSpPr/>
            <p:nvPr/>
          </p:nvGrpSpPr>
          <p:grpSpPr>
            <a:xfrm>
              <a:off x="5075122" y="2482242"/>
              <a:ext cx="601248" cy="3557392"/>
              <a:chOff x="1753644" y="2680570"/>
              <a:chExt cx="601248" cy="3557392"/>
            </a:xfrm>
          </p:grpSpPr>
          <p:sp>
            <p:nvSpPr>
              <p:cNvPr id="21" name="円/楕円 20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角丸四角形 22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4" name="図形グループ 23"/>
            <p:cNvGrpSpPr/>
            <p:nvPr/>
          </p:nvGrpSpPr>
          <p:grpSpPr>
            <a:xfrm>
              <a:off x="4150286" y="2482242"/>
              <a:ext cx="601248" cy="3557392"/>
              <a:chOff x="1753644" y="2680570"/>
              <a:chExt cx="601248" cy="3557392"/>
            </a:xfrm>
          </p:grpSpPr>
          <p:sp>
            <p:nvSpPr>
              <p:cNvPr id="25" name="円/楕円 24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角丸四角形 26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8" name="図形グループ 27"/>
            <p:cNvGrpSpPr/>
            <p:nvPr/>
          </p:nvGrpSpPr>
          <p:grpSpPr>
            <a:xfrm>
              <a:off x="7018740" y="2482242"/>
              <a:ext cx="601248" cy="3557392"/>
              <a:chOff x="1753644" y="2680570"/>
              <a:chExt cx="601248" cy="3557392"/>
            </a:xfrm>
          </p:grpSpPr>
          <p:sp>
            <p:nvSpPr>
              <p:cNvPr id="29" name="円/楕円 28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角丸四角形 30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6093904" y="2482242"/>
              <a:ext cx="601248" cy="3557392"/>
              <a:chOff x="1753644" y="2680570"/>
              <a:chExt cx="601248" cy="3557392"/>
            </a:xfrm>
          </p:grpSpPr>
          <p:sp>
            <p:nvSpPr>
              <p:cNvPr id="33" name="円/楕円 32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角丸四角形 34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6" name="図形グループ 35"/>
            <p:cNvGrpSpPr/>
            <p:nvPr/>
          </p:nvGrpSpPr>
          <p:grpSpPr>
            <a:xfrm>
              <a:off x="8868412" y="2480154"/>
              <a:ext cx="601248" cy="3557392"/>
              <a:chOff x="1753644" y="2680570"/>
              <a:chExt cx="601248" cy="3557392"/>
            </a:xfrm>
          </p:grpSpPr>
          <p:sp>
            <p:nvSpPr>
              <p:cNvPr id="37" name="円/楕円 36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角丸四角形 38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40" name="図形グループ 39"/>
            <p:cNvGrpSpPr/>
            <p:nvPr/>
          </p:nvGrpSpPr>
          <p:grpSpPr>
            <a:xfrm>
              <a:off x="7943576" y="2480154"/>
              <a:ext cx="601248" cy="3557392"/>
              <a:chOff x="1753644" y="2680570"/>
              <a:chExt cx="601248" cy="3557392"/>
            </a:xfrm>
          </p:grpSpPr>
          <p:sp>
            <p:nvSpPr>
              <p:cNvPr id="41" name="円/楕円 40"/>
              <p:cNvSpPr/>
              <p:nvPr/>
            </p:nvSpPr>
            <p:spPr>
              <a:xfrm>
                <a:off x="1753644" y="5649237"/>
                <a:ext cx="601248" cy="58872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正方形/長方形 41"/>
              <p:cNvSpPr/>
              <p:nvPr/>
            </p:nvSpPr>
            <p:spPr>
              <a:xfrm>
                <a:off x="1753644" y="3657600"/>
                <a:ext cx="601248" cy="174111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角丸四角形 42"/>
              <p:cNvSpPr/>
              <p:nvPr/>
            </p:nvSpPr>
            <p:spPr>
              <a:xfrm>
                <a:off x="1753644" y="2680570"/>
                <a:ext cx="601248" cy="47598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5" name="テキスト ボックス 44"/>
          <p:cNvSpPr txBox="1"/>
          <p:nvPr/>
        </p:nvSpPr>
        <p:spPr>
          <a:xfrm>
            <a:off x="162838" y="6150280"/>
            <a:ext cx="89530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ノード</a:t>
            </a:r>
            <a:r>
              <a:rPr lang="en-US" altLang="ja-JP" dirty="0" smtClean="0"/>
              <a:t>0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1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2</a:t>
            </a:r>
            <a:r>
              <a:rPr kumimoji="1" lang="ja-JP" altLang="en-US" dirty="0" smtClean="0"/>
              <a:t>　　ノード</a:t>
            </a:r>
            <a:r>
              <a:rPr lang="en-US" altLang="ja-JP" dirty="0"/>
              <a:t>3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4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5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6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ノード</a:t>
            </a:r>
            <a:r>
              <a:rPr lang="en-US" altLang="ja-JP" dirty="0"/>
              <a:t>7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ノード</a:t>
            </a:r>
            <a:r>
              <a:rPr kumimoji="1" lang="en-US" altLang="ja-JP" dirty="0" smtClean="0"/>
              <a:t>8  </a:t>
            </a:r>
            <a:r>
              <a:rPr kumimoji="1" lang="ja-JP" altLang="en-US" dirty="0" smtClean="0"/>
              <a:t>ノード</a:t>
            </a:r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450937" y="2379946"/>
            <a:ext cx="828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0         0         0          0         0         </a:t>
            </a:r>
            <a:r>
              <a:rPr kumimoji="1" lang="en-US" altLang="ja-JP" b="1" dirty="0" smtClean="0">
                <a:solidFill>
                  <a:schemeClr val="accent2"/>
                </a:solidFill>
              </a:rPr>
              <a:t>1</a:t>
            </a:r>
            <a:r>
              <a:rPr kumimoji="1" lang="en-US" altLang="ja-JP" dirty="0" smtClean="0"/>
              <a:t>          0         0        0        0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309" y="139483"/>
            <a:ext cx="1943817" cy="1843620"/>
          </a:xfrm>
          <a:prstGeom prst="rect">
            <a:avLst/>
          </a:prstGeom>
        </p:spPr>
      </p:pic>
      <p:sp>
        <p:nvSpPr>
          <p:cNvPr id="47" name="正方形/長方形 46"/>
          <p:cNvSpPr/>
          <p:nvPr/>
        </p:nvSpPr>
        <p:spPr>
          <a:xfrm>
            <a:off x="4749072" y="4346531"/>
            <a:ext cx="560171" cy="693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5728188" y="4446740"/>
            <a:ext cx="560171" cy="569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/>
        </p:nvSpPr>
        <p:spPr>
          <a:xfrm>
            <a:off x="7421553" y="4972833"/>
            <a:ext cx="56017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780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softmax</a:t>
            </a:r>
            <a:r>
              <a:rPr lang="en-US" altLang="ja-JP" dirty="0"/>
              <a:t> </a:t>
            </a:r>
            <a:r>
              <a:rPr lang="ja-JP" altLang="en-US" dirty="0" smtClean="0"/>
              <a:t>関数の性質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2400" dirty="0" err="1" smtClean="0"/>
              <a:t>softmax</a:t>
            </a:r>
            <a:r>
              <a:rPr kumimoji="1" lang="ja-JP" altLang="en-US" sz="2400" dirty="0" smtClean="0"/>
              <a:t>関数は、それが適用される層のノードの</a:t>
            </a:r>
            <a:r>
              <a:rPr kumimoji="1" lang="en-US" altLang="ja-JP" sz="2400" dirty="0" err="1" smtClean="0"/>
              <a:t>softmac</a:t>
            </a:r>
            <a:r>
              <a:rPr kumimoji="1" lang="ja-JP" altLang="en-US" sz="2400" dirty="0" smtClean="0"/>
              <a:t>関数の値をすべて足し合わせると</a:t>
            </a:r>
            <a:r>
              <a:rPr kumimoji="1" lang="en-US" altLang="ja-JP" sz="2400" dirty="0" smtClean="0"/>
              <a:t>1</a:t>
            </a:r>
            <a:r>
              <a:rPr kumimoji="1" lang="ja-JP" altLang="en-US" sz="2400" dirty="0" smtClean="0"/>
              <a:t>になるという性質を持つ。</a:t>
            </a:r>
            <a:r>
              <a:rPr lang="ja-JP" altLang="en-US" sz="2400" dirty="0" smtClean="0"/>
              <a:t>それは、</a:t>
            </a:r>
            <a:r>
              <a:rPr lang="en-US" altLang="ja-JP" sz="2400" dirty="0" err="1" smtClean="0"/>
              <a:t>softmax</a:t>
            </a:r>
            <a:r>
              <a:rPr lang="ja-JP" altLang="en-US" sz="2400" dirty="0" smtClean="0"/>
              <a:t>の出力が「確率」であることを考えれば、すぐわかる。</a:t>
            </a:r>
            <a:endParaRPr lang="en-US" altLang="ja-JP" sz="2400" dirty="0" smtClean="0"/>
          </a:p>
          <a:p>
            <a:r>
              <a:rPr lang="ja-JP" altLang="en-US" sz="2400" dirty="0" smtClean="0"/>
              <a:t>例えば、先の例で、ある画像が</a:t>
            </a:r>
            <a:r>
              <a:rPr lang="en-US" altLang="ja-JP" sz="2400" dirty="0" smtClean="0"/>
              <a:t>3</a:t>
            </a:r>
            <a:r>
              <a:rPr lang="ja-JP" altLang="en-US" sz="2400" dirty="0" smtClean="0"/>
              <a:t>である確率が</a:t>
            </a:r>
            <a:r>
              <a:rPr lang="en-US" altLang="ja-JP" sz="2400" dirty="0" smtClean="0"/>
              <a:t> 0.75</a:t>
            </a:r>
            <a:r>
              <a:rPr lang="ja-JP" altLang="en-US" sz="2400" dirty="0" smtClean="0"/>
              <a:t>であったとしよう。そのことは、その画像が</a:t>
            </a:r>
            <a:r>
              <a:rPr lang="en-US" altLang="ja-JP" sz="2400" dirty="0" smtClean="0"/>
              <a:t>3</a:t>
            </a:r>
            <a:r>
              <a:rPr lang="ja-JP" altLang="en-US" sz="2400" dirty="0" smtClean="0"/>
              <a:t>以外の数字である確率は、</a:t>
            </a:r>
            <a:r>
              <a:rPr lang="en-US" altLang="ja-JP" sz="2400" dirty="0" smtClean="0"/>
              <a:t>1 - 0.75 = 0.25 </a:t>
            </a:r>
            <a:r>
              <a:rPr lang="ja-JP" altLang="en-US" sz="2400" dirty="0" smtClean="0"/>
              <a:t>だということである。</a:t>
            </a:r>
            <a:r>
              <a:rPr lang="en-US" altLang="ja-JP" sz="2400" dirty="0" smtClean="0"/>
              <a:t>3</a:t>
            </a:r>
            <a:r>
              <a:rPr lang="ja-JP" altLang="en-US" sz="2400" dirty="0" smtClean="0"/>
              <a:t>以外のノードの確率</a:t>
            </a:r>
            <a:r>
              <a:rPr lang="en-US" altLang="ja-JP" sz="2400" dirty="0" smtClean="0"/>
              <a:t>(</a:t>
            </a:r>
            <a:r>
              <a:rPr lang="en-US" altLang="ja-JP" sz="2400" dirty="0" err="1" smtClean="0"/>
              <a:t>softmax</a:t>
            </a:r>
            <a:r>
              <a:rPr lang="ja-JP" altLang="en-US" sz="2400" dirty="0" smtClean="0"/>
              <a:t>の出力の値</a:t>
            </a:r>
            <a:r>
              <a:rPr lang="en-US" altLang="ja-JP" sz="2400" dirty="0" smtClean="0"/>
              <a:t>)</a:t>
            </a:r>
            <a:r>
              <a:rPr lang="ja-JP" altLang="en-US" sz="2400" dirty="0" smtClean="0"/>
              <a:t>を全部足しても、</a:t>
            </a:r>
            <a:r>
              <a:rPr lang="en-US" altLang="ja-JP" sz="2400" dirty="0" smtClean="0"/>
              <a:t>0.25</a:t>
            </a:r>
            <a:r>
              <a:rPr lang="ja-JP" altLang="en-US" sz="2400" dirty="0" smtClean="0"/>
              <a:t>にしかならないということである。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次のこともわかる。あるノードの</a:t>
            </a:r>
            <a:r>
              <a:rPr kumimoji="1" lang="en-US" altLang="ja-JP" sz="2400" dirty="0" err="1" smtClean="0"/>
              <a:t>softmax</a:t>
            </a:r>
            <a:r>
              <a:rPr kumimoji="1" lang="ja-JP" altLang="en-US" sz="2400" dirty="0" smtClean="0"/>
              <a:t>の値が上がれば、他のノードの値は下がる。あるノードの値を下げれば、他のノードの値は上がる。全部足して</a:t>
            </a:r>
            <a:r>
              <a:rPr kumimoji="1" lang="en-US" altLang="ja-JP" sz="2400" dirty="0" smtClean="0"/>
              <a:t>1</a:t>
            </a:r>
            <a:r>
              <a:rPr kumimoji="1" lang="ja-JP" altLang="en-US" sz="2400" dirty="0" smtClean="0"/>
              <a:t>になるように、値は変化する。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214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One-Hot-Vector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400" dirty="0" smtClean="0"/>
              <a:t>先の</a:t>
            </a:r>
            <a:r>
              <a:rPr lang="en-US" altLang="ja-JP" sz="2400" dirty="0" err="1" smtClean="0"/>
              <a:t>softmax</a:t>
            </a:r>
            <a:r>
              <a:rPr lang="ja-JP" altLang="en-US" sz="2400" dirty="0" smtClean="0"/>
              <a:t>関数</a:t>
            </a:r>
            <a:r>
              <a:rPr lang="ja-JP" altLang="en-US" sz="2400" dirty="0"/>
              <a:t>の</a:t>
            </a:r>
            <a:r>
              <a:rPr lang="ja-JP" altLang="en-US" sz="2400" dirty="0" smtClean="0"/>
              <a:t>出力例の、一番上のノードは、「この画像は数字</a:t>
            </a:r>
            <a:r>
              <a:rPr lang="en-US" altLang="ja-JP" sz="2400" dirty="0" smtClean="0"/>
              <a:t>n</a:t>
            </a:r>
            <a:r>
              <a:rPr lang="ja-JP" altLang="en-US" sz="2400" dirty="0" smtClean="0"/>
              <a:t>である」という、ニューラル・ネットワークの判断を表しているの。もちろん、</a:t>
            </a:r>
            <a:r>
              <a:rPr lang="en-US" altLang="ja-JP" sz="2400" dirty="0" err="1" smtClean="0"/>
              <a:t>softmax</a:t>
            </a:r>
            <a:r>
              <a:rPr lang="ja-JP" altLang="en-US" sz="2400" dirty="0" smtClean="0"/>
              <a:t>の値が一番大きいところが選ばれて、そこに一つだけに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が入っていて、残りはすべて</a:t>
            </a:r>
            <a:r>
              <a:rPr lang="en-US" altLang="ja-JP" sz="2400" dirty="0" smtClean="0"/>
              <a:t>0</a:t>
            </a:r>
            <a:r>
              <a:rPr lang="ja-JP" altLang="en-US" sz="2400" dirty="0" smtClean="0"/>
              <a:t>になっている。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こうした一つだけに</a:t>
            </a:r>
            <a:r>
              <a:rPr kumimoji="1" lang="en-US" altLang="ja-JP" sz="2400" dirty="0" smtClean="0"/>
              <a:t>1</a:t>
            </a:r>
            <a:r>
              <a:rPr kumimoji="1" lang="ja-JP" altLang="en-US" sz="2400" dirty="0" smtClean="0"/>
              <a:t>が、残りすべてが</a:t>
            </a:r>
            <a:r>
              <a:rPr kumimoji="1" lang="en-US" altLang="ja-JP" sz="2400" dirty="0" smtClean="0"/>
              <a:t>0</a:t>
            </a:r>
            <a:r>
              <a:rPr kumimoji="1" lang="ja-JP" altLang="en-US" sz="2400" dirty="0" smtClean="0"/>
              <a:t>のベクトルを、</a:t>
            </a:r>
            <a:r>
              <a:rPr kumimoji="1" lang="en-US" altLang="ja-JP" sz="2400" dirty="0" smtClean="0"/>
              <a:t>One-Hot-Vector </a:t>
            </a:r>
            <a:r>
              <a:rPr kumimoji="1" lang="ja-JP" altLang="en-US" sz="2400" dirty="0" smtClean="0"/>
              <a:t>と呼ぶ。</a:t>
            </a:r>
            <a:endParaRPr kumimoji="1" lang="en-US" altLang="ja-JP" sz="2400" dirty="0" smtClean="0"/>
          </a:p>
          <a:p>
            <a:r>
              <a:rPr lang="en-US" altLang="ja-JP" sz="2400" dirty="0" smtClean="0"/>
              <a:t>One-Hot-Vector</a:t>
            </a:r>
            <a:r>
              <a:rPr lang="ja-JP" altLang="en-US" sz="2400" dirty="0" smtClean="0"/>
              <a:t>は、クタス分けの</a:t>
            </a:r>
            <a:r>
              <a:rPr kumimoji="1" lang="ja-JP" altLang="en-US" sz="2400" dirty="0" smtClean="0"/>
              <a:t>出力に現れるだけではない。ニューラル・ネットワークを「学習」させるための訓練用データは、画像と一緒に</a:t>
            </a:r>
            <a:r>
              <a:rPr lang="ja-JP" altLang="en-US" sz="2400" dirty="0"/>
              <a:t>「この画像は数字</a:t>
            </a:r>
            <a:r>
              <a:rPr lang="en-US" altLang="ja-JP" sz="2400" dirty="0"/>
              <a:t>n</a:t>
            </a:r>
            <a:r>
              <a:rPr lang="ja-JP" altLang="en-US" sz="2400" dirty="0"/>
              <a:t>である」と</a:t>
            </a:r>
            <a:r>
              <a:rPr lang="ja-JP" altLang="en-US" sz="2400" dirty="0" smtClean="0"/>
              <a:t>いう「正解」の情報を持っていなければならない。訓練用データは、画像と正解を示す</a:t>
            </a:r>
            <a:r>
              <a:rPr lang="en-US" altLang="ja-JP" sz="2400" dirty="0" smtClean="0"/>
              <a:t>One-Hot-Vector</a:t>
            </a:r>
            <a:r>
              <a:rPr lang="ja-JP" altLang="en-US" sz="2400" dirty="0" smtClean="0"/>
              <a:t>の二種類のデータから構成されている。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8099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787400" y="4876800"/>
            <a:ext cx="7772400" cy="1371600"/>
          </a:xfrm>
          <a:noFill/>
        </p:spPr>
        <p:txBody>
          <a:bodyPr/>
          <a:lstStyle/>
          <a:p>
            <a:r>
              <a:rPr lang="en-US" altLang="ja-JP" dirty="0" err="1" smtClean="0">
                <a:solidFill>
                  <a:schemeClr val="bg1"/>
                </a:solidFill>
              </a:rPr>
              <a:t>TensorFlow</a:t>
            </a:r>
            <a:r>
              <a:rPr lang="ja-JP" altLang="en-US" dirty="0" smtClean="0">
                <a:solidFill>
                  <a:schemeClr val="bg1"/>
                </a:solidFill>
              </a:rPr>
              <a:t>の</a:t>
            </a:r>
            <a:r>
              <a:rPr lang="en-US" altLang="ja-JP" dirty="0" smtClean="0">
                <a:solidFill>
                  <a:schemeClr val="bg1"/>
                </a:solidFill>
              </a:rPr>
              <a:t>DNN</a:t>
            </a:r>
            <a:r>
              <a:rPr lang="ja-JP" altLang="en-US" dirty="0" smtClean="0">
                <a:solidFill>
                  <a:schemeClr val="bg1"/>
                </a:solidFill>
              </a:rPr>
              <a:t>プログラムで、</a:t>
            </a:r>
            <a:r>
              <a:rPr lang="en-US" altLang="ja-JP" i="1" dirty="0" err="1" smtClean="0">
                <a:solidFill>
                  <a:srgbClr val="FFFF00"/>
                </a:solidFill>
              </a:rPr>
              <a:t>φ</a:t>
            </a:r>
            <a:r>
              <a:rPr lang="en-US" altLang="ja-JP" i="1" dirty="0" smtClean="0">
                <a:solidFill>
                  <a:srgbClr val="FFFF00"/>
                </a:solidFill>
              </a:rPr>
              <a:t>(X</a:t>
            </a:r>
            <a:r>
              <a:rPr lang="ja-JP" altLang="en-US" i="1" dirty="0">
                <a:solidFill>
                  <a:srgbClr val="FFFF00"/>
                </a:solidFill>
              </a:rPr>
              <a:t>・</a:t>
            </a:r>
            <a:r>
              <a:rPr lang="en-US" altLang="ja-JP" i="1" dirty="0" err="1">
                <a:solidFill>
                  <a:srgbClr val="FFFF00"/>
                </a:solidFill>
              </a:rPr>
              <a:t>W+b</a:t>
            </a:r>
            <a:r>
              <a:rPr lang="en-US" altLang="ja-JP" i="1" dirty="0" smtClean="0">
                <a:solidFill>
                  <a:srgbClr val="FFFF00"/>
                </a:solidFill>
              </a:rPr>
              <a:t>) </a:t>
            </a:r>
            <a:r>
              <a:rPr lang="ja-JP" altLang="en-US" dirty="0" smtClean="0">
                <a:solidFill>
                  <a:schemeClr val="bg1"/>
                </a:solidFill>
              </a:rPr>
              <a:t>を探す</a:t>
            </a:r>
            <a:r>
              <a:rPr lang="en-US" altLang="ja-JP" dirty="0" smtClean="0">
                <a:solidFill>
                  <a:schemeClr val="bg1"/>
                </a:solidFill>
              </a:rPr>
              <a:t/>
            </a:r>
            <a:br>
              <a:rPr lang="en-US" altLang="ja-JP" dirty="0" smtClean="0">
                <a:solidFill>
                  <a:schemeClr val="bg1"/>
                </a:solidFill>
              </a:rPr>
            </a:b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574800" y="342900"/>
            <a:ext cx="52719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smtClean="0">
                <a:solidFill>
                  <a:schemeClr val="bg1"/>
                </a:solidFill>
              </a:rPr>
              <a:t>サンプルの実行だけでなく、</a:t>
            </a:r>
            <a:endParaRPr kumimoji="1" lang="en-US" altLang="ja-JP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ja-JP" sz="3200" dirty="0" err="1" smtClean="0">
                <a:solidFill>
                  <a:schemeClr val="bg1"/>
                </a:solidFill>
              </a:rPr>
              <a:t>TensorFlow</a:t>
            </a:r>
            <a:r>
              <a:rPr lang="ja-JP" altLang="en-US" sz="3200" dirty="0" smtClean="0">
                <a:solidFill>
                  <a:schemeClr val="bg1"/>
                </a:solidFill>
              </a:rPr>
              <a:t>のコードを読もう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1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/>
        </p:nvSpPr>
        <p:spPr>
          <a:xfrm>
            <a:off x="0" y="12526"/>
            <a:ext cx="970644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19501" y="661280"/>
            <a:ext cx="802976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2400" dirty="0" err="1" smtClean="0"/>
              <a:t>TensorFlow</a:t>
            </a:r>
            <a:r>
              <a:rPr lang="ja-JP" altLang="en-US" sz="2400" dirty="0" smtClean="0"/>
              <a:t>では、複数</a:t>
            </a:r>
            <a:r>
              <a:rPr kumimoji="1" lang="ja-JP" altLang="en-US" sz="2400" dirty="0" smtClean="0"/>
              <a:t>のニューロンからなる一つの層は、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次のようなグラフで</a:t>
            </a:r>
            <a:r>
              <a:rPr lang="ja-JP" altLang="en-US" sz="2400" dirty="0" smtClean="0"/>
              <a:t>表現されることを、思い出して欲しい。</a:t>
            </a:r>
            <a:endParaRPr lang="en-US" altLang="ja-JP" sz="2400" dirty="0" smtClean="0"/>
          </a:p>
        </p:txBody>
      </p:sp>
      <p:sp>
        <p:nvSpPr>
          <p:cNvPr id="3" name="円/楕円 2"/>
          <p:cNvSpPr/>
          <p:nvPr/>
        </p:nvSpPr>
        <p:spPr>
          <a:xfrm>
            <a:off x="2617940" y="3638810"/>
            <a:ext cx="1102289" cy="110229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bg1"/>
                </a:solidFill>
              </a:rPr>
              <a:t>行列の積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角丸四角形 3"/>
          <p:cNvSpPr/>
          <p:nvPr/>
        </p:nvSpPr>
        <p:spPr>
          <a:xfrm>
            <a:off x="494238" y="3779729"/>
            <a:ext cx="926926" cy="864296"/>
          </a:xfrm>
          <a:prstGeom prst="roundRect">
            <a:avLst>
              <a:gd name="adj" fmla="val 297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X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1799027" y="2318154"/>
            <a:ext cx="926926" cy="864296"/>
          </a:xfrm>
          <a:prstGeom prst="roundRect">
            <a:avLst>
              <a:gd name="adj" fmla="val 2971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W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4511458" y="3638810"/>
            <a:ext cx="1102289" cy="110229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行列の和</a:t>
            </a:r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>
          <a:xfrm>
            <a:off x="3584532" y="2318154"/>
            <a:ext cx="926926" cy="864296"/>
          </a:xfrm>
          <a:prstGeom prst="roundRect">
            <a:avLst>
              <a:gd name="adj" fmla="val 29711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b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6404976" y="3576180"/>
            <a:ext cx="1102289" cy="11022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 smtClean="0">
                <a:solidFill>
                  <a:schemeClr val="accent2"/>
                </a:solidFill>
              </a:rPr>
              <a:t>φ</a:t>
            </a:r>
            <a:r>
              <a:rPr kumimoji="1" lang="ja-JP" altLang="en-US" sz="2000" dirty="0" smtClean="0">
                <a:solidFill>
                  <a:schemeClr val="tx1"/>
                </a:solidFill>
              </a:rPr>
              <a:t>の適用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右矢印 8"/>
          <p:cNvSpPr/>
          <p:nvPr/>
        </p:nvSpPr>
        <p:spPr>
          <a:xfrm>
            <a:off x="1540701" y="4192043"/>
            <a:ext cx="951979" cy="154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/>
          <p:cNvSpPr/>
          <p:nvPr/>
        </p:nvSpPr>
        <p:spPr>
          <a:xfrm>
            <a:off x="3772418" y="4192043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>
            <a:off x="5653406" y="4169079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 rot="2477396">
            <a:off x="4037552" y="3392467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 rot="2477396">
            <a:off x="2198318" y="3382029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/>
          <p:cNvSpPr/>
          <p:nvPr/>
        </p:nvSpPr>
        <p:spPr>
          <a:xfrm>
            <a:off x="7546920" y="4133589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19501" y="5384051"/>
            <a:ext cx="8502712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この</a:t>
            </a:r>
            <a:r>
              <a:rPr kumimoji="1" lang="ja-JP" altLang="en-US" sz="2400" dirty="0" smtClean="0"/>
              <a:t>層の働きは</a:t>
            </a:r>
            <a:r>
              <a:rPr kumimoji="1" lang="ja-JP" altLang="en-US" sz="2400" dirty="0" smtClean="0"/>
              <a:t>、</a:t>
            </a:r>
            <a:r>
              <a:rPr lang="en-US" altLang="ja-JP" sz="2400" b="1" i="1" dirty="0" err="1" smtClean="0">
                <a:solidFill>
                  <a:srgbClr val="0070C0"/>
                </a:solidFill>
              </a:rPr>
              <a:t>φ</a:t>
            </a:r>
            <a:r>
              <a:rPr lang="en-US" altLang="ja-JP" sz="2400" b="1" i="1" dirty="0" smtClean="0">
                <a:solidFill>
                  <a:srgbClr val="0070C0"/>
                </a:solidFill>
              </a:rPr>
              <a:t>(X</a:t>
            </a:r>
            <a:r>
              <a:rPr lang="ja-JP" altLang="en-US" sz="2400" b="1" i="1" dirty="0" smtClean="0">
                <a:solidFill>
                  <a:srgbClr val="0070C0"/>
                </a:solidFill>
              </a:rPr>
              <a:t>・</a:t>
            </a:r>
            <a:r>
              <a:rPr lang="en-US" altLang="ja-JP" sz="2400" b="1" i="1" dirty="0" err="1" smtClean="0">
                <a:solidFill>
                  <a:srgbClr val="0070C0"/>
                </a:solidFill>
              </a:rPr>
              <a:t>W+b</a:t>
            </a:r>
            <a:r>
              <a:rPr lang="en-US" altLang="ja-JP" sz="2400" b="1" i="1" dirty="0" smtClean="0">
                <a:solidFill>
                  <a:srgbClr val="0070C0"/>
                </a:solidFill>
              </a:rPr>
              <a:t>) </a:t>
            </a:r>
            <a:r>
              <a:rPr lang="ja-JP" altLang="en-US" sz="2400" dirty="0" smtClean="0"/>
              <a:t>で表現される</a:t>
            </a:r>
            <a:r>
              <a:rPr lang="ja-JP" altLang="en-US" sz="2400" dirty="0" smtClean="0"/>
              <a:t>。</a:t>
            </a:r>
            <a:endParaRPr lang="en-US" altLang="ja-JP" sz="2400" dirty="0" smtClean="0"/>
          </a:p>
          <a:p>
            <a:endParaRPr kumimoji="1" lang="en-US" altLang="ja-JP" sz="2400" dirty="0" smtClean="0">
              <a:solidFill>
                <a:schemeClr val="accent2"/>
              </a:solidFill>
            </a:endParaRPr>
          </a:p>
          <a:p>
            <a:r>
              <a:rPr kumimoji="1" lang="en-US" altLang="ja-JP" sz="2800" dirty="0" err="1" smtClean="0">
                <a:solidFill>
                  <a:schemeClr val="accent2"/>
                </a:solidFill>
              </a:rPr>
              <a:t>TensorFlow</a:t>
            </a:r>
            <a:r>
              <a:rPr kumimoji="1" lang="ja-JP" altLang="en-US" sz="2800" dirty="0" smtClean="0">
                <a:solidFill>
                  <a:schemeClr val="accent2"/>
                </a:solidFill>
              </a:rPr>
              <a:t>プログラムの中で、この形を探してみよう。</a:t>
            </a:r>
            <a:endParaRPr kumimoji="1" lang="ja-JP" altLang="en-US" sz="2800" dirty="0">
              <a:solidFill>
                <a:schemeClr val="accent2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908102" y="2230194"/>
            <a:ext cx="1604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一つの層</a:t>
            </a:r>
            <a:endParaRPr kumimoji="1" lang="en-US" altLang="ja-JP" sz="2800" dirty="0" smtClean="0"/>
          </a:p>
        </p:txBody>
      </p:sp>
      <p:sp>
        <p:nvSpPr>
          <p:cNvPr id="19" name="角丸四角形 18"/>
          <p:cNvSpPr/>
          <p:nvPr/>
        </p:nvSpPr>
        <p:spPr>
          <a:xfrm>
            <a:off x="1565754" y="1942374"/>
            <a:ext cx="6388274" cy="33060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44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正方形/長方形 59"/>
          <p:cNvSpPr/>
          <p:nvPr/>
        </p:nvSpPr>
        <p:spPr>
          <a:xfrm>
            <a:off x="0" y="12526"/>
            <a:ext cx="970644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651354" y="513568"/>
            <a:ext cx="73095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 smtClean="0">
                <a:solidFill>
                  <a:schemeClr val="accent2"/>
                </a:solidFill>
              </a:rPr>
              <a:t>tensorflow</a:t>
            </a:r>
            <a:r>
              <a:rPr lang="en-US" altLang="ja-JP" sz="2000" dirty="0" smtClean="0">
                <a:solidFill>
                  <a:schemeClr val="accent2"/>
                </a:solidFill>
              </a:rPr>
              <a:t>/examples/tutorials/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mnist</a:t>
            </a:r>
            <a:r>
              <a:rPr lang="en-US" altLang="ja-JP" sz="2000" dirty="0" smtClean="0">
                <a:solidFill>
                  <a:schemeClr val="accent2"/>
                </a:solidFill>
              </a:rPr>
              <a:t>/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mnist_softmax.py</a:t>
            </a:r>
            <a:endParaRPr lang="en-US" altLang="ja-JP" sz="2000" dirty="0" smtClean="0">
              <a:solidFill>
                <a:schemeClr val="accent2"/>
              </a:solidFill>
            </a:endParaRPr>
          </a:p>
          <a:p>
            <a:r>
              <a:rPr lang="ja-JP" altLang="en-US" sz="2000" dirty="0"/>
              <a:t>のプログラム中に、</a:t>
            </a:r>
            <a:r>
              <a:rPr lang="en-US" altLang="ja-JP" sz="2000" b="1" i="1" dirty="0" err="1">
                <a:solidFill>
                  <a:srgbClr val="0070C0"/>
                </a:solidFill>
              </a:rPr>
              <a:t>φ</a:t>
            </a:r>
            <a:r>
              <a:rPr lang="en-US" altLang="ja-JP" sz="2000" b="1" i="1" dirty="0">
                <a:solidFill>
                  <a:srgbClr val="0070C0"/>
                </a:solidFill>
              </a:rPr>
              <a:t>(X</a:t>
            </a:r>
            <a:r>
              <a:rPr lang="ja-JP" altLang="en-US" sz="2000" b="1" i="1" dirty="0">
                <a:solidFill>
                  <a:srgbClr val="0070C0"/>
                </a:solidFill>
              </a:rPr>
              <a:t>・</a:t>
            </a:r>
            <a:r>
              <a:rPr lang="en-US" altLang="ja-JP" sz="2000" b="1" i="1" dirty="0">
                <a:solidFill>
                  <a:srgbClr val="0070C0"/>
                </a:solidFill>
              </a:rPr>
              <a:t>W</a:t>
            </a:r>
            <a:r>
              <a:rPr lang="ja-JP" altLang="en-US" sz="2000" b="1" i="1" dirty="0">
                <a:solidFill>
                  <a:srgbClr val="0070C0"/>
                </a:solidFill>
              </a:rPr>
              <a:t>＋</a:t>
            </a:r>
            <a:r>
              <a:rPr lang="en-US" altLang="ja-JP" sz="2000" b="1" i="1" dirty="0">
                <a:solidFill>
                  <a:srgbClr val="0070C0"/>
                </a:solidFill>
              </a:rPr>
              <a:t>b</a:t>
            </a:r>
            <a:r>
              <a:rPr lang="ja-JP" altLang="en-US" sz="2000" b="1" i="1" dirty="0">
                <a:solidFill>
                  <a:srgbClr val="0070C0"/>
                </a:solidFill>
              </a:rPr>
              <a:t>）</a:t>
            </a:r>
            <a:r>
              <a:rPr lang="ja-JP" altLang="en-US" sz="2000" dirty="0"/>
              <a:t>の形を探す。</a:t>
            </a:r>
          </a:p>
          <a:p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033223" y="2407781"/>
            <a:ext cx="5799536" cy="1631216"/>
          </a:xfrm>
          <a:prstGeom prst="rect">
            <a:avLst/>
          </a:prstGeom>
          <a:solidFill>
            <a:srgbClr val="D1FFFD"/>
          </a:solidFill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34: # </a:t>
            </a:r>
            <a:r>
              <a:rPr lang="en-US" altLang="ja-JP" sz="2000" dirty="0"/>
              <a:t>Create the model</a:t>
            </a:r>
          </a:p>
          <a:p>
            <a:r>
              <a:rPr lang="en-US" altLang="ja-JP" sz="2000" dirty="0" smtClean="0"/>
              <a:t>35: x </a:t>
            </a:r>
            <a:r>
              <a:rPr lang="en-US" altLang="ja-JP" sz="2000" dirty="0"/>
              <a:t>= </a:t>
            </a:r>
            <a:r>
              <a:rPr lang="en-US" altLang="ja-JP" sz="2000" dirty="0" err="1"/>
              <a:t>tf.placeholder</a:t>
            </a:r>
            <a:r>
              <a:rPr lang="en-US" altLang="ja-JP" sz="2000" dirty="0"/>
              <a:t>("float", [None, 784])</a:t>
            </a:r>
          </a:p>
          <a:p>
            <a:r>
              <a:rPr lang="en-US" altLang="ja-JP" sz="2000" dirty="0" smtClean="0"/>
              <a:t>36: </a:t>
            </a:r>
            <a:r>
              <a:rPr lang="mr-IN" altLang="ja-JP" sz="2000" dirty="0" err="1" smtClean="0"/>
              <a:t>W</a:t>
            </a:r>
            <a:r>
              <a:rPr lang="mr-IN" altLang="ja-JP" sz="2000" dirty="0" smtClean="0"/>
              <a:t> </a:t>
            </a:r>
            <a:r>
              <a:rPr lang="mr-IN" altLang="ja-JP" sz="2000" dirty="0"/>
              <a:t>= </a:t>
            </a:r>
            <a:r>
              <a:rPr lang="mr-IN" altLang="ja-JP" sz="2000" dirty="0" err="1"/>
              <a:t>tf.Variable</a:t>
            </a:r>
            <a:r>
              <a:rPr lang="mr-IN" altLang="ja-JP" sz="2000" dirty="0"/>
              <a:t>(</a:t>
            </a:r>
            <a:r>
              <a:rPr lang="mr-IN" altLang="ja-JP" sz="2000" dirty="0" err="1"/>
              <a:t>tf.zeros</a:t>
            </a:r>
            <a:r>
              <a:rPr lang="mr-IN" altLang="ja-JP" sz="2000" dirty="0"/>
              <a:t>([784, 10]))</a:t>
            </a:r>
          </a:p>
          <a:p>
            <a:r>
              <a:rPr lang="en-US" altLang="ja-JP" sz="2000" dirty="0" smtClean="0"/>
              <a:t>37: b </a:t>
            </a:r>
            <a:r>
              <a:rPr lang="en-US" altLang="ja-JP" sz="2000" dirty="0"/>
              <a:t>= </a:t>
            </a:r>
            <a:r>
              <a:rPr lang="en-US" altLang="ja-JP" sz="2000" dirty="0" err="1"/>
              <a:t>tf.Variable</a:t>
            </a:r>
            <a:r>
              <a:rPr lang="en-US" altLang="ja-JP" sz="2000" dirty="0"/>
              <a:t>(</a:t>
            </a:r>
            <a:r>
              <a:rPr lang="en-US" altLang="ja-JP" sz="2000" dirty="0" err="1"/>
              <a:t>tf.zeros</a:t>
            </a:r>
            <a:r>
              <a:rPr lang="en-US" altLang="ja-JP" sz="2000" dirty="0"/>
              <a:t>([10]))</a:t>
            </a:r>
          </a:p>
          <a:p>
            <a:r>
              <a:rPr lang="en-US" altLang="ja-JP" sz="2000" dirty="0" smtClean="0"/>
              <a:t>38: </a:t>
            </a:r>
            <a:r>
              <a:rPr lang="en-US" altLang="ja-JP" sz="2000" dirty="0" smtClean="0">
                <a:solidFill>
                  <a:schemeClr val="accent2"/>
                </a:solidFill>
              </a:rPr>
              <a:t>y </a:t>
            </a:r>
            <a:r>
              <a:rPr lang="en-US" altLang="ja-JP" sz="2000" dirty="0">
                <a:solidFill>
                  <a:schemeClr val="accent2"/>
                </a:solidFill>
              </a:rPr>
              <a:t>= </a:t>
            </a:r>
            <a:r>
              <a:rPr lang="en-US" altLang="ja-JP" sz="2000" dirty="0" err="1">
                <a:solidFill>
                  <a:schemeClr val="accent2"/>
                </a:solidFill>
              </a:rPr>
              <a:t>tf.nn.softmax</a:t>
            </a:r>
            <a:r>
              <a:rPr lang="en-US" altLang="ja-JP" sz="2000" dirty="0">
                <a:solidFill>
                  <a:schemeClr val="accent2"/>
                </a:solidFill>
              </a:rPr>
              <a:t>(</a:t>
            </a:r>
            <a:r>
              <a:rPr lang="en-US" altLang="ja-JP" sz="2000" dirty="0" err="1">
                <a:solidFill>
                  <a:schemeClr val="accent2"/>
                </a:solidFill>
              </a:rPr>
              <a:t>tf.matmul</a:t>
            </a:r>
            <a:r>
              <a:rPr lang="en-US" altLang="ja-JP" sz="2000" dirty="0">
                <a:solidFill>
                  <a:schemeClr val="accent2"/>
                </a:solidFill>
              </a:rPr>
              <a:t>(x, W) + b)</a:t>
            </a:r>
            <a:endParaRPr kumimoji="1" lang="ja-JP" altLang="en-US" sz="2000" dirty="0">
              <a:solidFill>
                <a:schemeClr val="accent2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398546" y="4743537"/>
            <a:ext cx="2294218" cy="523220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800" b="1" i="1" dirty="0" err="1">
                <a:solidFill>
                  <a:srgbClr val="0070C0"/>
                </a:solidFill>
              </a:rPr>
              <a:t>φ</a:t>
            </a:r>
            <a:r>
              <a:rPr lang="ja-JP" altLang="en-US" sz="2800" b="1" i="1" dirty="0">
                <a:solidFill>
                  <a:srgbClr val="0070C0"/>
                </a:solidFill>
              </a:rPr>
              <a:t>（</a:t>
            </a:r>
            <a:r>
              <a:rPr lang="en-US" altLang="ja-JP" sz="2800" b="1" i="1" dirty="0">
                <a:solidFill>
                  <a:srgbClr val="0070C0"/>
                </a:solidFill>
              </a:rPr>
              <a:t>X</a:t>
            </a:r>
            <a:r>
              <a:rPr lang="ja-JP" altLang="en-US" sz="2800" b="1" i="1" dirty="0">
                <a:solidFill>
                  <a:srgbClr val="0070C0"/>
                </a:solidFill>
              </a:rPr>
              <a:t>・</a:t>
            </a:r>
            <a:r>
              <a:rPr lang="en-US" altLang="ja-JP" sz="2800" b="1" i="1" dirty="0" err="1">
                <a:solidFill>
                  <a:srgbClr val="0070C0"/>
                </a:solidFill>
              </a:rPr>
              <a:t>W+b</a:t>
            </a:r>
            <a:r>
              <a:rPr lang="ja-JP" altLang="en-US" sz="2800" b="1" i="1" dirty="0">
                <a:solidFill>
                  <a:srgbClr val="0070C0"/>
                </a:solidFill>
              </a:rPr>
              <a:t>）</a:t>
            </a:r>
            <a:endParaRPr kumimoji="1" lang="ja-JP" altLang="en-US" sz="2800" b="1" i="1" dirty="0">
              <a:solidFill>
                <a:srgbClr val="0070C0"/>
              </a:solidFill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3365500" y="4038997"/>
            <a:ext cx="1120733" cy="867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4381500" y="4089797"/>
            <a:ext cx="969028" cy="9042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5100007" y="4089797"/>
            <a:ext cx="233993" cy="653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V="1">
            <a:off x="5663678" y="4089797"/>
            <a:ext cx="165622" cy="8165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5964303" y="4089797"/>
            <a:ext cx="284097" cy="816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 flipV="1">
            <a:off x="6289979" y="4089797"/>
            <a:ext cx="237821" cy="816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19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/>
          <p:cNvSpPr/>
          <p:nvPr/>
        </p:nvSpPr>
        <p:spPr>
          <a:xfrm>
            <a:off x="0" y="0"/>
            <a:ext cx="970644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19501" y="661280"/>
            <a:ext cx="8848897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W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>b</a:t>
            </a:r>
            <a:r>
              <a:rPr lang="ja-JP" altLang="en-US" sz="2400" dirty="0" smtClean="0"/>
              <a:t>の値は、この層の中での計算に利用されるだけでなく、その</a:t>
            </a:r>
            <a:endParaRPr lang="en-US" altLang="ja-JP" sz="2400" dirty="0" smtClean="0"/>
          </a:p>
          <a:p>
            <a:r>
              <a:rPr lang="ja-JP" altLang="en-US" sz="2400" dirty="0" smtClean="0"/>
              <a:t>次の段階では、</a:t>
            </a:r>
            <a:r>
              <a:rPr lang="en-US" altLang="ja-JP" sz="2400" dirty="0" smtClean="0"/>
              <a:t>Back Propagation</a:t>
            </a:r>
            <a:r>
              <a:rPr lang="ja-JP" altLang="en-US" sz="2400" dirty="0" smtClean="0"/>
              <a:t>で修正を受ける。それは、変数</a:t>
            </a:r>
            <a:endParaRPr lang="en-US" altLang="ja-JP" sz="2400" dirty="0" smtClean="0"/>
          </a:p>
          <a:p>
            <a:r>
              <a:rPr lang="en-US" altLang="ja-JP" sz="2400" b="1" dirty="0" smtClean="0">
                <a:solidFill>
                  <a:srgbClr val="0070C0"/>
                </a:solidFill>
              </a:rPr>
              <a:t>Variable</a:t>
            </a:r>
            <a:r>
              <a:rPr lang="ja-JP" altLang="en-US" sz="2400" dirty="0" smtClean="0"/>
              <a:t>である。</a:t>
            </a:r>
            <a:endParaRPr lang="en-US" altLang="ja-JP" sz="2400" dirty="0" smtClean="0"/>
          </a:p>
        </p:txBody>
      </p:sp>
      <p:sp>
        <p:nvSpPr>
          <p:cNvPr id="3" name="円/楕円 2"/>
          <p:cNvSpPr/>
          <p:nvPr/>
        </p:nvSpPr>
        <p:spPr>
          <a:xfrm>
            <a:off x="2617940" y="3638810"/>
            <a:ext cx="1102289" cy="110229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chemeClr val="bg1"/>
                </a:solidFill>
              </a:rPr>
              <a:t>行列の積</a:t>
            </a:r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角丸四角形 3"/>
          <p:cNvSpPr/>
          <p:nvPr/>
        </p:nvSpPr>
        <p:spPr>
          <a:xfrm>
            <a:off x="494238" y="3779729"/>
            <a:ext cx="926926" cy="864296"/>
          </a:xfrm>
          <a:prstGeom prst="roundRect">
            <a:avLst>
              <a:gd name="adj" fmla="val 29711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X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1799027" y="2318154"/>
            <a:ext cx="926926" cy="864296"/>
          </a:xfrm>
          <a:prstGeom prst="roundRect">
            <a:avLst>
              <a:gd name="adj" fmla="val 2971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W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4511458" y="3638810"/>
            <a:ext cx="1102289" cy="110229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行列の和</a:t>
            </a:r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>
          <a:xfrm>
            <a:off x="3584532" y="2318154"/>
            <a:ext cx="926926" cy="864296"/>
          </a:xfrm>
          <a:prstGeom prst="roundRect">
            <a:avLst>
              <a:gd name="adj" fmla="val 29711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>
                <a:solidFill>
                  <a:schemeClr val="tx1"/>
                </a:solidFill>
              </a:rPr>
              <a:t>b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6404976" y="3576180"/>
            <a:ext cx="1102289" cy="11022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 smtClean="0">
                <a:solidFill>
                  <a:schemeClr val="accent2"/>
                </a:solidFill>
              </a:rPr>
              <a:t>φ</a:t>
            </a:r>
            <a:r>
              <a:rPr kumimoji="1" lang="ja-JP" altLang="en-US" sz="2000" dirty="0" smtClean="0">
                <a:solidFill>
                  <a:schemeClr val="tx1"/>
                </a:solidFill>
              </a:rPr>
              <a:t>の適用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右矢印 8"/>
          <p:cNvSpPr/>
          <p:nvPr/>
        </p:nvSpPr>
        <p:spPr>
          <a:xfrm>
            <a:off x="1515649" y="4192043"/>
            <a:ext cx="951979" cy="154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/>
          <p:cNvSpPr/>
          <p:nvPr/>
        </p:nvSpPr>
        <p:spPr>
          <a:xfrm>
            <a:off x="3772418" y="4192043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>
            <a:off x="5653406" y="4169079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 rot="2477396">
            <a:off x="4037552" y="3392467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 rot="2477396">
            <a:off x="2198318" y="3382029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/>
          <p:cNvSpPr/>
          <p:nvPr/>
        </p:nvSpPr>
        <p:spPr>
          <a:xfrm>
            <a:off x="7546920" y="4133589"/>
            <a:ext cx="739036" cy="156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19501" y="5384051"/>
            <a:ext cx="9057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Python</a:t>
            </a:r>
            <a:r>
              <a:rPr lang="ja-JP" altLang="en-US" sz="2400" dirty="0" smtClean="0"/>
              <a:t>の</a:t>
            </a:r>
            <a:r>
              <a:rPr lang="en-US" altLang="ja-JP" sz="2400" dirty="0" err="1" smtClean="0"/>
              <a:t>TensorFlow</a:t>
            </a:r>
            <a:r>
              <a:rPr lang="ja-JP" altLang="en-US" sz="2400" dirty="0" smtClean="0"/>
              <a:t>プログラムでは、固有の役割をもった</a:t>
            </a:r>
            <a:endParaRPr lang="en-US" altLang="ja-JP" sz="2400" dirty="0" smtClean="0"/>
          </a:p>
          <a:p>
            <a:r>
              <a:rPr lang="ja-JP" altLang="en-US" sz="2400" dirty="0" smtClean="0"/>
              <a:t>それぞれのノードは、固有の名前が割り当てられている。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先頭の</a:t>
            </a:r>
            <a:r>
              <a:rPr lang="en-US" altLang="ja-JP" sz="2400" dirty="0"/>
              <a:t> </a:t>
            </a:r>
            <a:r>
              <a:rPr kumimoji="1" lang="en-US" altLang="ja-JP" sz="2400" b="1" dirty="0" err="1" smtClean="0">
                <a:solidFill>
                  <a:schemeClr val="accent2"/>
                </a:solidFill>
              </a:rPr>
              <a:t>tf</a:t>
            </a:r>
            <a:r>
              <a:rPr kumimoji="1" lang="en-US" altLang="ja-JP" sz="2400" dirty="0" smtClean="0"/>
              <a:t> </a:t>
            </a:r>
            <a:r>
              <a:rPr kumimoji="1" lang="ja-JP" altLang="en-US" sz="2400" dirty="0" smtClean="0"/>
              <a:t>は</a:t>
            </a:r>
            <a:r>
              <a:rPr kumimoji="1" lang="en-US" altLang="ja-JP" sz="2400" dirty="0" err="1" smtClean="0"/>
              <a:t>TensorFlow</a:t>
            </a:r>
            <a:r>
              <a:rPr kumimoji="1" lang="ja-JP" altLang="en-US" sz="2400" dirty="0" smtClean="0"/>
              <a:t>、</a:t>
            </a:r>
            <a:r>
              <a:rPr kumimoji="1" lang="en-US" altLang="ja-JP" sz="2400" b="1" dirty="0" err="1" smtClean="0">
                <a:solidFill>
                  <a:schemeClr val="accent2"/>
                </a:solidFill>
              </a:rPr>
              <a:t>nn</a:t>
            </a:r>
            <a:r>
              <a:rPr kumimoji="1" lang="ja-JP" altLang="en-US" sz="2400" dirty="0" smtClean="0"/>
              <a:t>は</a:t>
            </a:r>
            <a:r>
              <a:rPr kumimoji="1" lang="en-US" altLang="ja-JP" sz="2400" dirty="0" smtClean="0"/>
              <a:t>Neural Net</a:t>
            </a:r>
            <a:r>
              <a:rPr kumimoji="1" lang="ja-JP" altLang="en-US" sz="2400" dirty="0" smtClean="0"/>
              <a:t>の略だと思えばいい。</a:t>
            </a:r>
            <a:endParaRPr kumimoji="1" lang="ja-JP" altLang="en-US" sz="2400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91218" y="1942374"/>
            <a:ext cx="345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 smtClean="0">
                <a:solidFill>
                  <a:schemeClr val="accent2"/>
                </a:solidFill>
              </a:rPr>
              <a:t>tf.Variable</a:t>
            </a:r>
            <a:r>
              <a:rPr kumimoji="1" lang="en-US" altLang="ja-JP" b="1" dirty="0" smtClean="0">
                <a:solidFill>
                  <a:schemeClr val="accent2"/>
                </a:solidFill>
              </a:rPr>
              <a:t>       </a:t>
            </a:r>
            <a:r>
              <a:rPr kumimoji="1" lang="en-US" altLang="ja-JP" b="1" dirty="0" err="1" smtClean="0">
                <a:solidFill>
                  <a:schemeClr val="accent2"/>
                </a:solidFill>
              </a:rPr>
              <a:t>tf.Variable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344450" y="4762812"/>
            <a:ext cx="5690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 smtClean="0">
                <a:solidFill>
                  <a:schemeClr val="accent2"/>
                </a:solidFill>
              </a:rPr>
              <a:t>tf.matmul</a:t>
            </a:r>
            <a:r>
              <a:rPr kumimoji="1" lang="en-US" altLang="ja-JP" b="1" dirty="0" smtClean="0">
                <a:solidFill>
                  <a:schemeClr val="accent2"/>
                </a:solidFill>
              </a:rPr>
              <a:t>                 +           </a:t>
            </a:r>
            <a:r>
              <a:rPr kumimoji="1" lang="en-US" altLang="ja-JP" b="1" dirty="0" smtClean="0">
                <a:solidFill>
                  <a:schemeClr val="accent2"/>
                </a:solidFill>
              </a:rPr>
              <a:t> </a:t>
            </a:r>
            <a:r>
              <a:rPr kumimoji="1" lang="en-US" altLang="ja-JP" b="1" dirty="0" err="1" smtClean="0">
                <a:solidFill>
                  <a:schemeClr val="accent2"/>
                </a:solidFill>
              </a:rPr>
              <a:t>tf.nn.softmax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536491" y="2586626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b="1" i="1" dirty="0" err="1">
                <a:solidFill>
                  <a:srgbClr val="0070C0"/>
                </a:solidFill>
              </a:rPr>
              <a:t>φ</a:t>
            </a:r>
            <a:r>
              <a:rPr lang="en-US" altLang="ja-JP" sz="2800" b="1" i="1" dirty="0">
                <a:solidFill>
                  <a:srgbClr val="0070C0"/>
                </a:solidFill>
              </a:rPr>
              <a:t>(X</a:t>
            </a:r>
            <a:r>
              <a:rPr lang="ja-JP" altLang="en-US" sz="2800" b="1" i="1" dirty="0">
                <a:solidFill>
                  <a:srgbClr val="0070C0"/>
                </a:solidFill>
              </a:rPr>
              <a:t>・</a:t>
            </a:r>
            <a:r>
              <a:rPr lang="en-US" altLang="ja-JP" sz="2800" b="1" i="1" dirty="0" err="1">
                <a:solidFill>
                  <a:srgbClr val="0070C0"/>
                </a:solidFill>
              </a:rPr>
              <a:t>W+b</a:t>
            </a:r>
            <a:r>
              <a:rPr lang="en-US" altLang="ja-JP" sz="2800" b="1" i="1" dirty="0">
                <a:solidFill>
                  <a:srgbClr val="0070C0"/>
                </a:solidFill>
              </a:rPr>
              <a:t>)</a:t>
            </a:r>
            <a:endParaRPr kumimoji="1" lang="ja-JP" altLang="en-US" sz="2800" dirty="0"/>
          </a:p>
        </p:txBody>
      </p:sp>
      <p:sp>
        <p:nvSpPr>
          <p:cNvPr id="22" name="角丸四角形 21"/>
          <p:cNvSpPr/>
          <p:nvPr/>
        </p:nvSpPr>
        <p:spPr>
          <a:xfrm>
            <a:off x="1565754" y="1942374"/>
            <a:ext cx="6388274" cy="33060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140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51354" y="145268"/>
            <a:ext cx="6110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 smtClean="0">
                <a:solidFill>
                  <a:schemeClr val="accent2"/>
                </a:solidFill>
              </a:rPr>
              <a:t>tensorflow</a:t>
            </a:r>
            <a:r>
              <a:rPr lang="en-US" altLang="ja-JP" sz="2000" dirty="0" smtClean="0">
                <a:solidFill>
                  <a:schemeClr val="accent2"/>
                </a:solidFill>
              </a:rPr>
              <a:t>/examples/tutorials/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mnist</a:t>
            </a:r>
            <a:r>
              <a:rPr lang="en-US" altLang="ja-JP" sz="2000" dirty="0" smtClean="0">
                <a:solidFill>
                  <a:schemeClr val="accent2"/>
                </a:solidFill>
              </a:rPr>
              <a:t>/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mnist.py</a:t>
            </a:r>
            <a:endParaRPr lang="en-US" altLang="ja-JP" sz="2000" dirty="0" smtClean="0">
              <a:solidFill>
                <a:schemeClr val="accent2"/>
              </a:solidFill>
            </a:endParaRPr>
          </a:p>
          <a:p>
            <a:r>
              <a:rPr kumimoji="1" lang="ja-JP" altLang="en-US" sz="2000" dirty="0" smtClean="0"/>
              <a:t>のプログラム中に、</a:t>
            </a:r>
            <a:r>
              <a:rPr kumimoji="1" lang="en-US" altLang="ja-JP" sz="2000" b="1" i="1" dirty="0" err="1" smtClean="0">
                <a:solidFill>
                  <a:srgbClr val="0070C0"/>
                </a:solidFill>
              </a:rPr>
              <a:t>φ</a:t>
            </a:r>
            <a:r>
              <a:rPr kumimoji="1" lang="en-US" altLang="ja-JP" sz="2000" b="1" i="1" dirty="0" smtClean="0">
                <a:solidFill>
                  <a:srgbClr val="0070C0"/>
                </a:solidFill>
              </a:rPr>
              <a:t>(X</a:t>
            </a:r>
            <a:r>
              <a:rPr kumimoji="1" lang="ja-JP" altLang="en-US" sz="2000" b="1" i="1" dirty="0" smtClean="0">
                <a:solidFill>
                  <a:srgbClr val="0070C0"/>
                </a:solidFill>
              </a:rPr>
              <a:t>・</a:t>
            </a:r>
            <a:r>
              <a:rPr kumimoji="1" lang="en-US" altLang="ja-JP" sz="2000" b="1" i="1" dirty="0" smtClean="0">
                <a:solidFill>
                  <a:srgbClr val="0070C0"/>
                </a:solidFill>
              </a:rPr>
              <a:t>W</a:t>
            </a:r>
            <a:r>
              <a:rPr kumimoji="1" lang="ja-JP" altLang="en-US" sz="2000" b="1" i="1" dirty="0" smtClean="0">
                <a:solidFill>
                  <a:srgbClr val="0070C0"/>
                </a:solidFill>
              </a:rPr>
              <a:t>＋</a:t>
            </a:r>
            <a:r>
              <a:rPr kumimoji="1" lang="en-US" altLang="ja-JP" sz="2000" b="1" i="1" dirty="0" smtClean="0">
                <a:solidFill>
                  <a:srgbClr val="0070C0"/>
                </a:solidFill>
              </a:rPr>
              <a:t>b</a:t>
            </a:r>
            <a:r>
              <a:rPr kumimoji="1" lang="ja-JP" altLang="en-US" sz="2000" b="1" i="1" dirty="0" smtClean="0">
                <a:solidFill>
                  <a:srgbClr val="0070C0"/>
                </a:solidFill>
              </a:rPr>
              <a:t>）</a:t>
            </a:r>
            <a:r>
              <a:rPr kumimoji="1" lang="ja-JP" altLang="en-US" sz="2000" dirty="0" smtClean="0"/>
              <a:t>の形を探す。</a:t>
            </a:r>
            <a:endParaRPr kumimoji="1" lang="ja-JP" altLang="en-US" sz="20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3423" y="1290181"/>
            <a:ext cx="8686096" cy="2862322"/>
          </a:xfrm>
          <a:prstGeom prst="rect">
            <a:avLst/>
          </a:prstGeom>
          <a:solidFill>
            <a:srgbClr val="D1FFFD"/>
          </a:solidFill>
        </p:spPr>
        <p:txBody>
          <a:bodyPr wrap="none" rtlCol="0">
            <a:spAutoFit/>
          </a:bodyPr>
          <a:lstStyle/>
          <a:p>
            <a:r>
              <a:rPr lang="nl-NL" altLang="ja-JP" sz="2000" dirty="0" smtClean="0"/>
              <a:t>57:  </a:t>
            </a:r>
            <a:r>
              <a:rPr lang="nl-NL" altLang="ja-JP" sz="2000" dirty="0"/>
              <a:t># </a:t>
            </a:r>
            <a:r>
              <a:rPr lang="nl-NL" altLang="ja-JP" sz="2000" dirty="0" err="1"/>
              <a:t>Hidden</a:t>
            </a:r>
            <a:r>
              <a:rPr lang="nl-NL" altLang="ja-JP" sz="2000" dirty="0"/>
              <a:t> 1</a:t>
            </a:r>
          </a:p>
          <a:p>
            <a:r>
              <a:rPr lang="nl-NL" altLang="ja-JP" sz="2000" dirty="0" smtClean="0"/>
              <a:t>58:  </a:t>
            </a:r>
            <a:r>
              <a:rPr lang="nl-NL" altLang="ja-JP" sz="2000" dirty="0" err="1" smtClean="0"/>
              <a:t>with</a:t>
            </a:r>
            <a:r>
              <a:rPr lang="nl-NL" altLang="ja-JP" sz="2000" dirty="0" smtClean="0"/>
              <a:t> </a:t>
            </a:r>
            <a:r>
              <a:rPr lang="nl-NL" altLang="ja-JP" sz="2000" dirty="0" err="1"/>
              <a:t>tf.name_scope</a:t>
            </a:r>
            <a:r>
              <a:rPr lang="nl-NL" altLang="ja-JP" sz="2000" dirty="0"/>
              <a:t>('hidden1'):</a:t>
            </a:r>
          </a:p>
          <a:p>
            <a:r>
              <a:rPr lang="nl-NL" altLang="ja-JP" sz="2000" dirty="0" smtClean="0"/>
              <a:t>59:     </a:t>
            </a:r>
            <a:r>
              <a:rPr lang="nl-NL" altLang="ja-JP" sz="2000" dirty="0" err="1"/>
              <a:t>weights</a:t>
            </a:r>
            <a:r>
              <a:rPr lang="nl-NL" altLang="ja-JP" sz="2000" dirty="0"/>
              <a:t> = </a:t>
            </a:r>
            <a:r>
              <a:rPr lang="nl-NL" altLang="ja-JP" sz="2000" dirty="0" err="1"/>
              <a:t>tf.Variable</a:t>
            </a:r>
            <a:r>
              <a:rPr lang="nl-NL" altLang="ja-JP" sz="2000" dirty="0"/>
              <a:t>(</a:t>
            </a:r>
          </a:p>
          <a:p>
            <a:r>
              <a:rPr lang="nl-NL" altLang="ja-JP" sz="2000" dirty="0" smtClean="0"/>
              <a:t>60:         </a:t>
            </a:r>
            <a:r>
              <a:rPr lang="nl-NL" altLang="ja-JP" sz="2000" dirty="0" err="1"/>
              <a:t>tf.truncated_normal</a:t>
            </a:r>
            <a:r>
              <a:rPr lang="nl-NL" altLang="ja-JP" sz="2000" dirty="0"/>
              <a:t>([IMAGE_PIXELS, hidden1_units],</a:t>
            </a:r>
          </a:p>
          <a:p>
            <a:r>
              <a:rPr lang="en-US" altLang="ja-JP" sz="2000" dirty="0" smtClean="0"/>
              <a:t>61:</a:t>
            </a:r>
            <a:r>
              <a:rPr lang="mr-IN" altLang="ja-JP" sz="2000" dirty="0" smtClean="0"/>
              <a:t>                           </a:t>
            </a:r>
            <a:r>
              <a:rPr lang="mr-IN" altLang="ja-JP" sz="2000" dirty="0" err="1"/>
              <a:t>stddev</a:t>
            </a:r>
            <a:r>
              <a:rPr lang="mr-IN" altLang="ja-JP" sz="2000" dirty="0"/>
              <a:t>=1.0 / </a:t>
            </a:r>
            <a:r>
              <a:rPr lang="mr-IN" altLang="ja-JP" sz="2000" dirty="0" err="1"/>
              <a:t>math.sqrt</a:t>
            </a:r>
            <a:r>
              <a:rPr lang="mr-IN" altLang="ja-JP" sz="2000" dirty="0"/>
              <a:t>(</a:t>
            </a:r>
            <a:r>
              <a:rPr lang="mr-IN" altLang="ja-JP" sz="2000" dirty="0" err="1"/>
              <a:t>float</a:t>
            </a:r>
            <a:r>
              <a:rPr lang="mr-IN" altLang="ja-JP" sz="2000" dirty="0"/>
              <a:t>(IMAGE_PIXELS))),</a:t>
            </a:r>
          </a:p>
          <a:p>
            <a:r>
              <a:rPr lang="en-US" altLang="ja-JP" sz="2000" dirty="0" smtClean="0"/>
              <a:t>62:</a:t>
            </a:r>
            <a:r>
              <a:rPr lang="mr-IN" altLang="ja-JP" sz="2000" dirty="0" smtClean="0"/>
              <a:t>        </a:t>
            </a:r>
            <a:r>
              <a:rPr lang="en-US" altLang="ja-JP" sz="2000" dirty="0" smtClean="0"/>
              <a:t>  </a:t>
            </a:r>
            <a:r>
              <a:rPr lang="mr-IN" altLang="ja-JP" sz="2000" dirty="0" err="1" smtClean="0"/>
              <a:t>name</a:t>
            </a:r>
            <a:r>
              <a:rPr lang="mr-IN" altLang="ja-JP" sz="2000" dirty="0"/>
              <a:t>='</a:t>
            </a:r>
            <a:r>
              <a:rPr lang="mr-IN" altLang="ja-JP" sz="2000" dirty="0" err="1"/>
              <a:t>weights</a:t>
            </a:r>
            <a:r>
              <a:rPr lang="mr-IN" altLang="ja-JP" sz="2000" dirty="0"/>
              <a:t>')</a:t>
            </a:r>
          </a:p>
          <a:p>
            <a:r>
              <a:rPr lang="en-US" altLang="ja-JP" sz="2000" dirty="0" smtClean="0"/>
              <a:t>63:     </a:t>
            </a:r>
            <a:r>
              <a:rPr lang="en-US" altLang="ja-JP" sz="2000" dirty="0"/>
              <a:t>biases = </a:t>
            </a:r>
            <a:r>
              <a:rPr lang="en-US" altLang="ja-JP" sz="2000" dirty="0" err="1"/>
              <a:t>tf.Variable</a:t>
            </a:r>
            <a:r>
              <a:rPr lang="en-US" altLang="ja-JP" sz="2000" dirty="0"/>
              <a:t>(</a:t>
            </a:r>
            <a:r>
              <a:rPr lang="en-US" altLang="ja-JP" sz="2000" dirty="0" err="1"/>
              <a:t>tf.zeros</a:t>
            </a:r>
            <a:r>
              <a:rPr lang="en-US" altLang="ja-JP" sz="2000" dirty="0"/>
              <a:t>([hidden1_units]),</a:t>
            </a:r>
          </a:p>
          <a:p>
            <a:r>
              <a:rPr lang="en-US" altLang="ja-JP" sz="2000" dirty="0" smtClean="0"/>
              <a:t>64: </a:t>
            </a:r>
            <a:r>
              <a:rPr lang="mr-IN" altLang="ja-JP" sz="2000" dirty="0" smtClean="0"/>
              <a:t>                         </a:t>
            </a:r>
            <a:r>
              <a:rPr lang="mr-IN" altLang="ja-JP" sz="2000" dirty="0" err="1"/>
              <a:t>name</a:t>
            </a:r>
            <a:r>
              <a:rPr lang="mr-IN" altLang="ja-JP" sz="2000" dirty="0"/>
              <a:t>='</a:t>
            </a:r>
            <a:r>
              <a:rPr lang="mr-IN" altLang="ja-JP" sz="2000" dirty="0" err="1"/>
              <a:t>biases</a:t>
            </a:r>
            <a:r>
              <a:rPr lang="mr-IN" altLang="ja-JP" sz="2000" dirty="0"/>
              <a:t>')</a:t>
            </a:r>
          </a:p>
          <a:p>
            <a:r>
              <a:rPr lang="en-US" altLang="ja-JP" sz="2000" dirty="0" smtClean="0"/>
              <a:t>65:     </a:t>
            </a:r>
            <a:r>
              <a:rPr lang="en-US" altLang="ja-JP" sz="2000" dirty="0">
                <a:solidFill>
                  <a:schemeClr val="accent2"/>
                </a:solidFill>
              </a:rPr>
              <a:t>hidden1 = </a:t>
            </a:r>
            <a:r>
              <a:rPr lang="en-US" altLang="ja-JP" sz="2000" dirty="0" err="1">
                <a:solidFill>
                  <a:schemeClr val="accent2"/>
                </a:solidFill>
              </a:rPr>
              <a:t>tf.nn.relu</a:t>
            </a:r>
            <a:r>
              <a:rPr lang="en-US" altLang="ja-JP" sz="2000" dirty="0">
                <a:solidFill>
                  <a:schemeClr val="accent2"/>
                </a:solidFill>
              </a:rPr>
              <a:t>(</a:t>
            </a:r>
            <a:r>
              <a:rPr lang="en-US" altLang="ja-JP" sz="2000" dirty="0" err="1">
                <a:solidFill>
                  <a:schemeClr val="accent2"/>
                </a:solidFill>
              </a:rPr>
              <a:t>tf.matmul</a:t>
            </a:r>
            <a:r>
              <a:rPr lang="en-US" altLang="ja-JP" sz="2000" dirty="0">
                <a:solidFill>
                  <a:schemeClr val="accent2"/>
                </a:solidFill>
              </a:rPr>
              <a:t>(images, weights) + biases)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360446" y="4819737"/>
            <a:ext cx="2294218" cy="523220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800" b="1" i="1" dirty="0" err="1">
                <a:solidFill>
                  <a:srgbClr val="0070C0"/>
                </a:solidFill>
              </a:rPr>
              <a:t>φ</a:t>
            </a:r>
            <a:r>
              <a:rPr lang="ja-JP" altLang="en-US" sz="2800" b="1" i="1" dirty="0">
                <a:solidFill>
                  <a:srgbClr val="0070C0"/>
                </a:solidFill>
              </a:rPr>
              <a:t>（</a:t>
            </a:r>
            <a:r>
              <a:rPr lang="en-US" altLang="ja-JP" sz="2800" b="1" i="1" dirty="0">
                <a:solidFill>
                  <a:srgbClr val="0070C0"/>
                </a:solidFill>
              </a:rPr>
              <a:t>X</a:t>
            </a:r>
            <a:r>
              <a:rPr lang="ja-JP" altLang="en-US" sz="2800" b="1" i="1" dirty="0">
                <a:solidFill>
                  <a:srgbClr val="0070C0"/>
                </a:solidFill>
              </a:rPr>
              <a:t>・</a:t>
            </a:r>
            <a:r>
              <a:rPr lang="en-US" altLang="ja-JP" sz="2800" b="1" i="1" dirty="0" err="1">
                <a:solidFill>
                  <a:srgbClr val="0070C0"/>
                </a:solidFill>
              </a:rPr>
              <a:t>W+b</a:t>
            </a:r>
            <a:r>
              <a:rPr lang="ja-JP" altLang="en-US" sz="2800" b="1" i="1" dirty="0">
                <a:solidFill>
                  <a:srgbClr val="0070C0"/>
                </a:solidFill>
              </a:rPr>
              <a:t>）</a:t>
            </a:r>
            <a:endParaRPr kumimoji="1" lang="ja-JP" altLang="en-US" sz="2800" b="1" i="1" dirty="0">
              <a:solidFill>
                <a:srgbClr val="0070C0"/>
              </a:solidFill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3327400" y="4115197"/>
            <a:ext cx="1120733" cy="867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4343400" y="4165997"/>
            <a:ext cx="969028" cy="9042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5061907" y="4165997"/>
            <a:ext cx="233993" cy="653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V="1">
            <a:off x="5625578" y="4165997"/>
            <a:ext cx="626301" cy="8165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5926203" y="4165997"/>
            <a:ext cx="1376297" cy="816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 flipV="1">
            <a:off x="6251879" y="4165997"/>
            <a:ext cx="1660221" cy="816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305000" y="5448297"/>
            <a:ext cx="8523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このプログラムに出てくる、</a:t>
            </a:r>
            <a:r>
              <a:rPr kumimoji="1" lang="en-US" altLang="ja-JP" sz="2400" dirty="0" smtClean="0"/>
              <a:t> </a:t>
            </a:r>
            <a:r>
              <a:rPr kumimoji="1" lang="en-US" altLang="ja-JP" sz="2400" dirty="0" smtClean="0"/>
              <a:t>hidden1, images, </a:t>
            </a:r>
            <a:r>
              <a:rPr lang="en-US" altLang="ja-JP" sz="2400" dirty="0" smtClean="0"/>
              <a:t>weight</a:t>
            </a:r>
            <a:r>
              <a:rPr kumimoji="1" lang="en-US" altLang="ja-JP" sz="2400" dirty="0" smtClean="0"/>
              <a:t>, bias,</a:t>
            </a:r>
          </a:p>
          <a:p>
            <a:r>
              <a:rPr kumimoji="1" lang="ja-JP" altLang="en-US" sz="2400" dirty="0" smtClean="0"/>
              <a:t>は</a:t>
            </a:r>
            <a:r>
              <a:rPr kumimoji="1" lang="ja-JP" altLang="en-US" sz="2400" dirty="0" smtClean="0"/>
              <a:t>、いずれも</a:t>
            </a:r>
            <a:r>
              <a:rPr kumimoji="1" lang="ja-JP" altLang="en-US" sz="2400" b="1" dirty="0" smtClean="0">
                <a:solidFill>
                  <a:schemeClr val="accent2"/>
                </a:solidFill>
              </a:rPr>
              <a:t>テンソル</a:t>
            </a:r>
            <a:r>
              <a:rPr kumimoji="1" lang="ja-JP" altLang="en-US" sz="2400" dirty="0" smtClean="0"/>
              <a:t>で</a:t>
            </a:r>
            <a:r>
              <a:rPr kumimoji="1" lang="ja-JP" altLang="en-US" sz="2400" dirty="0" smtClean="0"/>
              <a:t>ある</a:t>
            </a:r>
            <a:r>
              <a:rPr kumimoji="1" lang="ja-JP" altLang="en-US" sz="2400" dirty="0" smtClean="0"/>
              <a:t>。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5318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21"/>
            <a:ext cx="9018740" cy="6807041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50313" y="563671"/>
            <a:ext cx="388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ニューラル・ネットワークの例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0313" y="3995803"/>
            <a:ext cx="1455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これでも省略</a:t>
            </a:r>
            <a:endParaRPr kumimoji="1"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 smtClean="0">
                <a:solidFill>
                  <a:srgbClr val="00B0F0"/>
                </a:solidFill>
              </a:rPr>
              <a:t>されている</a:t>
            </a:r>
            <a:endParaRPr kumimoji="1" lang="en-US" altLang="ja-JP" dirty="0">
              <a:solidFill>
                <a:srgbClr val="00B0F0"/>
              </a:solidFill>
            </a:endParaRPr>
          </a:p>
          <a:p>
            <a:r>
              <a:rPr lang="en-US" altLang="ja-JP" dirty="0" smtClean="0">
                <a:solidFill>
                  <a:srgbClr val="00B0F0"/>
                </a:solidFill>
              </a:rPr>
              <a:t> </a:t>
            </a:r>
            <a:r>
              <a:rPr lang="en-US" altLang="ja-JP" dirty="0" smtClean="0">
                <a:solidFill>
                  <a:srgbClr val="0070C0"/>
                </a:solidFill>
              </a:rPr>
              <a:t>784-&gt;8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08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図形グループ 14"/>
          <p:cNvGrpSpPr/>
          <p:nvPr/>
        </p:nvGrpSpPr>
        <p:grpSpPr>
          <a:xfrm>
            <a:off x="468044" y="4755713"/>
            <a:ext cx="3502744" cy="870557"/>
            <a:chOff x="262331" y="2318154"/>
            <a:chExt cx="8494589" cy="2422946"/>
          </a:xfrm>
        </p:grpSpPr>
        <p:sp>
          <p:nvSpPr>
            <p:cNvPr id="3" name="円/楕円 2"/>
            <p:cNvSpPr/>
            <p:nvPr/>
          </p:nvSpPr>
          <p:spPr>
            <a:xfrm>
              <a:off x="2617940" y="3638810"/>
              <a:ext cx="1102289" cy="110229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 smtClean="0">
                  <a:solidFill>
                    <a:schemeClr val="bg1"/>
                  </a:solidFill>
                </a:rPr>
                <a:t>積</a:t>
              </a:r>
              <a:endParaRPr kumimoji="1" lang="ja-JP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" name="角丸四角形 3"/>
            <p:cNvSpPr/>
            <p:nvPr/>
          </p:nvSpPr>
          <p:spPr>
            <a:xfrm>
              <a:off x="262331" y="3779728"/>
              <a:ext cx="1158833" cy="864296"/>
            </a:xfrm>
            <a:prstGeom prst="roundRect">
              <a:avLst>
                <a:gd name="adj" fmla="val 29711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X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>
              <a:off x="1799027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W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円/楕円 5"/>
            <p:cNvSpPr/>
            <p:nvPr/>
          </p:nvSpPr>
          <p:spPr>
            <a:xfrm>
              <a:off x="4511458" y="3638810"/>
              <a:ext cx="1102289" cy="110229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/>
                <a:t>和</a:t>
              </a:r>
              <a:endParaRPr kumimoji="1" lang="ja-JP" altLang="en-US" dirty="0"/>
            </a:p>
          </p:txBody>
        </p:sp>
        <p:sp>
          <p:nvSpPr>
            <p:cNvPr id="7" name="角丸四角形 6"/>
            <p:cNvSpPr/>
            <p:nvPr/>
          </p:nvSpPr>
          <p:spPr>
            <a:xfrm>
              <a:off x="3584532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b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円/楕円 7"/>
            <p:cNvSpPr/>
            <p:nvPr/>
          </p:nvSpPr>
          <p:spPr>
            <a:xfrm>
              <a:off x="6404976" y="3576180"/>
              <a:ext cx="1102289" cy="110229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 err="1" smtClean="0">
                  <a:solidFill>
                    <a:schemeClr val="accent2"/>
                  </a:solidFill>
                </a:rPr>
                <a:t>φ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右矢印 8"/>
            <p:cNvSpPr/>
            <p:nvPr/>
          </p:nvSpPr>
          <p:spPr>
            <a:xfrm>
              <a:off x="1565753" y="4192043"/>
              <a:ext cx="951979" cy="1544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右矢印 9"/>
            <p:cNvSpPr/>
            <p:nvPr/>
          </p:nvSpPr>
          <p:spPr>
            <a:xfrm>
              <a:off x="3772418" y="4192043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右矢印 10"/>
            <p:cNvSpPr/>
            <p:nvPr/>
          </p:nvSpPr>
          <p:spPr>
            <a:xfrm>
              <a:off x="5653406" y="416907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右矢印 11"/>
            <p:cNvSpPr/>
            <p:nvPr/>
          </p:nvSpPr>
          <p:spPr>
            <a:xfrm rot="2477396">
              <a:off x="4037552" y="3392467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右矢印 12"/>
            <p:cNvSpPr/>
            <p:nvPr/>
          </p:nvSpPr>
          <p:spPr>
            <a:xfrm rot="2477396">
              <a:off x="2198318" y="338202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右矢印 13"/>
            <p:cNvSpPr/>
            <p:nvPr/>
          </p:nvSpPr>
          <p:spPr>
            <a:xfrm>
              <a:off x="7546916" y="4133589"/>
              <a:ext cx="1210004" cy="167143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角丸四角形 1"/>
          <p:cNvSpPr/>
          <p:nvPr/>
        </p:nvSpPr>
        <p:spPr>
          <a:xfrm>
            <a:off x="1005510" y="4404985"/>
            <a:ext cx="2466333" cy="1816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82845" y="6359050"/>
            <a:ext cx="394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入力層</a:t>
            </a:r>
            <a:r>
              <a:rPr kumimoji="1" lang="en-US" altLang="ja-JP" dirty="0" smtClean="0"/>
              <a:t>         Hidden 1</a:t>
            </a:r>
            <a:r>
              <a:rPr kumimoji="1" lang="ja-JP" altLang="en-US" dirty="0" smtClean="0"/>
              <a:t>層</a:t>
            </a:r>
            <a:r>
              <a:rPr kumimoji="1" lang="en-US" altLang="ja-JP" dirty="0" smtClean="0"/>
              <a:t>             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87889" y="475992"/>
            <a:ext cx="7283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>
                <a:solidFill>
                  <a:srgbClr val="0070C0"/>
                </a:solidFill>
              </a:rPr>
              <a:t>先の</a:t>
            </a:r>
            <a:r>
              <a:rPr lang="en-US" altLang="ja-JP" sz="2400" dirty="0" err="1" smtClean="0">
                <a:solidFill>
                  <a:srgbClr val="0070C0"/>
                </a:solidFill>
              </a:rPr>
              <a:t>TensorFlow</a:t>
            </a:r>
            <a:r>
              <a:rPr lang="ja-JP" altLang="en-US" sz="2400" dirty="0" smtClean="0">
                <a:solidFill>
                  <a:srgbClr val="0070C0"/>
                </a:solidFill>
              </a:rPr>
              <a:t>の</a:t>
            </a:r>
            <a:r>
              <a:rPr lang="ja-JP" altLang="en-US" sz="2400" dirty="0" smtClean="0">
                <a:solidFill>
                  <a:srgbClr val="0070C0"/>
                </a:solidFill>
              </a:rPr>
              <a:t>プログラムとそれに対応するグラフ</a:t>
            </a:r>
            <a:endParaRPr kumimoji="1" lang="ja-JP" altLang="en-US" sz="2400" dirty="0">
              <a:solidFill>
                <a:srgbClr val="0070C0"/>
              </a:solidFill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22073" y="5571650"/>
            <a:ext cx="8521927" cy="37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accent2"/>
                </a:solidFill>
              </a:rPr>
              <a:t>images                     hidden1             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482600" y="4381500"/>
            <a:ext cx="344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weights  biases               </a:t>
            </a:r>
            <a:endParaRPr kumimoji="1" lang="ja-JP" altLang="en-US" b="1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2832100" y="4823652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 smtClean="0">
                <a:solidFill>
                  <a:srgbClr val="00B0F0"/>
                </a:solidFill>
              </a:rPr>
              <a:t>relu</a:t>
            </a:r>
            <a:r>
              <a:rPr kumimoji="1" lang="en-US" altLang="ja-JP" b="1" dirty="0" smtClean="0">
                <a:solidFill>
                  <a:srgbClr val="00B0F0"/>
                </a:solidFill>
              </a:rPr>
              <a:t>                          </a:t>
            </a:r>
            <a:endParaRPr kumimoji="1" lang="ja-JP" altLang="en-US" b="1" dirty="0">
              <a:solidFill>
                <a:srgbClr val="00B0F0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93423" y="1290181"/>
            <a:ext cx="8686096" cy="2862322"/>
          </a:xfrm>
          <a:prstGeom prst="rect">
            <a:avLst/>
          </a:prstGeom>
          <a:solidFill>
            <a:srgbClr val="D1FFFD"/>
          </a:solidFill>
        </p:spPr>
        <p:txBody>
          <a:bodyPr wrap="none" rtlCol="0">
            <a:spAutoFit/>
          </a:bodyPr>
          <a:lstStyle/>
          <a:p>
            <a:r>
              <a:rPr lang="nl-NL" altLang="ja-JP" sz="2000" dirty="0" smtClean="0"/>
              <a:t>57:  </a:t>
            </a:r>
            <a:r>
              <a:rPr lang="nl-NL" altLang="ja-JP" sz="2000" dirty="0"/>
              <a:t># </a:t>
            </a:r>
            <a:r>
              <a:rPr lang="nl-NL" altLang="ja-JP" sz="2000" dirty="0" err="1"/>
              <a:t>Hidden</a:t>
            </a:r>
            <a:r>
              <a:rPr lang="nl-NL" altLang="ja-JP" sz="2000" dirty="0"/>
              <a:t> 1</a:t>
            </a:r>
          </a:p>
          <a:p>
            <a:r>
              <a:rPr lang="nl-NL" altLang="ja-JP" sz="2000" dirty="0" smtClean="0"/>
              <a:t>58:  </a:t>
            </a:r>
            <a:r>
              <a:rPr lang="nl-NL" altLang="ja-JP" sz="2000" dirty="0" err="1" smtClean="0"/>
              <a:t>with</a:t>
            </a:r>
            <a:r>
              <a:rPr lang="nl-NL" altLang="ja-JP" sz="2000" dirty="0" smtClean="0"/>
              <a:t> </a:t>
            </a:r>
            <a:r>
              <a:rPr lang="nl-NL" altLang="ja-JP" sz="2000" dirty="0" err="1"/>
              <a:t>tf.name_scope</a:t>
            </a:r>
            <a:r>
              <a:rPr lang="nl-NL" altLang="ja-JP" sz="2000" dirty="0"/>
              <a:t>('hidden1'):</a:t>
            </a:r>
          </a:p>
          <a:p>
            <a:r>
              <a:rPr lang="nl-NL" altLang="ja-JP" sz="2000" dirty="0" smtClean="0"/>
              <a:t>59:     </a:t>
            </a:r>
            <a:r>
              <a:rPr lang="nl-NL" altLang="ja-JP" sz="2000" dirty="0" err="1"/>
              <a:t>weights</a:t>
            </a:r>
            <a:r>
              <a:rPr lang="nl-NL" altLang="ja-JP" sz="2000" dirty="0"/>
              <a:t> = </a:t>
            </a:r>
            <a:r>
              <a:rPr lang="nl-NL" altLang="ja-JP" sz="2000" dirty="0" err="1"/>
              <a:t>tf.Variable</a:t>
            </a:r>
            <a:r>
              <a:rPr lang="nl-NL" altLang="ja-JP" sz="2000" dirty="0"/>
              <a:t>(</a:t>
            </a:r>
          </a:p>
          <a:p>
            <a:r>
              <a:rPr lang="nl-NL" altLang="ja-JP" sz="2000" dirty="0" smtClean="0"/>
              <a:t>60:         </a:t>
            </a:r>
            <a:r>
              <a:rPr lang="nl-NL" altLang="ja-JP" sz="2000" dirty="0" err="1"/>
              <a:t>tf.truncated_normal</a:t>
            </a:r>
            <a:r>
              <a:rPr lang="nl-NL" altLang="ja-JP" sz="2000" dirty="0"/>
              <a:t>([IMAGE_PIXELS, hidden1_units],</a:t>
            </a:r>
          </a:p>
          <a:p>
            <a:r>
              <a:rPr lang="en-US" altLang="ja-JP" sz="2000" dirty="0" smtClean="0"/>
              <a:t>61:</a:t>
            </a:r>
            <a:r>
              <a:rPr lang="mr-IN" altLang="ja-JP" sz="2000" dirty="0" smtClean="0"/>
              <a:t>                           </a:t>
            </a:r>
            <a:r>
              <a:rPr lang="mr-IN" altLang="ja-JP" sz="2000" dirty="0" err="1"/>
              <a:t>stddev</a:t>
            </a:r>
            <a:r>
              <a:rPr lang="mr-IN" altLang="ja-JP" sz="2000" dirty="0"/>
              <a:t>=1.0 / </a:t>
            </a:r>
            <a:r>
              <a:rPr lang="mr-IN" altLang="ja-JP" sz="2000" dirty="0" err="1"/>
              <a:t>math.sqrt</a:t>
            </a:r>
            <a:r>
              <a:rPr lang="mr-IN" altLang="ja-JP" sz="2000" dirty="0"/>
              <a:t>(</a:t>
            </a:r>
            <a:r>
              <a:rPr lang="mr-IN" altLang="ja-JP" sz="2000" dirty="0" err="1"/>
              <a:t>float</a:t>
            </a:r>
            <a:r>
              <a:rPr lang="mr-IN" altLang="ja-JP" sz="2000" dirty="0"/>
              <a:t>(IMAGE_PIXELS))),</a:t>
            </a:r>
          </a:p>
          <a:p>
            <a:r>
              <a:rPr lang="en-US" altLang="ja-JP" sz="2000" dirty="0" smtClean="0"/>
              <a:t>62:</a:t>
            </a:r>
            <a:r>
              <a:rPr lang="mr-IN" altLang="ja-JP" sz="2000" dirty="0" smtClean="0"/>
              <a:t>        </a:t>
            </a:r>
            <a:r>
              <a:rPr lang="en-US" altLang="ja-JP" sz="2000" dirty="0" smtClean="0"/>
              <a:t>  </a:t>
            </a:r>
            <a:r>
              <a:rPr lang="mr-IN" altLang="ja-JP" sz="2000" dirty="0" err="1" smtClean="0"/>
              <a:t>name</a:t>
            </a:r>
            <a:r>
              <a:rPr lang="mr-IN" altLang="ja-JP" sz="2000" dirty="0"/>
              <a:t>='</a:t>
            </a:r>
            <a:r>
              <a:rPr lang="mr-IN" altLang="ja-JP" sz="2000" dirty="0" err="1"/>
              <a:t>weights</a:t>
            </a:r>
            <a:r>
              <a:rPr lang="mr-IN" altLang="ja-JP" sz="2000" dirty="0"/>
              <a:t>')</a:t>
            </a:r>
          </a:p>
          <a:p>
            <a:r>
              <a:rPr lang="en-US" altLang="ja-JP" sz="2000" dirty="0" smtClean="0"/>
              <a:t>63:     </a:t>
            </a:r>
            <a:r>
              <a:rPr lang="en-US" altLang="ja-JP" sz="2000" dirty="0"/>
              <a:t>biases = </a:t>
            </a:r>
            <a:r>
              <a:rPr lang="en-US" altLang="ja-JP" sz="2000" dirty="0" err="1"/>
              <a:t>tf.Variable</a:t>
            </a:r>
            <a:r>
              <a:rPr lang="en-US" altLang="ja-JP" sz="2000" dirty="0"/>
              <a:t>(</a:t>
            </a:r>
            <a:r>
              <a:rPr lang="en-US" altLang="ja-JP" sz="2000" dirty="0" err="1"/>
              <a:t>tf.zeros</a:t>
            </a:r>
            <a:r>
              <a:rPr lang="en-US" altLang="ja-JP" sz="2000" dirty="0"/>
              <a:t>([hidden1_units]),</a:t>
            </a:r>
          </a:p>
          <a:p>
            <a:r>
              <a:rPr lang="en-US" altLang="ja-JP" sz="2000" dirty="0" smtClean="0"/>
              <a:t>64: </a:t>
            </a:r>
            <a:r>
              <a:rPr lang="mr-IN" altLang="ja-JP" sz="2000" dirty="0" smtClean="0"/>
              <a:t>                         </a:t>
            </a:r>
            <a:r>
              <a:rPr lang="mr-IN" altLang="ja-JP" sz="2000" dirty="0" err="1"/>
              <a:t>name</a:t>
            </a:r>
            <a:r>
              <a:rPr lang="mr-IN" altLang="ja-JP" sz="2000" dirty="0"/>
              <a:t>='</a:t>
            </a:r>
            <a:r>
              <a:rPr lang="mr-IN" altLang="ja-JP" sz="2000" dirty="0" err="1"/>
              <a:t>biases</a:t>
            </a:r>
            <a:r>
              <a:rPr lang="mr-IN" altLang="ja-JP" sz="2000" dirty="0"/>
              <a:t>')</a:t>
            </a:r>
          </a:p>
          <a:p>
            <a:r>
              <a:rPr lang="en-US" altLang="ja-JP" sz="2000" dirty="0" smtClean="0"/>
              <a:t>65:     </a:t>
            </a:r>
            <a:r>
              <a:rPr lang="en-US" altLang="ja-JP" sz="2000" dirty="0">
                <a:solidFill>
                  <a:schemeClr val="accent2"/>
                </a:solidFill>
              </a:rPr>
              <a:t>hidden1 = </a:t>
            </a:r>
            <a:r>
              <a:rPr lang="en-US" altLang="ja-JP" sz="2000" dirty="0" err="1">
                <a:solidFill>
                  <a:schemeClr val="accent2"/>
                </a:solidFill>
              </a:rPr>
              <a:t>tf.nn.relu</a:t>
            </a:r>
            <a:r>
              <a:rPr lang="en-US" altLang="ja-JP" sz="2000" dirty="0">
                <a:solidFill>
                  <a:schemeClr val="accent2"/>
                </a:solidFill>
              </a:rPr>
              <a:t>(</a:t>
            </a:r>
            <a:r>
              <a:rPr lang="en-US" altLang="ja-JP" sz="2000" dirty="0" err="1">
                <a:solidFill>
                  <a:schemeClr val="accent2"/>
                </a:solidFill>
              </a:rPr>
              <a:t>tf.matmul</a:t>
            </a:r>
            <a:r>
              <a:rPr lang="en-US" altLang="ja-JP" sz="2000" dirty="0">
                <a:solidFill>
                  <a:schemeClr val="accent2"/>
                </a:solidFill>
              </a:rPr>
              <a:t>(images, weights) + biases)</a:t>
            </a:r>
          </a:p>
        </p:txBody>
      </p:sp>
      <p:sp>
        <p:nvSpPr>
          <p:cNvPr id="53" name="角丸四角形 52"/>
          <p:cNvSpPr/>
          <p:nvPr/>
        </p:nvSpPr>
        <p:spPr>
          <a:xfrm>
            <a:off x="187889" y="4279900"/>
            <a:ext cx="4155511" cy="2448482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21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51354" y="208768"/>
            <a:ext cx="6110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 smtClean="0">
                <a:solidFill>
                  <a:schemeClr val="accent2"/>
                </a:solidFill>
              </a:rPr>
              <a:t>tensorflow</a:t>
            </a:r>
            <a:r>
              <a:rPr lang="en-US" altLang="ja-JP" sz="2000" dirty="0" smtClean="0">
                <a:solidFill>
                  <a:schemeClr val="accent2"/>
                </a:solidFill>
              </a:rPr>
              <a:t>/examples/tutorials/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mnist</a:t>
            </a:r>
            <a:r>
              <a:rPr lang="en-US" altLang="ja-JP" sz="2000" dirty="0" smtClean="0">
                <a:solidFill>
                  <a:schemeClr val="accent2"/>
                </a:solidFill>
              </a:rPr>
              <a:t>/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mnist.py</a:t>
            </a:r>
            <a:endParaRPr lang="en-US" altLang="ja-JP" sz="2000" dirty="0" smtClean="0">
              <a:solidFill>
                <a:schemeClr val="accent2"/>
              </a:solidFill>
            </a:endParaRPr>
          </a:p>
          <a:p>
            <a:r>
              <a:rPr lang="ja-JP" altLang="en-US" sz="2000" dirty="0"/>
              <a:t>のプログラム中に、</a:t>
            </a:r>
            <a:r>
              <a:rPr lang="en-US" altLang="ja-JP" sz="2000" b="1" i="1" dirty="0" err="1">
                <a:solidFill>
                  <a:srgbClr val="0070C0"/>
                </a:solidFill>
              </a:rPr>
              <a:t>φ</a:t>
            </a:r>
            <a:r>
              <a:rPr lang="en-US" altLang="ja-JP" sz="2000" b="1" i="1" dirty="0">
                <a:solidFill>
                  <a:srgbClr val="0070C0"/>
                </a:solidFill>
              </a:rPr>
              <a:t>(X</a:t>
            </a:r>
            <a:r>
              <a:rPr lang="ja-JP" altLang="en-US" sz="2000" b="1" i="1" dirty="0">
                <a:solidFill>
                  <a:srgbClr val="0070C0"/>
                </a:solidFill>
              </a:rPr>
              <a:t>・</a:t>
            </a:r>
            <a:r>
              <a:rPr lang="en-US" altLang="ja-JP" sz="2000" b="1" i="1" dirty="0">
                <a:solidFill>
                  <a:srgbClr val="0070C0"/>
                </a:solidFill>
              </a:rPr>
              <a:t>W</a:t>
            </a:r>
            <a:r>
              <a:rPr lang="ja-JP" altLang="en-US" sz="2000" b="1" i="1" dirty="0">
                <a:solidFill>
                  <a:srgbClr val="0070C0"/>
                </a:solidFill>
              </a:rPr>
              <a:t>＋</a:t>
            </a:r>
            <a:r>
              <a:rPr lang="en-US" altLang="ja-JP" sz="2000" b="1" i="1" dirty="0">
                <a:solidFill>
                  <a:srgbClr val="0070C0"/>
                </a:solidFill>
              </a:rPr>
              <a:t>b</a:t>
            </a:r>
            <a:r>
              <a:rPr lang="ja-JP" altLang="en-US" sz="2000" b="1" i="1" dirty="0">
                <a:solidFill>
                  <a:srgbClr val="0070C0"/>
                </a:solidFill>
              </a:rPr>
              <a:t>）</a:t>
            </a:r>
            <a:r>
              <a:rPr lang="ja-JP" altLang="en-US" sz="2000" dirty="0"/>
              <a:t>の形を探す</a:t>
            </a:r>
            <a:r>
              <a:rPr lang="ja-JP" altLang="en-US" sz="2000" dirty="0" smtClean="0"/>
              <a:t>。</a:t>
            </a:r>
            <a:endParaRPr lang="ja-JP" altLang="en-US" sz="20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3423" y="1290181"/>
            <a:ext cx="8796704" cy="2862322"/>
          </a:xfrm>
          <a:prstGeom prst="rect">
            <a:avLst/>
          </a:prstGeom>
          <a:solidFill>
            <a:srgbClr val="D1FFFD"/>
          </a:solidFill>
        </p:spPr>
        <p:txBody>
          <a:bodyPr wrap="none" rtlCol="0">
            <a:spAutoFit/>
          </a:bodyPr>
          <a:lstStyle/>
          <a:p>
            <a:r>
              <a:rPr lang="nl-NL" altLang="ja-JP" sz="2000" dirty="0" smtClean="0"/>
              <a:t>66:  </a:t>
            </a:r>
            <a:r>
              <a:rPr lang="nl-NL" altLang="ja-JP" sz="2000" dirty="0"/>
              <a:t># </a:t>
            </a:r>
            <a:r>
              <a:rPr lang="nl-NL" altLang="ja-JP" sz="2000" dirty="0" err="1"/>
              <a:t>Hidden</a:t>
            </a:r>
            <a:r>
              <a:rPr lang="nl-NL" altLang="ja-JP" sz="2000" dirty="0"/>
              <a:t> </a:t>
            </a:r>
            <a:r>
              <a:rPr lang="nl-NL" altLang="ja-JP" sz="2000" dirty="0" smtClean="0"/>
              <a:t>2</a:t>
            </a:r>
            <a:endParaRPr lang="nl-NL" altLang="ja-JP" sz="2000" dirty="0"/>
          </a:p>
          <a:p>
            <a:r>
              <a:rPr lang="nl-NL" altLang="ja-JP" sz="2000" dirty="0" smtClean="0"/>
              <a:t>67:  </a:t>
            </a:r>
            <a:r>
              <a:rPr lang="nl-NL" altLang="ja-JP" sz="2000" dirty="0" err="1" smtClean="0"/>
              <a:t>with</a:t>
            </a:r>
            <a:r>
              <a:rPr lang="nl-NL" altLang="ja-JP" sz="2000" dirty="0" smtClean="0"/>
              <a:t> </a:t>
            </a:r>
            <a:r>
              <a:rPr lang="nl-NL" altLang="ja-JP" sz="2000" dirty="0" err="1"/>
              <a:t>tf.name_scope</a:t>
            </a:r>
            <a:r>
              <a:rPr lang="nl-NL" altLang="ja-JP" sz="2000" dirty="0"/>
              <a:t>(</a:t>
            </a:r>
            <a:r>
              <a:rPr lang="nl-NL" altLang="ja-JP" sz="2000" dirty="0" smtClean="0"/>
              <a:t>'hidden2'):</a:t>
            </a:r>
            <a:endParaRPr lang="nl-NL" altLang="ja-JP" sz="2000" dirty="0"/>
          </a:p>
          <a:p>
            <a:r>
              <a:rPr lang="nl-NL" altLang="ja-JP" sz="2000" dirty="0" smtClean="0"/>
              <a:t>68:     </a:t>
            </a:r>
            <a:r>
              <a:rPr lang="nl-NL" altLang="ja-JP" sz="2000" dirty="0" err="1"/>
              <a:t>weights</a:t>
            </a:r>
            <a:r>
              <a:rPr lang="nl-NL" altLang="ja-JP" sz="2000" dirty="0"/>
              <a:t> = </a:t>
            </a:r>
            <a:r>
              <a:rPr lang="nl-NL" altLang="ja-JP" sz="2000" dirty="0" err="1"/>
              <a:t>tf.Variable</a:t>
            </a:r>
            <a:r>
              <a:rPr lang="nl-NL" altLang="ja-JP" sz="2000" dirty="0"/>
              <a:t>(</a:t>
            </a:r>
          </a:p>
          <a:p>
            <a:r>
              <a:rPr lang="nl-NL" altLang="ja-JP" sz="2000" dirty="0" smtClean="0"/>
              <a:t>69:         </a:t>
            </a:r>
            <a:r>
              <a:rPr lang="nl-NL" altLang="ja-JP" sz="2000" dirty="0" err="1"/>
              <a:t>tf.truncated_normal</a:t>
            </a:r>
            <a:r>
              <a:rPr lang="nl-NL" altLang="ja-JP" sz="2000" dirty="0" smtClean="0"/>
              <a:t>([hidden1_unit, hidden2_units</a:t>
            </a:r>
            <a:r>
              <a:rPr lang="nl-NL" altLang="ja-JP" sz="2000" dirty="0"/>
              <a:t>],</a:t>
            </a:r>
          </a:p>
          <a:p>
            <a:r>
              <a:rPr lang="en-US" altLang="ja-JP" sz="2000" dirty="0" smtClean="0"/>
              <a:t>70:</a:t>
            </a:r>
            <a:r>
              <a:rPr lang="mr-IN" altLang="ja-JP" sz="2000" dirty="0" smtClean="0"/>
              <a:t>                           </a:t>
            </a:r>
            <a:r>
              <a:rPr lang="mr-IN" altLang="ja-JP" sz="2000" dirty="0" err="1"/>
              <a:t>stddev</a:t>
            </a:r>
            <a:r>
              <a:rPr lang="mr-IN" altLang="ja-JP" sz="2000" dirty="0"/>
              <a:t>=1.0 / </a:t>
            </a:r>
            <a:r>
              <a:rPr lang="mr-IN" altLang="ja-JP" sz="2000" dirty="0" err="1"/>
              <a:t>math.sqrt</a:t>
            </a:r>
            <a:r>
              <a:rPr lang="mr-IN" altLang="ja-JP" sz="2000" dirty="0"/>
              <a:t>(</a:t>
            </a:r>
            <a:r>
              <a:rPr lang="mr-IN" altLang="ja-JP" sz="2000" dirty="0" err="1"/>
              <a:t>float</a:t>
            </a:r>
            <a:r>
              <a:rPr lang="mr-IN" altLang="ja-JP" sz="2000" dirty="0"/>
              <a:t>(IMAGE_PIXELS))),</a:t>
            </a:r>
          </a:p>
          <a:p>
            <a:r>
              <a:rPr lang="en-US" altLang="ja-JP" sz="2000" dirty="0" smtClean="0"/>
              <a:t>71:</a:t>
            </a:r>
            <a:r>
              <a:rPr lang="mr-IN" altLang="ja-JP" sz="2000" dirty="0" smtClean="0"/>
              <a:t>        </a:t>
            </a:r>
            <a:r>
              <a:rPr lang="en-US" altLang="ja-JP" sz="2000" dirty="0" smtClean="0"/>
              <a:t>  </a:t>
            </a:r>
            <a:r>
              <a:rPr lang="mr-IN" altLang="ja-JP" sz="2000" dirty="0" err="1" smtClean="0"/>
              <a:t>name</a:t>
            </a:r>
            <a:r>
              <a:rPr lang="mr-IN" altLang="ja-JP" sz="2000" dirty="0"/>
              <a:t>='</a:t>
            </a:r>
            <a:r>
              <a:rPr lang="mr-IN" altLang="ja-JP" sz="2000" dirty="0" err="1"/>
              <a:t>weights</a:t>
            </a:r>
            <a:r>
              <a:rPr lang="mr-IN" altLang="ja-JP" sz="2000" dirty="0"/>
              <a:t>')</a:t>
            </a:r>
          </a:p>
          <a:p>
            <a:r>
              <a:rPr lang="en-US" altLang="ja-JP" sz="2000" dirty="0" smtClean="0"/>
              <a:t>72:     </a:t>
            </a:r>
            <a:r>
              <a:rPr lang="en-US" altLang="ja-JP" sz="2000" dirty="0"/>
              <a:t>biases = </a:t>
            </a:r>
            <a:r>
              <a:rPr lang="en-US" altLang="ja-JP" sz="2000" dirty="0" err="1"/>
              <a:t>tf.Variable</a:t>
            </a:r>
            <a:r>
              <a:rPr lang="en-US" altLang="ja-JP" sz="2000" dirty="0"/>
              <a:t>(</a:t>
            </a:r>
            <a:r>
              <a:rPr lang="en-US" altLang="ja-JP" sz="2000" dirty="0" err="1"/>
              <a:t>tf.zeros</a:t>
            </a:r>
            <a:r>
              <a:rPr lang="en-US" altLang="ja-JP" sz="2000" dirty="0"/>
              <a:t>([</a:t>
            </a:r>
            <a:r>
              <a:rPr lang="en-US" altLang="ja-JP" sz="2000" dirty="0" smtClean="0"/>
              <a:t>hidden2_units</a:t>
            </a:r>
            <a:r>
              <a:rPr lang="en-US" altLang="ja-JP" sz="2000" dirty="0"/>
              <a:t>]),</a:t>
            </a:r>
          </a:p>
          <a:p>
            <a:r>
              <a:rPr lang="en-US" altLang="ja-JP" sz="2000" dirty="0" smtClean="0"/>
              <a:t>73: </a:t>
            </a:r>
            <a:r>
              <a:rPr lang="mr-IN" altLang="ja-JP" sz="2000" dirty="0" smtClean="0"/>
              <a:t>                         </a:t>
            </a:r>
            <a:r>
              <a:rPr lang="mr-IN" altLang="ja-JP" sz="2000" dirty="0" err="1"/>
              <a:t>name</a:t>
            </a:r>
            <a:r>
              <a:rPr lang="mr-IN" altLang="ja-JP" sz="2000" dirty="0"/>
              <a:t>='</a:t>
            </a:r>
            <a:r>
              <a:rPr lang="mr-IN" altLang="ja-JP" sz="2000" dirty="0" err="1"/>
              <a:t>biases</a:t>
            </a:r>
            <a:r>
              <a:rPr lang="mr-IN" altLang="ja-JP" sz="2000" dirty="0"/>
              <a:t>')</a:t>
            </a:r>
          </a:p>
          <a:p>
            <a:r>
              <a:rPr lang="en-US" altLang="ja-JP" sz="2000" dirty="0" smtClean="0"/>
              <a:t>74:     </a:t>
            </a:r>
            <a:r>
              <a:rPr lang="en-US" altLang="ja-JP" sz="2000" dirty="0" smtClean="0">
                <a:solidFill>
                  <a:schemeClr val="accent2"/>
                </a:solidFill>
              </a:rPr>
              <a:t>hidden2 </a:t>
            </a:r>
            <a:r>
              <a:rPr lang="en-US" altLang="ja-JP" sz="2000" dirty="0">
                <a:solidFill>
                  <a:schemeClr val="accent2"/>
                </a:solidFill>
              </a:rPr>
              <a:t>= 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tf.nn.relu</a:t>
            </a:r>
            <a:r>
              <a:rPr lang="en-US" altLang="ja-JP" sz="2000" dirty="0" smtClean="0">
                <a:solidFill>
                  <a:schemeClr val="accent2"/>
                </a:solidFill>
              </a:rPr>
              <a:t>(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tf.matmul</a:t>
            </a:r>
            <a:r>
              <a:rPr lang="en-US" altLang="ja-JP" sz="2000" dirty="0" smtClean="0">
                <a:solidFill>
                  <a:schemeClr val="accent2"/>
                </a:solidFill>
              </a:rPr>
              <a:t>(hidden1, </a:t>
            </a:r>
            <a:r>
              <a:rPr lang="en-US" altLang="ja-JP" sz="2000" dirty="0">
                <a:solidFill>
                  <a:schemeClr val="accent2"/>
                </a:solidFill>
              </a:rPr>
              <a:t>weights) + biases)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360446" y="4819737"/>
            <a:ext cx="2294218" cy="523220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800" b="1" i="1" dirty="0" err="1">
                <a:solidFill>
                  <a:srgbClr val="0070C0"/>
                </a:solidFill>
              </a:rPr>
              <a:t>φ</a:t>
            </a:r>
            <a:r>
              <a:rPr lang="ja-JP" altLang="en-US" sz="2800" b="1" i="1" dirty="0">
                <a:solidFill>
                  <a:srgbClr val="0070C0"/>
                </a:solidFill>
              </a:rPr>
              <a:t>（</a:t>
            </a:r>
            <a:r>
              <a:rPr lang="en-US" altLang="ja-JP" sz="2800" b="1" i="1" dirty="0">
                <a:solidFill>
                  <a:srgbClr val="0070C0"/>
                </a:solidFill>
              </a:rPr>
              <a:t>X</a:t>
            </a:r>
            <a:r>
              <a:rPr lang="ja-JP" altLang="en-US" sz="2800" b="1" i="1" dirty="0">
                <a:solidFill>
                  <a:srgbClr val="0070C0"/>
                </a:solidFill>
              </a:rPr>
              <a:t>・</a:t>
            </a:r>
            <a:r>
              <a:rPr lang="en-US" altLang="ja-JP" sz="2800" b="1" i="1" dirty="0" err="1">
                <a:solidFill>
                  <a:srgbClr val="0070C0"/>
                </a:solidFill>
              </a:rPr>
              <a:t>W+b</a:t>
            </a:r>
            <a:r>
              <a:rPr lang="ja-JP" altLang="en-US" sz="2800" b="1" i="1" dirty="0">
                <a:solidFill>
                  <a:srgbClr val="0070C0"/>
                </a:solidFill>
              </a:rPr>
              <a:t>）</a:t>
            </a:r>
            <a:endParaRPr kumimoji="1" lang="ja-JP" altLang="en-US" sz="2800" b="1" i="1" dirty="0">
              <a:solidFill>
                <a:srgbClr val="0070C0"/>
              </a:solidFill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 flipH="1" flipV="1">
            <a:off x="3327400" y="4115197"/>
            <a:ext cx="1120733" cy="867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4343400" y="4165997"/>
            <a:ext cx="969028" cy="9042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5061907" y="4165997"/>
            <a:ext cx="233993" cy="653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V="1">
            <a:off x="5625578" y="4165997"/>
            <a:ext cx="1029086" cy="8165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5926203" y="4165997"/>
            <a:ext cx="1592197" cy="816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 flipV="1">
            <a:off x="6251879" y="4165997"/>
            <a:ext cx="1914221" cy="816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305000" y="5448297"/>
            <a:ext cx="8818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このプログラムに出てくる、</a:t>
            </a:r>
            <a:r>
              <a:rPr kumimoji="1" lang="en-US" altLang="ja-JP" sz="2400" dirty="0" smtClean="0"/>
              <a:t> </a:t>
            </a:r>
            <a:r>
              <a:rPr kumimoji="1" lang="en-US" altLang="ja-JP" sz="2400" dirty="0" smtClean="0"/>
              <a:t>hidden2</a:t>
            </a:r>
            <a:r>
              <a:rPr kumimoji="1" lang="en-US" altLang="ja-JP" sz="2400" smtClean="0"/>
              <a:t>, hidden1, </a:t>
            </a:r>
            <a:r>
              <a:rPr lang="en-US" altLang="ja-JP" sz="2400" smtClean="0"/>
              <a:t>weights</a:t>
            </a:r>
            <a:r>
              <a:rPr kumimoji="1" lang="en-US" altLang="ja-JP" sz="2400" smtClean="0"/>
              <a:t>, </a:t>
            </a:r>
            <a:r>
              <a:rPr kumimoji="1" lang="en-US" altLang="ja-JP" sz="2400" dirty="0" smtClean="0"/>
              <a:t>bias,</a:t>
            </a:r>
          </a:p>
          <a:p>
            <a:r>
              <a:rPr kumimoji="1" lang="ja-JP" altLang="en-US" sz="2400" dirty="0" smtClean="0"/>
              <a:t>は</a:t>
            </a:r>
            <a:r>
              <a:rPr kumimoji="1" lang="ja-JP" altLang="en-US" sz="2400" dirty="0" smtClean="0"/>
              <a:t>、いずれも</a:t>
            </a:r>
            <a:r>
              <a:rPr kumimoji="1" lang="ja-JP" altLang="en-US" sz="2400" b="1" dirty="0" smtClean="0">
                <a:solidFill>
                  <a:schemeClr val="accent2"/>
                </a:solidFill>
              </a:rPr>
              <a:t>テンソル</a:t>
            </a:r>
            <a:r>
              <a:rPr kumimoji="1" lang="ja-JP" altLang="en-US" sz="2400" dirty="0" smtClean="0"/>
              <a:t>で</a:t>
            </a:r>
            <a:r>
              <a:rPr kumimoji="1" lang="ja-JP" altLang="en-US" sz="2400" dirty="0" smtClean="0"/>
              <a:t>ある</a:t>
            </a:r>
            <a:r>
              <a:rPr kumimoji="1" lang="ja-JP" altLang="en-US" sz="2400" dirty="0" smtClean="0"/>
              <a:t>。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0328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正方形/長方形 44"/>
          <p:cNvSpPr/>
          <p:nvPr/>
        </p:nvSpPr>
        <p:spPr>
          <a:xfrm>
            <a:off x="-89127" y="0"/>
            <a:ext cx="92331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468044" y="4768413"/>
            <a:ext cx="3502744" cy="870557"/>
            <a:chOff x="262331" y="2318154"/>
            <a:chExt cx="8494589" cy="2422946"/>
          </a:xfrm>
        </p:grpSpPr>
        <p:sp>
          <p:nvSpPr>
            <p:cNvPr id="3" name="円/楕円 2"/>
            <p:cNvSpPr/>
            <p:nvPr/>
          </p:nvSpPr>
          <p:spPr>
            <a:xfrm>
              <a:off x="2617940" y="3638810"/>
              <a:ext cx="1102289" cy="110229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 smtClean="0">
                  <a:solidFill>
                    <a:schemeClr val="bg1"/>
                  </a:solidFill>
                </a:rPr>
                <a:t>積</a:t>
              </a:r>
              <a:endParaRPr kumimoji="1" lang="ja-JP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" name="角丸四角形 3"/>
            <p:cNvSpPr/>
            <p:nvPr/>
          </p:nvSpPr>
          <p:spPr>
            <a:xfrm>
              <a:off x="262331" y="3779728"/>
              <a:ext cx="1158833" cy="864296"/>
            </a:xfrm>
            <a:prstGeom prst="roundRect">
              <a:avLst>
                <a:gd name="adj" fmla="val 29711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X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>
              <a:off x="1799027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W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円/楕円 5"/>
            <p:cNvSpPr/>
            <p:nvPr/>
          </p:nvSpPr>
          <p:spPr>
            <a:xfrm>
              <a:off x="4511458" y="3638810"/>
              <a:ext cx="1102289" cy="110229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/>
                <a:t>和</a:t>
              </a:r>
              <a:endParaRPr kumimoji="1" lang="ja-JP" altLang="en-US" dirty="0"/>
            </a:p>
          </p:txBody>
        </p:sp>
        <p:sp>
          <p:nvSpPr>
            <p:cNvPr id="7" name="角丸四角形 6"/>
            <p:cNvSpPr/>
            <p:nvPr/>
          </p:nvSpPr>
          <p:spPr>
            <a:xfrm>
              <a:off x="3584532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b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円/楕円 7"/>
            <p:cNvSpPr/>
            <p:nvPr/>
          </p:nvSpPr>
          <p:spPr>
            <a:xfrm>
              <a:off x="6404976" y="3576180"/>
              <a:ext cx="1102289" cy="110229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 err="1" smtClean="0">
                  <a:solidFill>
                    <a:schemeClr val="accent2"/>
                  </a:solidFill>
                </a:rPr>
                <a:t>φ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右矢印 8"/>
            <p:cNvSpPr/>
            <p:nvPr/>
          </p:nvSpPr>
          <p:spPr>
            <a:xfrm>
              <a:off x="1565753" y="4192043"/>
              <a:ext cx="951979" cy="1544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右矢印 9"/>
            <p:cNvSpPr/>
            <p:nvPr/>
          </p:nvSpPr>
          <p:spPr>
            <a:xfrm>
              <a:off x="3772418" y="4192043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右矢印 10"/>
            <p:cNvSpPr/>
            <p:nvPr/>
          </p:nvSpPr>
          <p:spPr>
            <a:xfrm>
              <a:off x="5653406" y="416907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右矢印 11"/>
            <p:cNvSpPr/>
            <p:nvPr/>
          </p:nvSpPr>
          <p:spPr>
            <a:xfrm rot="2477396">
              <a:off x="4037552" y="3392467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右矢印 12"/>
            <p:cNvSpPr/>
            <p:nvPr/>
          </p:nvSpPr>
          <p:spPr>
            <a:xfrm rot="2477396">
              <a:off x="2198318" y="338202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右矢印 13"/>
            <p:cNvSpPr/>
            <p:nvPr/>
          </p:nvSpPr>
          <p:spPr>
            <a:xfrm>
              <a:off x="7546916" y="4133589"/>
              <a:ext cx="1210004" cy="167143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図形グループ 15"/>
          <p:cNvGrpSpPr/>
          <p:nvPr/>
        </p:nvGrpSpPr>
        <p:grpSpPr>
          <a:xfrm>
            <a:off x="3645075" y="4843570"/>
            <a:ext cx="2858054" cy="782878"/>
            <a:chOff x="1799027" y="2318154"/>
            <a:chExt cx="6727807" cy="2422946"/>
          </a:xfrm>
        </p:grpSpPr>
        <p:sp>
          <p:nvSpPr>
            <p:cNvPr id="17" name="円/楕円 16"/>
            <p:cNvSpPr/>
            <p:nvPr/>
          </p:nvSpPr>
          <p:spPr>
            <a:xfrm>
              <a:off x="2617940" y="3638810"/>
              <a:ext cx="1102289" cy="110229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 smtClean="0">
                  <a:solidFill>
                    <a:schemeClr val="bg1"/>
                  </a:solidFill>
                </a:rPr>
                <a:t>積</a:t>
              </a:r>
              <a:endParaRPr kumimoji="1" lang="ja-JP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8" name="角丸四角形 17"/>
            <p:cNvSpPr/>
            <p:nvPr/>
          </p:nvSpPr>
          <p:spPr>
            <a:xfrm>
              <a:off x="1799027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W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4511458" y="3638810"/>
              <a:ext cx="1102289" cy="110229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/>
                <a:t>和</a:t>
              </a:r>
              <a:endParaRPr kumimoji="1" lang="ja-JP" altLang="en-US" dirty="0"/>
            </a:p>
          </p:txBody>
        </p:sp>
        <p:sp>
          <p:nvSpPr>
            <p:cNvPr id="20" name="角丸四角形 19"/>
            <p:cNvSpPr/>
            <p:nvPr/>
          </p:nvSpPr>
          <p:spPr>
            <a:xfrm>
              <a:off x="3584532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b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6404976" y="3576180"/>
              <a:ext cx="1102289" cy="110229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 err="1" smtClean="0">
                  <a:solidFill>
                    <a:schemeClr val="accent2"/>
                  </a:solidFill>
                </a:rPr>
                <a:t>φ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2" name="右矢印 21"/>
            <p:cNvSpPr/>
            <p:nvPr/>
          </p:nvSpPr>
          <p:spPr>
            <a:xfrm>
              <a:off x="3772418" y="4192043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右矢印 22"/>
            <p:cNvSpPr/>
            <p:nvPr/>
          </p:nvSpPr>
          <p:spPr>
            <a:xfrm>
              <a:off x="5653406" y="416907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右矢印 23"/>
            <p:cNvSpPr/>
            <p:nvPr/>
          </p:nvSpPr>
          <p:spPr>
            <a:xfrm rot="2477396">
              <a:off x="4037552" y="3392467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右矢印 24"/>
            <p:cNvSpPr/>
            <p:nvPr/>
          </p:nvSpPr>
          <p:spPr>
            <a:xfrm rot="2477396">
              <a:off x="2198318" y="338202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右矢印 25"/>
            <p:cNvSpPr/>
            <p:nvPr/>
          </p:nvSpPr>
          <p:spPr>
            <a:xfrm>
              <a:off x="7546921" y="4133589"/>
              <a:ext cx="979913" cy="141497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角丸四角形 1"/>
          <p:cNvSpPr/>
          <p:nvPr/>
        </p:nvSpPr>
        <p:spPr>
          <a:xfrm>
            <a:off x="1005510" y="4417685"/>
            <a:ext cx="2466333" cy="1816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角丸四角形 37"/>
          <p:cNvSpPr/>
          <p:nvPr/>
        </p:nvSpPr>
        <p:spPr>
          <a:xfrm>
            <a:off x="3625532" y="4457351"/>
            <a:ext cx="2466333" cy="1816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82845" y="6371750"/>
            <a:ext cx="693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入力層</a:t>
            </a:r>
            <a:r>
              <a:rPr kumimoji="1" lang="en-US" altLang="ja-JP" dirty="0" smtClean="0"/>
              <a:t>         Hidden1</a:t>
            </a:r>
            <a:r>
              <a:rPr kumimoji="1" lang="ja-JP" altLang="en-US" dirty="0" smtClean="0"/>
              <a:t>層</a:t>
            </a:r>
            <a:r>
              <a:rPr kumimoji="1" lang="en-US" altLang="ja-JP" dirty="0" smtClean="0"/>
              <a:t>                 Hidden 2</a:t>
            </a:r>
            <a:r>
              <a:rPr kumimoji="1" lang="ja-JP" altLang="en-US" dirty="0" smtClean="0"/>
              <a:t>層</a:t>
            </a:r>
            <a:r>
              <a:rPr kumimoji="1" lang="en-US" altLang="ja-JP" dirty="0" smtClean="0"/>
              <a:t>                  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22073" y="5622450"/>
            <a:ext cx="8521927" cy="37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solidFill>
                  <a:schemeClr val="accent2"/>
                </a:solidFill>
              </a:rPr>
              <a:t>images                     hidden1                    hidden2           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482600" y="4394200"/>
            <a:ext cx="545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weights  biases        weights biases        </a:t>
            </a:r>
            <a:endParaRPr kumimoji="1" lang="ja-JP" altLang="en-US" b="1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2832100" y="4861752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 smtClean="0">
                <a:solidFill>
                  <a:srgbClr val="00B0F0"/>
                </a:solidFill>
              </a:rPr>
              <a:t>relu</a:t>
            </a:r>
            <a:r>
              <a:rPr kumimoji="1" lang="en-US" altLang="ja-JP" b="1" dirty="0" smtClean="0">
                <a:solidFill>
                  <a:srgbClr val="00B0F0"/>
                </a:solidFill>
              </a:rPr>
              <a:t>                           </a:t>
            </a:r>
            <a:r>
              <a:rPr kumimoji="1" lang="en-US" altLang="ja-JP" b="1" dirty="0" err="1" smtClean="0">
                <a:solidFill>
                  <a:srgbClr val="00B0F0"/>
                </a:solidFill>
              </a:rPr>
              <a:t>relu</a:t>
            </a:r>
            <a:endParaRPr kumimoji="1" lang="ja-JP" altLang="en-US" b="1" dirty="0">
              <a:solidFill>
                <a:srgbClr val="00B0F0"/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93423" y="1290181"/>
            <a:ext cx="8796704" cy="2862322"/>
          </a:xfrm>
          <a:prstGeom prst="rect">
            <a:avLst/>
          </a:prstGeom>
          <a:solidFill>
            <a:srgbClr val="D1FFFD"/>
          </a:solidFill>
        </p:spPr>
        <p:txBody>
          <a:bodyPr wrap="none" rtlCol="0">
            <a:spAutoFit/>
          </a:bodyPr>
          <a:lstStyle/>
          <a:p>
            <a:r>
              <a:rPr lang="nl-NL" altLang="ja-JP" sz="2000" dirty="0" smtClean="0"/>
              <a:t>66:  </a:t>
            </a:r>
            <a:r>
              <a:rPr lang="nl-NL" altLang="ja-JP" sz="2000" dirty="0"/>
              <a:t># </a:t>
            </a:r>
            <a:r>
              <a:rPr lang="nl-NL" altLang="ja-JP" sz="2000" dirty="0" err="1"/>
              <a:t>Hidden</a:t>
            </a:r>
            <a:r>
              <a:rPr lang="nl-NL" altLang="ja-JP" sz="2000" dirty="0"/>
              <a:t> </a:t>
            </a:r>
            <a:r>
              <a:rPr lang="nl-NL" altLang="ja-JP" sz="2000" dirty="0" smtClean="0"/>
              <a:t>2</a:t>
            </a:r>
            <a:endParaRPr lang="nl-NL" altLang="ja-JP" sz="2000" dirty="0"/>
          </a:p>
          <a:p>
            <a:r>
              <a:rPr lang="nl-NL" altLang="ja-JP" sz="2000" dirty="0" smtClean="0"/>
              <a:t>67:  </a:t>
            </a:r>
            <a:r>
              <a:rPr lang="nl-NL" altLang="ja-JP" sz="2000" dirty="0" err="1" smtClean="0"/>
              <a:t>with</a:t>
            </a:r>
            <a:r>
              <a:rPr lang="nl-NL" altLang="ja-JP" sz="2000" dirty="0" smtClean="0"/>
              <a:t> </a:t>
            </a:r>
            <a:r>
              <a:rPr lang="nl-NL" altLang="ja-JP" sz="2000" dirty="0" err="1"/>
              <a:t>tf.name_scope</a:t>
            </a:r>
            <a:r>
              <a:rPr lang="nl-NL" altLang="ja-JP" sz="2000" dirty="0"/>
              <a:t>(</a:t>
            </a:r>
            <a:r>
              <a:rPr lang="nl-NL" altLang="ja-JP" sz="2000" dirty="0" smtClean="0"/>
              <a:t>'hidden2'):</a:t>
            </a:r>
            <a:endParaRPr lang="nl-NL" altLang="ja-JP" sz="2000" dirty="0"/>
          </a:p>
          <a:p>
            <a:r>
              <a:rPr lang="nl-NL" altLang="ja-JP" sz="2000" dirty="0" smtClean="0"/>
              <a:t>68:     </a:t>
            </a:r>
            <a:r>
              <a:rPr lang="nl-NL" altLang="ja-JP" sz="2000" dirty="0" err="1"/>
              <a:t>weights</a:t>
            </a:r>
            <a:r>
              <a:rPr lang="nl-NL" altLang="ja-JP" sz="2000" dirty="0"/>
              <a:t> = </a:t>
            </a:r>
            <a:r>
              <a:rPr lang="nl-NL" altLang="ja-JP" sz="2000" dirty="0" err="1"/>
              <a:t>tf.Variable</a:t>
            </a:r>
            <a:r>
              <a:rPr lang="nl-NL" altLang="ja-JP" sz="2000" dirty="0"/>
              <a:t>(</a:t>
            </a:r>
          </a:p>
          <a:p>
            <a:r>
              <a:rPr lang="nl-NL" altLang="ja-JP" sz="2000" dirty="0" smtClean="0"/>
              <a:t>69:         </a:t>
            </a:r>
            <a:r>
              <a:rPr lang="nl-NL" altLang="ja-JP" sz="2000" dirty="0" err="1"/>
              <a:t>tf.truncated_normal</a:t>
            </a:r>
            <a:r>
              <a:rPr lang="nl-NL" altLang="ja-JP" sz="2000" dirty="0" smtClean="0"/>
              <a:t>([hidden1_unit, hidden2_units</a:t>
            </a:r>
            <a:r>
              <a:rPr lang="nl-NL" altLang="ja-JP" sz="2000" dirty="0"/>
              <a:t>],</a:t>
            </a:r>
          </a:p>
          <a:p>
            <a:r>
              <a:rPr lang="en-US" altLang="ja-JP" sz="2000" dirty="0" smtClean="0"/>
              <a:t>70:</a:t>
            </a:r>
            <a:r>
              <a:rPr lang="mr-IN" altLang="ja-JP" sz="2000" dirty="0" smtClean="0"/>
              <a:t>                           </a:t>
            </a:r>
            <a:r>
              <a:rPr lang="mr-IN" altLang="ja-JP" sz="2000" dirty="0" err="1"/>
              <a:t>stddev</a:t>
            </a:r>
            <a:r>
              <a:rPr lang="mr-IN" altLang="ja-JP" sz="2000" dirty="0"/>
              <a:t>=1.0 / </a:t>
            </a:r>
            <a:r>
              <a:rPr lang="mr-IN" altLang="ja-JP" sz="2000" dirty="0" err="1"/>
              <a:t>math.sqrt</a:t>
            </a:r>
            <a:r>
              <a:rPr lang="mr-IN" altLang="ja-JP" sz="2000" dirty="0"/>
              <a:t>(</a:t>
            </a:r>
            <a:r>
              <a:rPr lang="mr-IN" altLang="ja-JP" sz="2000" dirty="0" err="1"/>
              <a:t>float</a:t>
            </a:r>
            <a:r>
              <a:rPr lang="mr-IN" altLang="ja-JP" sz="2000" dirty="0"/>
              <a:t>(IMAGE_PIXELS))),</a:t>
            </a:r>
          </a:p>
          <a:p>
            <a:r>
              <a:rPr lang="en-US" altLang="ja-JP" sz="2000" dirty="0" smtClean="0"/>
              <a:t>71:</a:t>
            </a:r>
            <a:r>
              <a:rPr lang="mr-IN" altLang="ja-JP" sz="2000" dirty="0" smtClean="0"/>
              <a:t>        </a:t>
            </a:r>
            <a:r>
              <a:rPr lang="en-US" altLang="ja-JP" sz="2000" dirty="0" smtClean="0"/>
              <a:t>  </a:t>
            </a:r>
            <a:r>
              <a:rPr lang="mr-IN" altLang="ja-JP" sz="2000" dirty="0" err="1" smtClean="0"/>
              <a:t>name</a:t>
            </a:r>
            <a:r>
              <a:rPr lang="mr-IN" altLang="ja-JP" sz="2000" dirty="0"/>
              <a:t>='</a:t>
            </a:r>
            <a:r>
              <a:rPr lang="mr-IN" altLang="ja-JP" sz="2000" dirty="0" err="1"/>
              <a:t>weights</a:t>
            </a:r>
            <a:r>
              <a:rPr lang="mr-IN" altLang="ja-JP" sz="2000" dirty="0"/>
              <a:t>')</a:t>
            </a:r>
          </a:p>
          <a:p>
            <a:r>
              <a:rPr lang="en-US" altLang="ja-JP" sz="2000" dirty="0" smtClean="0"/>
              <a:t>72:     </a:t>
            </a:r>
            <a:r>
              <a:rPr lang="en-US" altLang="ja-JP" sz="2000" dirty="0"/>
              <a:t>biases = </a:t>
            </a:r>
            <a:r>
              <a:rPr lang="en-US" altLang="ja-JP" sz="2000" dirty="0" err="1"/>
              <a:t>tf.Variable</a:t>
            </a:r>
            <a:r>
              <a:rPr lang="en-US" altLang="ja-JP" sz="2000" dirty="0"/>
              <a:t>(</a:t>
            </a:r>
            <a:r>
              <a:rPr lang="en-US" altLang="ja-JP" sz="2000" dirty="0" err="1"/>
              <a:t>tf.zeros</a:t>
            </a:r>
            <a:r>
              <a:rPr lang="en-US" altLang="ja-JP" sz="2000" dirty="0"/>
              <a:t>([</a:t>
            </a:r>
            <a:r>
              <a:rPr lang="en-US" altLang="ja-JP" sz="2000" dirty="0" smtClean="0"/>
              <a:t>hidden2_units</a:t>
            </a:r>
            <a:r>
              <a:rPr lang="en-US" altLang="ja-JP" sz="2000" dirty="0"/>
              <a:t>]),</a:t>
            </a:r>
          </a:p>
          <a:p>
            <a:r>
              <a:rPr lang="en-US" altLang="ja-JP" sz="2000" dirty="0" smtClean="0"/>
              <a:t>73: </a:t>
            </a:r>
            <a:r>
              <a:rPr lang="mr-IN" altLang="ja-JP" sz="2000" dirty="0" smtClean="0"/>
              <a:t>                         </a:t>
            </a:r>
            <a:r>
              <a:rPr lang="mr-IN" altLang="ja-JP" sz="2000" dirty="0" err="1"/>
              <a:t>name</a:t>
            </a:r>
            <a:r>
              <a:rPr lang="mr-IN" altLang="ja-JP" sz="2000" dirty="0"/>
              <a:t>='</a:t>
            </a:r>
            <a:r>
              <a:rPr lang="mr-IN" altLang="ja-JP" sz="2000" dirty="0" err="1"/>
              <a:t>biases</a:t>
            </a:r>
            <a:r>
              <a:rPr lang="mr-IN" altLang="ja-JP" sz="2000" dirty="0"/>
              <a:t>')</a:t>
            </a:r>
          </a:p>
          <a:p>
            <a:r>
              <a:rPr lang="en-US" altLang="ja-JP" sz="2000" dirty="0" smtClean="0"/>
              <a:t>74:     </a:t>
            </a:r>
            <a:r>
              <a:rPr lang="en-US" altLang="ja-JP" sz="2000" dirty="0" smtClean="0">
                <a:solidFill>
                  <a:schemeClr val="accent2"/>
                </a:solidFill>
              </a:rPr>
              <a:t>hidden2 </a:t>
            </a:r>
            <a:r>
              <a:rPr lang="en-US" altLang="ja-JP" sz="2000" dirty="0">
                <a:solidFill>
                  <a:schemeClr val="accent2"/>
                </a:solidFill>
              </a:rPr>
              <a:t>= 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tf.nn.relu</a:t>
            </a:r>
            <a:r>
              <a:rPr lang="en-US" altLang="ja-JP" sz="2000" dirty="0" smtClean="0">
                <a:solidFill>
                  <a:schemeClr val="accent2"/>
                </a:solidFill>
              </a:rPr>
              <a:t>(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tf.matmul</a:t>
            </a:r>
            <a:r>
              <a:rPr lang="en-US" altLang="ja-JP" sz="2000" dirty="0" smtClean="0">
                <a:solidFill>
                  <a:schemeClr val="accent2"/>
                </a:solidFill>
              </a:rPr>
              <a:t>(hidden1, </a:t>
            </a:r>
            <a:r>
              <a:rPr lang="en-US" altLang="ja-JP" sz="2000" dirty="0">
                <a:solidFill>
                  <a:schemeClr val="accent2"/>
                </a:solidFill>
              </a:rPr>
              <a:t>weights) + biases)</a:t>
            </a:r>
          </a:p>
        </p:txBody>
      </p:sp>
      <p:sp>
        <p:nvSpPr>
          <p:cNvPr id="47" name="角丸四角形 46"/>
          <p:cNvSpPr/>
          <p:nvPr/>
        </p:nvSpPr>
        <p:spPr>
          <a:xfrm>
            <a:off x="3451790" y="4267200"/>
            <a:ext cx="3577582" cy="2448482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87889" y="475992"/>
            <a:ext cx="7283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>
                <a:solidFill>
                  <a:srgbClr val="0070C0"/>
                </a:solidFill>
              </a:rPr>
              <a:t>先の</a:t>
            </a:r>
            <a:r>
              <a:rPr lang="en-US" altLang="ja-JP" sz="2400" dirty="0" err="1" smtClean="0">
                <a:solidFill>
                  <a:srgbClr val="0070C0"/>
                </a:solidFill>
              </a:rPr>
              <a:t>TensorFlow</a:t>
            </a:r>
            <a:r>
              <a:rPr lang="ja-JP" altLang="en-US" sz="2400" dirty="0" smtClean="0">
                <a:solidFill>
                  <a:srgbClr val="0070C0"/>
                </a:solidFill>
              </a:rPr>
              <a:t>の</a:t>
            </a:r>
            <a:r>
              <a:rPr lang="ja-JP" altLang="en-US" sz="2400" dirty="0" smtClean="0">
                <a:solidFill>
                  <a:srgbClr val="0070C0"/>
                </a:solidFill>
              </a:rPr>
              <a:t>プログラムとそれに対応するグラフ</a:t>
            </a:r>
            <a:endParaRPr kumimoji="1" lang="ja-JP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4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51354" y="234168"/>
            <a:ext cx="61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 smtClean="0">
                <a:solidFill>
                  <a:schemeClr val="accent2"/>
                </a:solidFill>
              </a:rPr>
              <a:t>tensorflow</a:t>
            </a:r>
            <a:r>
              <a:rPr lang="en-US" altLang="ja-JP" sz="2000" dirty="0" smtClean="0">
                <a:solidFill>
                  <a:schemeClr val="accent2"/>
                </a:solidFill>
              </a:rPr>
              <a:t>/examples/tutorials/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mnist</a:t>
            </a:r>
            <a:r>
              <a:rPr lang="en-US" altLang="ja-JP" sz="2000" dirty="0" smtClean="0">
                <a:solidFill>
                  <a:schemeClr val="accent2"/>
                </a:solidFill>
              </a:rPr>
              <a:t>/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mnist.py</a:t>
            </a:r>
            <a:endParaRPr lang="en-US" altLang="ja-JP" sz="2000" dirty="0" smtClean="0">
              <a:solidFill>
                <a:schemeClr val="accent2"/>
              </a:solidFill>
            </a:endParaRPr>
          </a:p>
          <a:p>
            <a:r>
              <a:rPr lang="ja-JP" altLang="en-US" sz="2000" dirty="0"/>
              <a:t>のプログラム中に、</a:t>
            </a:r>
            <a:r>
              <a:rPr lang="en-US" altLang="ja-JP" sz="2000" b="1" i="1" dirty="0" err="1">
                <a:solidFill>
                  <a:srgbClr val="0070C0"/>
                </a:solidFill>
              </a:rPr>
              <a:t>φ</a:t>
            </a:r>
            <a:r>
              <a:rPr lang="en-US" altLang="ja-JP" sz="2000" b="1" i="1" dirty="0">
                <a:solidFill>
                  <a:srgbClr val="0070C0"/>
                </a:solidFill>
              </a:rPr>
              <a:t>(X</a:t>
            </a:r>
            <a:r>
              <a:rPr lang="ja-JP" altLang="en-US" sz="2000" b="1" i="1" dirty="0">
                <a:solidFill>
                  <a:srgbClr val="0070C0"/>
                </a:solidFill>
              </a:rPr>
              <a:t>・</a:t>
            </a:r>
            <a:r>
              <a:rPr lang="en-US" altLang="ja-JP" sz="2000" b="1" i="1" dirty="0">
                <a:solidFill>
                  <a:srgbClr val="0070C0"/>
                </a:solidFill>
              </a:rPr>
              <a:t>W</a:t>
            </a:r>
            <a:r>
              <a:rPr lang="ja-JP" altLang="en-US" sz="2000" b="1" i="1" dirty="0">
                <a:solidFill>
                  <a:srgbClr val="0070C0"/>
                </a:solidFill>
              </a:rPr>
              <a:t>＋</a:t>
            </a:r>
            <a:r>
              <a:rPr lang="en-US" altLang="ja-JP" sz="2000" b="1" i="1" dirty="0">
                <a:solidFill>
                  <a:srgbClr val="0070C0"/>
                </a:solidFill>
              </a:rPr>
              <a:t>b</a:t>
            </a:r>
            <a:r>
              <a:rPr lang="ja-JP" altLang="en-US" sz="2000" b="1" i="1" dirty="0">
                <a:solidFill>
                  <a:srgbClr val="0070C0"/>
                </a:solidFill>
              </a:rPr>
              <a:t>）</a:t>
            </a:r>
            <a:r>
              <a:rPr lang="ja-JP" altLang="en-US" sz="2000" dirty="0"/>
              <a:t>の形を探す。</a:t>
            </a:r>
          </a:p>
          <a:p>
            <a:endParaRPr kumimoji="1" lang="ja-JP" altLang="en-US" sz="20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93423" y="1290181"/>
            <a:ext cx="8571577" cy="2862322"/>
          </a:xfrm>
          <a:prstGeom prst="rect">
            <a:avLst/>
          </a:prstGeom>
          <a:solidFill>
            <a:srgbClr val="D1FFFD"/>
          </a:solidFill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75:  </a:t>
            </a:r>
            <a:r>
              <a:rPr lang="en-US" altLang="ja-JP" sz="2000" dirty="0"/>
              <a:t># Linear</a:t>
            </a:r>
          </a:p>
          <a:p>
            <a:r>
              <a:rPr lang="en-US" altLang="ja-JP" sz="2000" dirty="0" smtClean="0"/>
              <a:t>76:   </a:t>
            </a:r>
            <a:r>
              <a:rPr lang="en-US" altLang="ja-JP" sz="2000" dirty="0"/>
              <a:t>with </a:t>
            </a:r>
            <a:r>
              <a:rPr lang="en-US" altLang="ja-JP" sz="2000" dirty="0" err="1"/>
              <a:t>tf.name_scope</a:t>
            </a:r>
            <a:r>
              <a:rPr lang="en-US" altLang="ja-JP" sz="2000" dirty="0"/>
              <a:t>('</a:t>
            </a:r>
            <a:r>
              <a:rPr lang="en-US" altLang="ja-JP" sz="2000" dirty="0" err="1"/>
              <a:t>softmax_linear</a:t>
            </a:r>
            <a:r>
              <a:rPr lang="en-US" altLang="ja-JP" sz="2000" dirty="0"/>
              <a:t>'):</a:t>
            </a:r>
          </a:p>
          <a:p>
            <a:r>
              <a:rPr lang="en-US" altLang="ja-JP" sz="2000" dirty="0" smtClean="0"/>
              <a:t>77: </a:t>
            </a:r>
            <a:r>
              <a:rPr lang="ja-JP" altLang="en-US" sz="2000" dirty="0" smtClean="0"/>
              <a:t>　</a:t>
            </a:r>
            <a:r>
              <a:rPr lang="en-US" altLang="ja-JP" sz="2000" dirty="0" smtClean="0"/>
              <a:t>  weights </a:t>
            </a:r>
            <a:r>
              <a:rPr lang="en-US" altLang="ja-JP" sz="2000" dirty="0"/>
              <a:t>= </a:t>
            </a:r>
            <a:r>
              <a:rPr lang="en-US" altLang="ja-JP" sz="2000" dirty="0" err="1"/>
              <a:t>tf.Variable</a:t>
            </a:r>
            <a:r>
              <a:rPr lang="en-US" altLang="ja-JP" sz="2000" dirty="0"/>
              <a:t>(</a:t>
            </a:r>
          </a:p>
          <a:p>
            <a:r>
              <a:rPr lang="en-US" altLang="ja-JP" sz="2000" dirty="0" smtClean="0"/>
              <a:t>78:         </a:t>
            </a:r>
            <a:r>
              <a:rPr lang="en-US" altLang="ja-JP" sz="2000" dirty="0" err="1"/>
              <a:t>tf.truncated_normal</a:t>
            </a:r>
            <a:r>
              <a:rPr lang="en-US" altLang="ja-JP" sz="2000" dirty="0"/>
              <a:t>([hidden2_units, NUM_CLASSES],</a:t>
            </a:r>
          </a:p>
          <a:p>
            <a:r>
              <a:rPr lang="en-US" altLang="ja-JP" sz="2000" dirty="0" smtClean="0"/>
              <a:t>79: </a:t>
            </a:r>
            <a:r>
              <a:rPr lang="mr-IN" altLang="ja-JP" sz="2000" dirty="0" smtClean="0"/>
              <a:t>                           </a:t>
            </a:r>
            <a:r>
              <a:rPr lang="mr-IN" altLang="ja-JP" sz="2000" dirty="0" err="1"/>
              <a:t>stddev</a:t>
            </a:r>
            <a:r>
              <a:rPr lang="mr-IN" altLang="ja-JP" sz="2000" dirty="0"/>
              <a:t>=1.0 / </a:t>
            </a:r>
            <a:r>
              <a:rPr lang="mr-IN" altLang="ja-JP" sz="2000" dirty="0" err="1"/>
              <a:t>math.sqrt</a:t>
            </a:r>
            <a:r>
              <a:rPr lang="mr-IN" altLang="ja-JP" sz="2000" dirty="0"/>
              <a:t>(</a:t>
            </a:r>
            <a:r>
              <a:rPr lang="mr-IN" altLang="ja-JP" sz="2000" dirty="0" err="1"/>
              <a:t>float</a:t>
            </a:r>
            <a:r>
              <a:rPr lang="mr-IN" altLang="ja-JP" sz="2000" dirty="0"/>
              <a:t>(hidden2_units))),</a:t>
            </a:r>
          </a:p>
          <a:p>
            <a:r>
              <a:rPr lang="en-US" altLang="ja-JP" sz="2000" dirty="0" smtClean="0"/>
              <a:t>80: </a:t>
            </a:r>
            <a:r>
              <a:rPr lang="mr-IN" altLang="ja-JP" sz="2000" dirty="0" smtClean="0"/>
              <a:t>        </a:t>
            </a:r>
            <a:r>
              <a:rPr lang="en-US" altLang="ja-JP" sz="2000" dirty="0" smtClean="0"/>
              <a:t> </a:t>
            </a:r>
            <a:r>
              <a:rPr lang="mr-IN" altLang="ja-JP" sz="2000" dirty="0" err="1" smtClean="0"/>
              <a:t>name</a:t>
            </a:r>
            <a:r>
              <a:rPr lang="mr-IN" altLang="ja-JP" sz="2000" dirty="0"/>
              <a:t>='</a:t>
            </a:r>
            <a:r>
              <a:rPr lang="mr-IN" altLang="ja-JP" sz="2000" dirty="0" err="1"/>
              <a:t>weights</a:t>
            </a:r>
            <a:r>
              <a:rPr lang="mr-IN" altLang="ja-JP" sz="2000" dirty="0"/>
              <a:t>')</a:t>
            </a:r>
          </a:p>
          <a:p>
            <a:r>
              <a:rPr lang="en-US" altLang="ja-JP" sz="2000" dirty="0" smtClean="0"/>
              <a:t>81:     </a:t>
            </a:r>
            <a:r>
              <a:rPr lang="en-US" altLang="ja-JP" sz="2000" dirty="0"/>
              <a:t>biases = </a:t>
            </a:r>
            <a:r>
              <a:rPr lang="en-US" altLang="ja-JP" sz="2000" dirty="0" err="1"/>
              <a:t>tf.Variable</a:t>
            </a:r>
            <a:r>
              <a:rPr lang="en-US" altLang="ja-JP" sz="2000" dirty="0"/>
              <a:t>(</a:t>
            </a:r>
            <a:r>
              <a:rPr lang="en-US" altLang="ja-JP" sz="2000" dirty="0" err="1"/>
              <a:t>tf.zeros</a:t>
            </a:r>
            <a:r>
              <a:rPr lang="en-US" altLang="ja-JP" sz="2000" dirty="0"/>
              <a:t>([NUM_CLASSES]),</a:t>
            </a:r>
          </a:p>
          <a:p>
            <a:r>
              <a:rPr lang="en-US" altLang="ja-JP" sz="2000" dirty="0" smtClean="0"/>
              <a:t>82:</a:t>
            </a:r>
            <a:r>
              <a:rPr lang="mr-IN" altLang="ja-JP" sz="2000" dirty="0" smtClean="0"/>
              <a:t>                        </a:t>
            </a:r>
            <a:r>
              <a:rPr lang="mr-IN" altLang="ja-JP" sz="2000" dirty="0" err="1"/>
              <a:t>name</a:t>
            </a:r>
            <a:r>
              <a:rPr lang="mr-IN" altLang="ja-JP" sz="2000" dirty="0"/>
              <a:t>='</a:t>
            </a:r>
            <a:r>
              <a:rPr lang="mr-IN" altLang="ja-JP" sz="2000" dirty="0" err="1"/>
              <a:t>biases</a:t>
            </a:r>
            <a:r>
              <a:rPr lang="mr-IN" altLang="ja-JP" sz="2000" dirty="0"/>
              <a:t>')</a:t>
            </a:r>
          </a:p>
          <a:p>
            <a:r>
              <a:rPr lang="en-US" altLang="ja-JP" sz="2000" dirty="0" smtClean="0"/>
              <a:t>83:     </a:t>
            </a:r>
            <a:r>
              <a:rPr lang="en-US" altLang="ja-JP" sz="2000" dirty="0">
                <a:solidFill>
                  <a:schemeClr val="accent2"/>
                </a:solidFill>
              </a:rPr>
              <a:t>logits = </a:t>
            </a:r>
            <a:r>
              <a:rPr lang="en-US" altLang="ja-JP" sz="2000" dirty="0" err="1">
                <a:solidFill>
                  <a:schemeClr val="accent2"/>
                </a:solidFill>
              </a:rPr>
              <a:t>tf.matmul</a:t>
            </a:r>
            <a:r>
              <a:rPr lang="en-US" altLang="ja-JP" sz="2000" dirty="0">
                <a:solidFill>
                  <a:schemeClr val="accent2"/>
                </a:solidFill>
              </a:rPr>
              <a:t>(hidden2, weights) + biases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360446" y="4819737"/>
            <a:ext cx="2294218" cy="523220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2800" b="1" i="1" dirty="0" err="1">
                <a:solidFill>
                  <a:schemeClr val="bg1">
                    <a:lumMod val="75000"/>
                  </a:schemeClr>
                </a:solidFill>
              </a:rPr>
              <a:t>φ</a:t>
            </a:r>
            <a:r>
              <a:rPr lang="ja-JP" altLang="en-US" sz="2800" b="1" i="1" dirty="0">
                <a:solidFill>
                  <a:srgbClr val="0070C0"/>
                </a:solidFill>
              </a:rPr>
              <a:t>（</a:t>
            </a:r>
            <a:r>
              <a:rPr lang="en-US" altLang="ja-JP" sz="2800" b="1" i="1" dirty="0">
                <a:solidFill>
                  <a:srgbClr val="0070C0"/>
                </a:solidFill>
              </a:rPr>
              <a:t>X</a:t>
            </a:r>
            <a:r>
              <a:rPr lang="ja-JP" altLang="en-US" sz="2800" b="1" i="1" dirty="0">
                <a:solidFill>
                  <a:srgbClr val="0070C0"/>
                </a:solidFill>
              </a:rPr>
              <a:t>・</a:t>
            </a:r>
            <a:r>
              <a:rPr lang="en-US" altLang="ja-JP" sz="2800" b="1" i="1" dirty="0" err="1">
                <a:solidFill>
                  <a:srgbClr val="0070C0"/>
                </a:solidFill>
              </a:rPr>
              <a:t>W+b</a:t>
            </a:r>
            <a:r>
              <a:rPr lang="ja-JP" altLang="en-US" sz="2800" b="1" i="1" dirty="0">
                <a:solidFill>
                  <a:srgbClr val="0070C0"/>
                </a:solidFill>
              </a:rPr>
              <a:t>）</a:t>
            </a:r>
            <a:endParaRPr kumimoji="1" lang="ja-JP" altLang="en-US" sz="2800" b="1" i="1" dirty="0">
              <a:solidFill>
                <a:srgbClr val="0070C0"/>
              </a:solidFill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 flipH="1" flipV="1">
            <a:off x="3061740" y="4165997"/>
            <a:ext cx="2184355" cy="8165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H="1" flipV="1">
            <a:off x="4114142" y="4165997"/>
            <a:ext cx="831328" cy="6537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H="1" flipV="1">
            <a:off x="5384800" y="4097168"/>
            <a:ext cx="240778" cy="8854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5926203" y="4165997"/>
            <a:ext cx="43621" cy="816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/>
          <p:cNvCxnSpPr/>
          <p:nvPr/>
        </p:nvCxnSpPr>
        <p:spPr>
          <a:xfrm flipV="1">
            <a:off x="6251879" y="4165997"/>
            <a:ext cx="398053" cy="816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305000" y="5448297"/>
            <a:ext cx="8411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このプログラムに出てくる、</a:t>
            </a:r>
            <a:r>
              <a:rPr kumimoji="1" lang="en-US" altLang="ja-JP" sz="2400" dirty="0" smtClean="0"/>
              <a:t> </a:t>
            </a:r>
            <a:r>
              <a:rPr kumimoji="1" lang="en-US" altLang="ja-JP" sz="2400" dirty="0" smtClean="0"/>
              <a:t>hidden2, logits, </a:t>
            </a:r>
            <a:r>
              <a:rPr lang="en-US" altLang="ja-JP" sz="2400" dirty="0" smtClean="0"/>
              <a:t>weights</a:t>
            </a:r>
            <a:r>
              <a:rPr kumimoji="1" lang="en-US" altLang="ja-JP" sz="2400" dirty="0" smtClean="0"/>
              <a:t>, bias,</a:t>
            </a:r>
          </a:p>
          <a:p>
            <a:r>
              <a:rPr kumimoji="1" lang="ja-JP" altLang="en-US" sz="2400" dirty="0" smtClean="0"/>
              <a:t>は</a:t>
            </a:r>
            <a:r>
              <a:rPr kumimoji="1" lang="ja-JP" altLang="en-US" sz="2400" dirty="0" smtClean="0"/>
              <a:t>、いずれも</a:t>
            </a:r>
            <a:r>
              <a:rPr kumimoji="1" lang="ja-JP" altLang="en-US" sz="2400" b="1" dirty="0" smtClean="0">
                <a:solidFill>
                  <a:schemeClr val="accent2"/>
                </a:solidFill>
              </a:rPr>
              <a:t>テンソル</a:t>
            </a:r>
            <a:r>
              <a:rPr kumimoji="1" lang="ja-JP" altLang="en-US" sz="2400" dirty="0" smtClean="0"/>
              <a:t>で</a:t>
            </a:r>
            <a:r>
              <a:rPr kumimoji="1" lang="ja-JP" altLang="en-US" sz="2400" dirty="0" smtClean="0"/>
              <a:t>ある</a:t>
            </a:r>
            <a:r>
              <a:rPr kumimoji="1" lang="ja-JP" altLang="en-US" sz="2400" dirty="0" smtClean="0"/>
              <a:t>。ここでは、アクティベーター</a:t>
            </a:r>
            <a:r>
              <a:rPr kumimoji="1" lang="en-US" altLang="ja-JP" sz="2400" dirty="0" err="1" smtClean="0"/>
              <a:t>φ</a:t>
            </a:r>
            <a:r>
              <a:rPr kumimoji="1" lang="ja-JP" altLang="en-US" sz="2400" dirty="0" smtClean="0"/>
              <a:t>は、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利用されていないことに注意。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3697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正方形/長方形 44"/>
          <p:cNvSpPr/>
          <p:nvPr/>
        </p:nvSpPr>
        <p:spPr>
          <a:xfrm>
            <a:off x="-89127" y="0"/>
            <a:ext cx="92331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468044" y="4806513"/>
            <a:ext cx="3502744" cy="870557"/>
            <a:chOff x="262331" y="2318154"/>
            <a:chExt cx="8494589" cy="2422946"/>
          </a:xfrm>
        </p:grpSpPr>
        <p:sp>
          <p:nvSpPr>
            <p:cNvPr id="3" name="円/楕円 2"/>
            <p:cNvSpPr/>
            <p:nvPr/>
          </p:nvSpPr>
          <p:spPr>
            <a:xfrm>
              <a:off x="2617940" y="3638810"/>
              <a:ext cx="1102289" cy="110229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 smtClean="0">
                  <a:solidFill>
                    <a:schemeClr val="bg1"/>
                  </a:solidFill>
                </a:rPr>
                <a:t>積</a:t>
              </a:r>
              <a:endParaRPr kumimoji="1" lang="ja-JP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" name="角丸四角形 3"/>
            <p:cNvSpPr/>
            <p:nvPr/>
          </p:nvSpPr>
          <p:spPr>
            <a:xfrm>
              <a:off x="262331" y="3779728"/>
              <a:ext cx="1158833" cy="864296"/>
            </a:xfrm>
            <a:prstGeom prst="roundRect">
              <a:avLst>
                <a:gd name="adj" fmla="val 29711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X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>
              <a:off x="1799027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W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円/楕円 5"/>
            <p:cNvSpPr/>
            <p:nvPr/>
          </p:nvSpPr>
          <p:spPr>
            <a:xfrm>
              <a:off x="4511458" y="3638810"/>
              <a:ext cx="1102289" cy="110229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/>
                <a:t>和</a:t>
              </a:r>
              <a:endParaRPr kumimoji="1" lang="ja-JP" altLang="en-US" dirty="0"/>
            </a:p>
          </p:txBody>
        </p:sp>
        <p:sp>
          <p:nvSpPr>
            <p:cNvPr id="7" name="角丸四角形 6"/>
            <p:cNvSpPr/>
            <p:nvPr/>
          </p:nvSpPr>
          <p:spPr>
            <a:xfrm>
              <a:off x="3584532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b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円/楕円 7"/>
            <p:cNvSpPr/>
            <p:nvPr/>
          </p:nvSpPr>
          <p:spPr>
            <a:xfrm>
              <a:off x="6404976" y="3576180"/>
              <a:ext cx="1102289" cy="110229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 err="1" smtClean="0">
                  <a:solidFill>
                    <a:schemeClr val="accent2"/>
                  </a:solidFill>
                </a:rPr>
                <a:t>φ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右矢印 8"/>
            <p:cNvSpPr/>
            <p:nvPr/>
          </p:nvSpPr>
          <p:spPr>
            <a:xfrm>
              <a:off x="1565753" y="4192043"/>
              <a:ext cx="951979" cy="1544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右矢印 9"/>
            <p:cNvSpPr/>
            <p:nvPr/>
          </p:nvSpPr>
          <p:spPr>
            <a:xfrm>
              <a:off x="3772418" y="4192043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右矢印 10"/>
            <p:cNvSpPr/>
            <p:nvPr/>
          </p:nvSpPr>
          <p:spPr>
            <a:xfrm>
              <a:off x="5653406" y="416907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右矢印 11"/>
            <p:cNvSpPr/>
            <p:nvPr/>
          </p:nvSpPr>
          <p:spPr>
            <a:xfrm rot="2477396">
              <a:off x="4037552" y="3392467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右矢印 12"/>
            <p:cNvSpPr/>
            <p:nvPr/>
          </p:nvSpPr>
          <p:spPr>
            <a:xfrm rot="2477396">
              <a:off x="2198318" y="338202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右矢印 13"/>
            <p:cNvSpPr/>
            <p:nvPr/>
          </p:nvSpPr>
          <p:spPr>
            <a:xfrm>
              <a:off x="7546916" y="4133589"/>
              <a:ext cx="1210004" cy="167143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図形グループ 15"/>
          <p:cNvGrpSpPr/>
          <p:nvPr/>
        </p:nvGrpSpPr>
        <p:grpSpPr>
          <a:xfrm>
            <a:off x="3645075" y="4881670"/>
            <a:ext cx="2858054" cy="782878"/>
            <a:chOff x="1799027" y="2318154"/>
            <a:chExt cx="6727807" cy="2422946"/>
          </a:xfrm>
        </p:grpSpPr>
        <p:sp>
          <p:nvSpPr>
            <p:cNvPr id="17" name="円/楕円 16"/>
            <p:cNvSpPr/>
            <p:nvPr/>
          </p:nvSpPr>
          <p:spPr>
            <a:xfrm>
              <a:off x="2617940" y="3638810"/>
              <a:ext cx="1102289" cy="110229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 smtClean="0">
                  <a:solidFill>
                    <a:schemeClr val="bg1"/>
                  </a:solidFill>
                </a:rPr>
                <a:t>積</a:t>
              </a:r>
              <a:endParaRPr kumimoji="1" lang="ja-JP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8" name="角丸四角形 17"/>
            <p:cNvSpPr/>
            <p:nvPr/>
          </p:nvSpPr>
          <p:spPr>
            <a:xfrm>
              <a:off x="1799027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W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4511458" y="3638810"/>
              <a:ext cx="1102289" cy="110229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/>
                <a:t>和</a:t>
              </a:r>
              <a:endParaRPr kumimoji="1" lang="ja-JP" altLang="en-US" dirty="0"/>
            </a:p>
          </p:txBody>
        </p:sp>
        <p:sp>
          <p:nvSpPr>
            <p:cNvPr id="20" name="角丸四角形 19"/>
            <p:cNvSpPr/>
            <p:nvPr/>
          </p:nvSpPr>
          <p:spPr>
            <a:xfrm>
              <a:off x="3584532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b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6404976" y="3576180"/>
              <a:ext cx="1102289" cy="110229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 err="1" smtClean="0">
                  <a:solidFill>
                    <a:schemeClr val="accent2"/>
                  </a:solidFill>
                </a:rPr>
                <a:t>φ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2" name="右矢印 21"/>
            <p:cNvSpPr/>
            <p:nvPr/>
          </p:nvSpPr>
          <p:spPr>
            <a:xfrm>
              <a:off x="3772418" y="4192043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右矢印 22"/>
            <p:cNvSpPr/>
            <p:nvPr/>
          </p:nvSpPr>
          <p:spPr>
            <a:xfrm>
              <a:off x="5653406" y="416907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右矢印 23"/>
            <p:cNvSpPr/>
            <p:nvPr/>
          </p:nvSpPr>
          <p:spPr>
            <a:xfrm rot="2477396">
              <a:off x="4037552" y="3392467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右矢印 24"/>
            <p:cNvSpPr/>
            <p:nvPr/>
          </p:nvSpPr>
          <p:spPr>
            <a:xfrm rot="2477396">
              <a:off x="2198318" y="338202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右矢印 25"/>
            <p:cNvSpPr/>
            <p:nvPr/>
          </p:nvSpPr>
          <p:spPr>
            <a:xfrm>
              <a:off x="7546921" y="4133589"/>
              <a:ext cx="979913" cy="141497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7" name="図形グループ 26"/>
          <p:cNvGrpSpPr/>
          <p:nvPr/>
        </p:nvGrpSpPr>
        <p:grpSpPr>
          <a:xfrm>
            <a:off x="6177415" y="4871232"/>
            <a:ext cx="2755726" cy="782878"/>
            <a:chOff x="1799027" y="2318154"/>
            <a:chExt cx="6486929" cy="2422946"/>
          </a:xfrm>
        </p:grpSpPr>
        <p:sp>
          <p:nvSpPr>
            <p:cNvPr id="28" name="円/楕円 27"/>
            <p:cNvSpPr/>
            <p:nvPr/>
          </p:nvSpPr>
          <p:spPr>
            <a:xfrm>
              <a:off x="2617940" y="3638810"/>
              <a:ext cx="1102289" cy="110229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 smtClean="0">
                  <a:solidFill>
                    <a:schemeClr val="bg1"/>
                  </a:solidFill>
                </a:rPr>
                <a:t>積</a:t>
              </a:r>
              <a:endParaRPr kumimoji="1" lang="ja-JP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9" name="角丸四角形 28"/>
            <p:cNvSpPr/>
            <p:nvPr/>
          </p:nvSpPr>
          <p:spPr>
            <a:xfrm>
              <a:off x="1799027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W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4511458" y="3638810"/>
              <a:ext cx="1102289" cy="110229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/>
                <a:t>和</a:t>
              </a:r>
              <a:endParaRPr kumimoji="1" lang="ja-JP" altLang="en-US" dirty="0"/>
            </a:p>
          </p:txBody>
        </p:sp>
        <p:sp>
          <p:nvSpPr>
            <p:cNvPr id="31" name="角丸四角形 30"/>
            <p:cNvSpPr/>
            <p:nvPr/>
          </p:nvSpPr>
          <p:spPr>
            <a:xfrm>
              <a:off x="3584532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b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3" name="右矢印 32"/>
            <p:cNvSpPr/>
            <p:nvPr/>
          </p:nvSpPr>
          <p:spPr>
            <a:xfrm>
              <a:off x="3772418" y="4192043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右矢印 33"/>
            <p:cNvSpPr/>
            <p:nvPr/>
          </p:nvSpPr>
          <p:spPr>
            <a:xfrm>
              <a:off x="5653406" y="4169078"/>
              <a:ext cx="1893515" cy="141497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右矢印 34"/>
            <p:cNvSpPr/>
            <p:nvPr/>
          </p:nvSpPr>
          <p:spPr>
            <a:xfrm rot="2477396">
              <a:off x="4037552" y="3392467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右矢印 35"/>
            <p:cNvSpPr/>
            <p:nvPr/>
          </p:nvSpPr>
          <p:spPr>
            <a:xfrm rot="2477396">
              <a:off x="2198318" y="338202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右矢印 36"/>
            <p:cNvSpPr/>
            <p:nvPr/>
          </p:nvSpPr>
          <p:spPr>
            <a:xfrm>
              <a:off x="7546920" y="4133589"/>
              <a:ext cx="739036" cy="156577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角丸四角形 1"/>
          <p:cNvSpPr/>
          <p:nvPr/>
        </p:nvSpPr>
        <p:spPr>
          <a:xfrm>
            <a:off x="1005510" y="4455785"/>
            <a:ext cx="2466333" cy="1816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角丸四角形 37"/>
          <p:cNvSpPr/>
          <p:nvPr/>
        </p:nvSpPr>
        <p:spPr>
          <a:xfrm>
            <a:off x="3625532" y="4495451"/>
            <a:ext cx="2466333" cy="1816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角丸四角形 38"/>
          <p:cNvSpPr/>
          <p:nvPr/>
        </p:nvSpPr>
        <p:spPr>
          <a:xfrm>
            <a:off x="6152857" y="4468011"/>
            <a:ext cx="2565258" cy="1816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82845" y="6409850"/>
            <a:ext cx="803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入力層</a:t>
            </a:r>
            <a:r>
              <a:rPr kumimoji="1" lang="en-US" altLang="ja-JP" dirty="0" smtClean="0"/>
              <a:t>         Hidden 1</a:t>
            </a:r>
            <a:r>
              <a:rPr kumimoji="1" lang="ja-JP" altLang="en-US" dirty="0" smtClean="0"/>
              <a:t>層</a:t>
            </a:r>
            <a:r>
              <a:rPr kumimoji="1" lang="en-US" altLang="ja-JP" dirty="0" smtClean="0"/>
              <a:t>                 Hidden 2</a:t>
            </a:r>
            <a:r>
              <a:rPr kumimoji="1" lang="ja-JP" altLang="en-US" dirty="0" smtClean="0"/>
              <a:t>層</a:t>
            </a:r>
            <a:r>
              <a:rPr kumimoji="1" lang="en-US" altLang="ja-JP" dirty="0" smtClean="0"/>
              <a:t>                   Linear</a:t>
            </a:r>
            <a:r>
              <a:rPr kumimoji="1" lang="ja-JP" altLang="en-US" dirty="0" smtClean="0"/>
              <a:t>層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22073" y="5660550"/>
            <a:ext cx="8521927" cy="37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smtClean="0">
                <a:solidFill>
                  <a:schemeClr val="accent2"/>
                </a:solidFill>
              </a:rPr>
              <a:t>images                     </a:t>
            </a:r>
            <a:r>
              <a:rPr kumimoji="1" lang="en-US" altLang="ja-JP" b="1" dirty="0" smtClean="0">
                <a:solidFill>
                  <a:schemeClr val="accent2"/>
                </a:solidFill>
              </a:rPr>
              <a:t>hidden1                    </a:t>
            </a:r>
            <a:r>
              <a:rPr kumimoji="1" lang="en-US" altLang="ja-JP" b="1" smtClean="0">
                <a:solidFill>
                  <a:schemeClr val="accent2"/>
                </a:solidFill>
              </a:rPr>
              <a:t>hidden2                logits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482600" y="4432300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weights  biases        weights biases         weights biases</a:t>
            </a:r>
            <a:endParaRPr kumimoji="1" lang="ja-JP" altLang="en-US" b="1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2832100" y="4899852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 smtClean="0">
                <a:solidFill>
                  <a:srgbClr val="00B0F0"/>
                </a:solidFill>
              </a:rPr>
              <a:t>relu</a:t>
            </a:r>
            <a:r>
              <a:rPr kumimoji="1" lang="en-US" altLang="ja-JP" b="1" dirty="0" smtClean="0">
                <a:solidFill>
                  <a:srgbClr val="00B0F0"/>
                </a:solidFill>
              </a:rPr>
              <a:t>                           </a:t>
            </a:r>
            <a:r>
              <a:rPr kumimoji="1" lang="en-US" altLang="ja-JP" b="1" dirty="0" err="1" smtClean="0">
                <a:solidFill>
                  <a:srgbClr val="00B0F0"/>
                </a:solidFill>
              </a:rPr>
              <a:t>relu</a:t>
            </a:r>
            <a:endParaRPr kumimoji="1" lang="ja-JP" altLang="en-US" b="1" dirty="0">
              <a:solidFill>
                <a:srgbClr val="00B0F0"/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93423" y="1290181"/>
            <a:ext cx="8571577" cy="2862322"/>
          </a:xfrm>
          <a:prstGeom prst="rect">
            <a:avLst/>
          </a:prstGeom>
          <a:solidFill>
            <a:srgbClr val="D1FFFD"/>
          </a:solidFill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75:  </a:t>
            </a:r>
            <a:r>
              <a:rPr lang="en-US" altLang="ja-JP" sz="2000" dirty="0"/>
              <a:t># Linear</a:t>
            </a:r>
          </a:p>
          <a:p>
            <a:r>
              <a:rPr lang="en-US" altLang="ja-JP" sz="2000" dirty="0" smtClean="0"/>
              <a:t>76:   </a:t>
            </a:r>
            <a:r>
              <a:rPr lang="en-US" altLang="ja-JP" sz="2000" dirty="0"/>
              <a:t>with </a:t>
            </a:r>
            <a:r>
              <a:rPr lang="en-US" altLang="ja-JP" sz="2000" dirty="0" err="1"/>
              <a:t>tf.name_scope</a:t>
            </a:r>
            <a:r>
              <a:rPr lang="en-US" altLang="ja-JP" sz="2000" dirty="0"/>
              <a:t>('</a:t>
            </a:r>
            <a:r>
              <a:rPr lang="en-US" altLang="ja-JP" sz="2000" dirty="0" err="1"/>
              <a:t>softmax_linear</a:t>
            </a:r>
            <a:r>
              <a:rPr lang="en-US" altLang="ja-JP" sz="2000" dirty="0"/>
              <a:t>'):</a:t>
            </a:r>
          </a:p>
          <a:p>
            <a:r>
              <a:rPr lang="en-US" altLang="ja-JP" sz="2000" dirty="0" smtClean="0"/>
              <a:t>77: </a:t>
            </a:r>
            <a:r>
              <a:rPr lang="ja-JP" altLang="en-US" sz="2000" dirty="0" smtClean="0"/>
              <a:t>　</a:t>
            </a:r>
            <a:r>
              <a:rPr lang="en-US" altLang="ja-JP" sz="2000" dirty="0" smtClean="0"/>
              <a:t>  weights </a:t>
            </a:r>
            <a:r>
              <a:rPr lang="en-US" altLang="ja-JP" sz="2000" dirty="0"/>
              <a:t>= </a:t>
            </a:r>
            <a:r>
              <a:rPr lang="en-US" altLang="ja-JP" sz="2000" dirty="0" err="1"/>
              <a:t>tf.Variable</a:t>
            </a:r>
            <a:r>
              <a:rPr lang="en-US" altLang="ja-JP" sz="2000" dirty="0"/>
              <a:t>(</a:t>
            </a:r>
          </a:p>
          <a:p>
            <a:r>
              <a:rPr lang="en-US" altLang="ja-JP" sz="2000" dirty="0" smtClean="0"/>
              <a:t>78:         </a:t>
            </a:r>
            <a:r>
              <a:rPr lang="en-US" altLang="ja-JP" sz="2000" dirty="0" err="1"/>
              <a:t>tf.truncated_normal</a:t>
            </a:r>
            <a:r>
              <a:rPr lang="en-US" altLang="ja-JP" sz="2000" dirty="0"/>
              <a:t>([hidden2_units, NUM_CLASSES],</a:t>
            </a:r>
          </a:p>
          <a:p>
            <a:r>
              <a:rPr lang="en-US" altLang="ja-JP" sz="2000" dirty="0" smtClean="0"/>
              <a:t>79: </a:t>
            </a:r>
            <a:r>
              <a:rPr lang="mr-IN" altLang="ja-JP" sz="2000" dirty="0" smtClean="0"/>
              <a:t>                           </a:t>
            </a:r>
            <a:r>
              <a:rPr lang="mr-IN" altLang="ja-JP" sz="2000" dirty="0" err="1"/>
              <a:t>stddev</a:t>
            </a:r>
            <a:r>
              <a:rPr lang="mr-IN" altLang="ja-JP" sz="2000" dirty="0"/>
              <a:t>=1.0 / </a:t>
            </a:r>
            <a:r>
              <a:rPr lang="mr-IN" altLang="ja-JP" sz="2000" dirty="0" err="1"/>
              <a:t>math.sqrt</a:t>
            </a:r>
            <a:r>
              <a:rPr lang="mr-IN" altLang="ja-JP" sz="2000" dirty="0"/>
              <a:t>(</a:t>
            </a:r>
            <a:r>
              <a:rPr lang="mr-IN" altLang="ja-JP" sz="2000" dirty="0" err="1"/>
              <a:t>float</a:t>
            </a:r>
            <a:r>
              <a:rPr lang="mr-IN" altLang="ja-JP" sz="2000" dirty="0"/>
              <a:t>(hidden2_units))),</a:t>
            </a:r>
          </a:p>
          <a:p>
            <a:r>
              <a:rPr lang="en-US" altLang="ja-JP" sz="2000" dirty="0" smtClean="0"/>
              <a:t>80: </a:t>
            </a:r>
            <a:r>
              <a:rPr lang="mr-IN" altLang="ja-JP" sz="2000" dirty="0" smtClean="0"/>
              <a:t>        </a:t>
            </a:r>
            <a:r>
              <a:rPr lang="en-US" altLang="ja-JP" sz="2000" dirty="0" smtClean="0"/>
              <a:t> </a:t>
            </a:r>
            <a:r>
              <a:rPr lang="mr-IN" altLang="ja-JP" sz="2000" dirty="0" err="1" smtClean="0"/>
              <a:t>name</a:t>
            </a:r>
            <a:r>
              <a:rPr lang="mr-IN" altLang="ja-JP" sz="2000" dirty="0"/>
              <a:t>='</a:t>
            </a:r>
            <a:r>
              <a:rPr lang="mr-IN" altLang="ja-JP" sz="2000" dirty="0" err="1"/>
              <a:t>weights</a:t>
            </a:r>
            <a:r>
              <a:rPr lang="mr-IN" altLang="ja-JP" sz="2000" dirty="0"/>
              <a:t>')</a:t>
            </a:r>
          </a:p>
          <a:p>
            <a:r>
              <a:rPr lang="en-US" altLang="ja-JP" sz="2000" dirty="0" smtClean="0"/>
              <a:t>81:     </a:t>
            </a:r>
            <a:r>
              <a:rPr lang="en-US" altLang="ja-JP" sz="2000" dirty="0"/>
              <a:t>biases = </a:t>
            </a:r>
            <a:r>
              <a:rPr lang="en-US" altLang="ja-JP" sz="2000" dirty="0" err="1"/>
              <a:t>tf.Variable</a:t>
            </a:r>
            <a:r>
              <a:rPr lang="en-US" altLang="ja-JP" sz="2000" dirty="0"/>
              <a:t>(</a:t>
            </a:r>
            <a:r>
              <a:rPr lang="en-US" altLang="ja-JP" sz="2000" dirty="0" err="1"/>
              <a:t>tf.zeros</a:t>
            </a:r>
            <a:r>
              <a:rPr lang="en-US" altLang="ja-JP" sz="2000" dirty="0"/>
              <a:t>([NUM_CLASSES]),</a:t>
            </a:r>
          </a:p>
          <a:p>
            <a:r>
              <a:rPr lang="en-US" altLang="ja-JP" sz="2000" dirty="0" smtClean="0"/>
              <a:t>82:</a:t>
            </a:r>
            <a:r>
              <a:rPr lang="mr-IN" altLang="ja-JP" sz="2000" dirty="0" smtClean="0"/>
              <a:t>                        </a:t>
            </a:r>
            <a:r>
              <a:rPr lang="mr-IN" altLang="ja-JP" sz="2000" dirty="0" err="1"/>
              <a:t>name</a:t>
            </a:r>
            <a:r>
              <a:rPr lang="mr-IN" altLang="ja-JP" sz="2000" dirty="0"/>
              <a:t>='</a:t>
            </a:r>
            <a:r>
              <a:rPr lang="mr-IN" altLang="ja-JP" sz="2000" dirty="0" err="1"/>
              <a:t>biases</a:t>
            </a:r>
            <a:r>
              <a:rPr lang="mr-IN" altLang="ja-JP" sz="2000" dirty="0"/>
              <a:t>')</a:t>
            </a:r>
          </a:p>
          <a:p>
            <a:r>
              <a:rPr lang="en-US" altLang="ja-JP" sz="2000" dirty="0" smtClean="0"/>
              <a:t>83:     </a:t>
            </a:r>
            <a:r>
              <a:rPr lang="en-US" altLang="ja-JP" sz="2000" dirty="0">
                <a:solidFill>
                  <a:schemeClr val="accent2"/>
                </a:solidFill>
              </a:rPr>
              <a:t>logits = </a:t>
            </a:r>
            <a:r>
              <a:rPr lang="en-US" altLang="ja-JP" sz="2000" dirty="0" err="1">
                <a:solidFill>
                  <a:schemeClr val="accent2"/>
                </a:solidFill>
              </a:rPr>
              <a:t>tf.matmul</a:t>
            </a:r>
            <a:r>
              <a:rPr lang="en-US" altLang="ja-JP" sz="2000" dirty="0">
                <a:solidFill>
                  <a:schemeClr val="accent2"/>
                </a:solidFill>
              </a:rPr>
              <a:t>(hidden2, weights) + biases</a:t>
            </a:r>
          </a:p>
        </p:txBody>
      </p:sp>
      <p:sp>
        <p:nvSpPr>
          <p:cNvPr id="47" name="角丸四角形 46"/>
          <p:cNvSpPr/>
          <p:nvPr/>
        </p:nvSpPr>
        <p:spPr>
          <a:xfrm>
            <a:off x="6068614" y="4279900"/>
            <a:ext cx="2887566" cy="2448482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87889" y="475992"/>
            <a:ext cx="7283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>
                <a:solidFill>
                  <a:srgbClr val="0070C0"/>
                </a:solidFill>
              </a:rPr>
              <a:t>先の</a:t>
            </a:r>
            <a:r>
              <a:rPr lang="en-US" altLang="ja-JP" sz="2400" dirty="0" err="1" smtClean="0">
                <a:solidFill>
                  <a:srgbClr val="0070C0"/>
                </a:solidFill>
              </a:rPr>
              <a:t>TensorFlow</a:t>
            </a:r>
            <a:r>
              <a:rPr lang="ja-JP" altLang="en-US" sz="2400" dirty="0" smtClean="0">
                <a:solidFill>
                  <a:srgbClr val="0070C0"/>
                </a:solidFill>
              </a:rPr>
              <a:t>の</a:t>
            </a:r>
            <a:r>
              <a:rPr lang="ja-JP" altLang="en-US" sz="2400" dirty="0" smtClean="0">
                <a:solidFill>
                  <a:srgbClr val="0070C0"/>
                </a:solidFill>
              </a:rPr>
              <a:t>プログラムとそれに対応するグラフ</a:t>
            </a:r>
            <a:endParaRPr kumimoji="1" lang="ja-JP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93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正方形/長方形 44"/>
          <p:cNvSpPr/>
          <p:nvPr/>
        </p:nvSpPr>
        <p:spPr>
          <a:xfrm>
            <a:off x="-91839" y="0"/>
            <a:ext cx="92331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468044" y="4654113"/>
            <a:ext cx="3502744" cy="870557"/>
            <a:chOff x="262331" y="2318154"/>
            <a:chExt cx="8494589" cy="2422946"/>
          </a:xfrm>
        </p:grpSpPr>
        <p:sp>
          <p:nvSpPr>
            <p:cNvPr id="3" name="円/楕円 2"/>
            <p:cNvSpPr/>
            <p:nvPr/>
          </p:nvSpPr>
          <p:spPr>
            <a:xfrm>
              <a:off x="2617940" y="3638810"/>
              <a:ext cx="1102289" cy="110229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 smtClean="0">
                  <a:solidFill>
                    <a:schemeClr val="bg1"/>
                  </a:solidFill>
                </a:rPr>
                <a:t>積</a:t>
              </a:r>
              <a:endParaRPr kumimoji="1" lang="ja-JP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" name="角丸四角形 3"/>
            <p:cNvSpPr/>
            <p:nvPr/>
          </p:nvSpPr>
          <p:spPr>
            <a:xfrm>
              <a:off x="262331" y="3779728"/>
              <a:ext cx="1158833" cy="864296"/>
            </a:xfrm>
            <a:prstGeom prst="roundRect">
              <a:avLst>
                <a:gd name="adj" fmla="val 29711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X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" name="角丸四角形 4"/>
            <p:cNvSpPr/>
            <p:nvPr/>
          </p:nvSpPr>
          <p:spPr>
            <a:xfrm>
              <a:off x="1799027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W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円/楕円 5"/>
            <p:cNvSpPr/>
            <p:nvPr/>
          </p:nvSpPr>
          <p:spPr>
            <a:xfrm>
              <a:off x="4511458" y="3638810"/>
              <a:ext cx="1102289" cy="110229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/>
                <a:t>和</a:t>
              </a:r>
              <a:endParaRPr kumimoji="1" lang="ja-JP" altLang="en-US" dirty="0"/>
            </a:p>
          </p:txBody>
        </p:sp>
        <p:sp>
          <p:nvSpPr>
            <p:cNvPr id="7" name="角丸四角形 6"/>
            <p:cNvSpPr/>
            <p:nvPr/>
          </p:nvSpPr>
          <p:spPr>
            <a:xfrm>
              <a:off x="3584532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b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円/楕円 7"/>
            <p:cNvSpPr/>
            <p:nvPr/>
          </p:nvSpPr>
          <p:spPr>
            <a:xfrm>
              <a:off x="6404976" y="3576180"/>
              <a:ext cx="1102289" cy="110229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 err="1" smtClean="0">
                  <a:solidFill>
                    <a:schemeClr val="accent2"/>
                  </a:solidFill>
                </a:rPr>
                <a:t>φ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右矢印 8"/>
            <p:cNvSpPr/>
            <p:nvPr/>
          </p:nvSpPr>
          <p:spPr>
            <a:xfrm>
              <a:off x="1565753" y="4192043"/>
              <a:ext cx="951979" cy="15448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右矢印 9"/>
            <p:cNvSpPr/>
            <p:nvPr/>
          </p:nvSpPr>
          <p:spPr>
            <a:xfrm>
              <a:off x="3772418" y="4192043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右矢印 10"/>
            <p:cNvSpPr/>
            <p:nvPr/>
          </p:nvSpPr>
          <p:spPr>
            <a:xfrm>
              <a:off x="5653406" y="416907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右矢印 11"/>
            <p:cNvSpPr/>
            <p:nvPr/>
          </p:nvSpPr>
          <p:spPr>
            <a:xfrm rot="2477396">
              <a:off x="4037552" y="3392467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右矢印 12"/>
            <p:cNvSpPr/>
            <p:nvPr/>
          </p:nvSpPr>
          <p:spPr>
            <a:xfrm rot="2477396">
              <a:off x="2198318" y="338202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右矢印 13"/>
            <p:cNvSpPr/>
            <p:nvPr/>
          </p:nvSpPr>
          <p:spPr>
            <a:xfrm>
              <a:off x="7546916" y="4133589"/>
              <a:ext cx="1210004" cy="167143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図形グループ 15"/>
          <p:cNvGrpSpPr/>
          <p:nvPr/>
        </p:nvGrpSpPr>
        <p:grpSpPr>
          <a:xfrm>
            <a:off x="3645075" y="4729270"/>
            <a:ext cx="2858054" cy="782878"/>
            <a:chOff x="1799027" y="2318154"/>
            <a:chExt cx="6727807" cy="2422946"/>
          </a:xfrm>
        </p:grpSpPr>
        <p:sp>
          <p:nvSpPr>
            <p:cNvPr id="17" name="円/楕円 16"/>
            <p:cNvSpPr/>
            <p:nvPr/>
          </p:nvSpPr>
          <p:spPr>
            <a:xfrm>
              <a:off x="2617940" y="3638810"/>
              <a:ext cx="1102289" cy="110229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 smtClean="0">
                  <a:solidFill>
                    <a:schemeClr val="bg1"/>
                  </a:solidFill>
                </a:rPr>
                <a:t>積</a:t>
              </a:r>
              <a:endParaRPr kumimoji="1" lang="ja-JP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8" name="角丸四角形 17"/>
            <p:cNvSpPr/>
            <p:nvPr/>
          </p:nvSpPr>
          <p:spPr>
            <a:xfrm>
              <a:off x="1799027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W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9" name="円/楕円 18"/>
            <p:cNvSpPr/>
            <p:nvPr/>
          </p:nvSpPr>
          <p:spPr>
            <a:xfrm>
              <a:off x="4511458" y="3638810"/>
              <a:ext cx="1102289" cy="110229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/>
                <a:t>和</a:t>
              </a:r>
              <a:endParaRPr kumimoji="1" lang="ja-JP" altLang="en-US" dirty="0"/>
            </a:p>
          </p:txBody>
        </p:sp>
        <p:sp>
          <p:nvSpPr>
            <p:cNvPr id="20" name="角丸四角形 19"/>
            <p:cNvSpPr/>
            <p:nvPr/>
          </p:nvSpPr>
          <p:spPr>
            <a:xfrm>
              <a:off x="3584532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b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1" name="円/楕円 20"/>
            <p:cNvSpPr/>
            <p:nvPr/>
          </p:nvSpPr>
          <p:spPr>
            <a:xfrm>
              <a:off x="6404976" y="3576180"/>
              <a:ext cx="1102289" cy="110229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 err="1" smtClean="0">
                  <a:solidFill>
                    <a:schemeClr val="accent2"/>
                  </a:solidFill>
                </a:rPr>
                <a:t>φ</a:t>
              </a:r>
              <a:endParaRPr kumimoji="1" lang="ja-JP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2" name="右矢印 21"/>
            <p:cNvSpPr/>
            <p:nvPr/>
          </p:nvSpPr>
          <p:spPr>
            <a:xfrm>
              <a:off x="3772418" y="4192043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右矢印 22"/>
            <p:cNvSpPr/>
            <p:nvPr/>
          </p:nvSpPr>
          <p:spPr>
            <a:xfrm>
              <a:off x="5653406" y="416907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右矢印 23"/>
            <p:cNvSpPr/>
            <p:nvPr/>
          </p:nvSpPr>
          <p:spPr>
            <a:xfrm rot="2477396">
              <a:off x="4037552" y="3392467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右矢印 24"/>
            <p:cNvSpPr/>
            <p:nvPr/>
          </p:nvSpPr>
          <p:spPr>
            <a:xfrm rot="2477396">
              <a:off x="2198318" y="338202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右矢印 25"/>
            <p:cNvSpPr/>
            <p:nvPr/>
          </p:nvSpPr>
          <p:spPr>
            <a:xfrm>
              <a:off x="7546921" y="4133589"/>
              <a:ext cx="979913" cy="141497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7" name="図形グループ 26"/>
          <p:cNvGrpSpPr/>
          <p:nvPr/>
        </p:nvGrpSpPr>
        <p:grpSpPr>
          <a:xfrm>
            <a:off x="6177415" y="4718832"/>
            <a:ext cx="2755726" cy="782878"/>
            <a:chOff x="1799027" y="2318154"/>
            <a:chExt cx="6486929" cy="2422946"/>
          </a:xfrm>
        </p:grpSpPr>
        <p:sp>
          <p:nvSpPr>
            <p:cNvPr id="28" name="円/楕円 27"/>
            <p:cNvSpPr/>
            <p:nvPr/>
          </p:nvSpPr>
          <p:spPr>
            <a:xfrm>
              <a:off x="2617940" y="3638810"/>
              <a:ext cx="1102289" cy="110229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dirty="0" smtClean="0">
                  <a:solidFill>
                    <a:schemeClr val="bg1"/>
                  </a:solidFill>
                </a:rPr>
                <a:t>積</a:t>
              </a:r>
              <a:endParaRPr kumimoji="1" lang="ja-JP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9" name="角丸四角形 28"/>
            <p:cNvSpPr/>
            <p:nvPr/>
          </p:nvSpPr>
          <p:spPr>
            <a:xfrm>
              <a:off x="1799027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W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4511458" y="3638810"/>
              <a:ext cx="1102289" cy="110229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/>
                <a:t>和</a:t>
              </a:r>
              <a:endParaRPr kumimoji="1" lang="ja-JP" altLang="en-US" dirty="0"/>
            </a:p>
          </p:txBody>
        </p:sp>
        <p:sp>
          <p:nvSpPr>
            <p:cNvPr id="31" name="角丸四角形 30"/>
            <p:cNvSpPr/>
            <p:nvPr/>
          </p:nvSpPr>
          <p:spPr>
            <a:xfrm>
              <a:off x="3584532" y="2318154"/>
              <a:ext cx="926926" cy="864296"/>
            </a:xfrm>
            <a:prstGeom prst="roundRect">
              <a:avLst>
                <a:gd name="adj" fmla="val 29711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 smtClean="0">
                  <a:solidFill>
                    <a:schemeClr val="tx1"/>
                  </a:solidFill>
                </a:rPr>
                <a:t>b</a:t>
              </a:r>
              <a:endParaRPr kumimoji="1" lang="ja-JP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3" name="右矢印 32"/>
            <p:cNvSpPr/>
            <p:nvPr/>
          </p:nvSpPr>
          <p:spPr>
            <a:xfrm>
              <a:off x="3772418" y="4192043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右矢印 33"/>
            <p:cNvSpPr/>
            <p:nvPr/>
          </p:nvSpPr>
          <p:spPr>
            <a:xfrm>
              <a:off x="5653406" y="4169078"/>
              <a:ext cx="1893515" cy="141497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右矢印 34"/>
            <p:cNvSpPr/>
            <p:nvPr/>
          </p:nvSpPr>
          <p:spPr>
            <a:xfrm rot="2477396">
              <a:off x="4037552" y="3392467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右矢印 35"/>
            <p:cNvSpPr/>
            <p:nvPr/>
          </p:nvSpPr>
          <p:spPr>
            <a:xfrm rot="2477396">
              <a:off x="2198318" y="3382029"/>
              <a:ext cx="739036" cy="1565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右矢印 36"/>
            <p:cNvSpPr/>
            <p:nvPr/>
          </p:nvSpPr>
          <p:spPr>
            <a:xfrm>
              <a:off x="7546920" y="4133589"/>
              <a:ext cx="739036" cy="156577"/>
            </a:xfrm>
            <a:prstGeom prst="rightArrow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角丸四角形 1"/>
          <p:cNvSpPr/>
          <p:nvPr/>
        </p:nvSpPr>
        <p:spPr>
          <a:xfrm>
            <a:off x="1005510" y="4303385"/>
            <a:ext cx="2466333" cy="1816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角丸四角形 37"/>
          <p:cNvSpPr/>
          <p:nvPr/>
        </p:nvSpPr>
        <p:spPr>
          <a:xfrm>
            <a:off x="3625532" y="4343051"/>
            <a:ext cx="2466333" cy="1816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角丸四角形 38"/>
          <p:cNvSpPr/>
          <p:nvPr/>
        </p:nvSpPr>
        <p:spPr>
          <a:xfrm>
            <a:off x="6152857" y="4315611"/>
            <a:ext cx="2565258" cy="18162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82845" y="6257450"/>
            <a:ext cx="8119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入力層</a:t>
            </a:r>
            <a:r>
              <a:rPr kumimoji="1" lang="en-US" altLang="ja-JP" dirty="0" smtClean="0"/>
              <a:t>         Hidden 1</a:t>
            </a:r>
            <a:r>
              <a:rPr kumimoji="1" lang="ja-JP" altLang="en-US" dirty="0" smtClean="0"/>
              <a:t>層</a:t>
            </a:r>
            <a:r>
              <a:rPr kumimoji="1" lang="en-US" altLang="ja-JP" dirty="0" smtClean="0"/>
              <a:t>                 Hidden 2</a:t>
            </a:r>
            <a:r>
              <a:rPr kumimoji="1" lang="ja-JP" altLang="en-US" dirty="0" smtClean="0"/>
              <a:t>層</a:t>
            </a:r>
            <a:r>
              <a:rPr kumimoji="1" lang="en-US" altLang="ja-JP" dirty="0" smtClean="0"/>
              <a:t>                    </a:t>
            </a:r>
            <a:r>
              <a:rPr lang="en-US" altLang="ja-JP" dirty="0" smtClean="0"/>
              <a:t>Linear</a:t>
            </a:r>
            <a:r>
              <a:rPr kumimoji="1" lang="ja-JP" altLang="en-US" dirty="0" smtClean="0"/>
              <a:t>層</a:t>
            </a:r>
            <a:endParaRPr kumimoji="1" lang="ja-JP" altLang="en-US" dirty="0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622073" y="5508150"/>
            <a:ext cx="8521927" cy="37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smtClean="0">
                <a:solidFill>
                  <a:schemeClr val="accent2"/>
                </a:solidFill>
              </a:rPr>
              <a:t>images                     </a:t>
            </a:r>
            <a:r>
              <a:rPr kumimoji="1" lang="en-US" altLang="ja-JP" b="1" dirty="0" smtClean="0">
                <a:solidFill>
                  <a:schemeClr val="accent2"/>
                </a:solidFill>
              </a:rPr>
              <a:t>hidden1                    </a:t>
            </a:r>
            <a:r>
              <a:rPr kumimoji="1" lang="en-US" altLang="ja-JP" b="1" smtClean="0">
                <a:solidFill>
                  <a:schemeClr val="accent2"/>
                </a:solidFill>
              </a:rPr>
              <a:t>hidden2                logits</a:t>
            </a:r>
            <a:endParaRPr kumimoji="1"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482600" y="4279900"/>
            <a:ext cx="737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weights  biases        weights biases         weights biases</a:t>
            </a:r>
            <a:endParaRPr kumimoji="1" lang="ja-JP" altLang="en-US" b="1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2832100" y="4747452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 smtClean="0">
                <a:solidFill>
                  <a:srgbClr val="00B0F0"/>
                </a:solidFill>
              </a:rPr>
              <a:t>relu</a:t>
            </a:r>
            <a:r>
              <a:rPr kumimoji="1" lang="en-US" altLang="ja-JP" b="1" dirty="0" smtClean="0">
                <a:solidFill>
                  <a:srgbClr val="00B0F0"/>
                </a:solidFill>
              </a:rPr>
              <a:t>                           </a:t>
            </a:r>
            <a:r>
              <a:rPr kumimoji="1" lang="en-US" altLang="ja-JP" b="1" dirty="0" err="1" smtClean="0">
                <a:solidFill>
                  <a:srgbClr val="00B0F0"/>
                </a:solidFill>
              </a:rPr>
              <a:t>relu</a:t>
            </a:r>
            <a:endParaRPr kumimoji="1" lang="ja-JP" altLang="en-US" b="1" dirty="0">
              <a:solidFill>
                <a:srgbClr val="00B0F0"/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1390218" y="1634123"/>
            <a:ext cx="2350323" cy="1938992"/>
          </a:xfrm>
          <a:prstGeom prst="rect">
            <a:avLst/>
          </a:prstGeom>
          <a:solidFill>
            <a:srgbClr val="AFECF0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Hidden1</a:t>
            </a:r>
            <a:r>
              <a:rPr kumimoji="1" lang="ja-JP" altLang="en-US" sz="2000" dirty="0" smtClean="0"/>
              <a:t>層</a:t>
            </a:r>
            <a:r>
              <a:rPr kumimoji="1" lang="ja-JP" altLang="en-US" sz="2000" dirty="0" smtClean="0"/>
              <a:t>の</a:t>
            </a:r>
            <a:endParaRPr kumimoji="1" lang="en-US" altLang="ja-JP" sz="2000" dirty="0" smtClean="0"/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ニューロン数</a:t>
            </a:r>
            <a:r>
              <a:rPr lang="en-US" altLang="ja-JP" sz="2000" dirty="0" smtClean="0"/>
              <a:t>:</a:t>
            </a:r>
            <a:r>
              <a:rPr lang="en-US" altLang="ja-JP" sz="2000" dirty="0" smtClean="0">
                <a:solidFill>
                  <a:srgbClr val="FF0000"/>
                </a:solidFill>
              </a:rPr>
              <a:t>128</a:t>
            </a:r>
            <a:endParaRPr kumimoji="1" lang="en-US" altLang="ja-JP" sz="2000" dirty="0" smtClean="0">
              <a:solidFill>
                <a:srgbClr val="FF0000"/>
              </a:solidFill>
            </a:endParaRPr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重み</a:t>
            </a:r>
            <a:r>
              <a:rPr lang="en-US" altLang="ja-JP" sz="2000" dirty="0" smtClean="0"/>
              <a:t> W</a:t>
            </a:r>
            <a:r>
              <a:rPr lang="ja-JP" altLang="en-US" sz="2000" dirty="0" smtClean="0"/>
              <a:t>：</a:t>
            </a:r>
            <a:endParaRPr lang="en-US" altLang="ja-JP" sz="2000" dirty="0" smtClean="0"/>
          </a:p>
          <a:p>
            <a:r>
              <a:rPr lang="en-US" altLang="ja-JP" sz="2000" dirty="0">
                <a:solidFill>
                  <a:srgbClr val="FF0000"/>
                </a:solidFill>
              </a:rPr>
              <a:t> </a:t>
            </a:r>
            <a:r>
              <a:rPr lang="en-US" altLang="ja-JP" sz="2000" dirty="0" smtClean="0">
                <a:solidFill>
                  <a:srgbClr val="FF0000"/>
                </a:solidFill>
              </a:rPr>
              <a:t> 784</a:t>
            </a:r>
            <a:r>
              <a:rPr lang="ja-JP" altLang="en-US" sz="2000" dirty="0" smtClean="0">
                <a:solidFill>
                  <a:srgbClr val="FF0000"/>
                </a:solidFill>
              </a:rPr>
              <a:t>ｘ</a:t>
            </a:r>
            <a:r>
              <a:rPr lang="en-US" altLang="ja-JP" sz="2000" dirty="0" smtClean="0">
                <a:solidFill>
                  <a:srgbClr val="FF0000"/>
                </a:solidFill>
              </a:rPr>
              <a:t>128</a:t>
            </a:r>
            <a:r>
              <a:rPr lang="ja-JP" altLang="en-US" sz="2000" dirty="0" smtClean="0"/>
              <a:t>次元</a:t>
            </a:r>
            <a:endParaRPr lang="en-US" altLang="ja-JP" sz="2000" baseline="-25000" dirty="0" smtClean="0"/>
          </a:p>
          <a:p>
            <a:r>
              <a:rPr kumimoji="1" lang="en-US" altLang="ja-JP" sz="2000" dirty="0"/>
              <a:t> </a:t>
            </a:r>
            <a:r>
              <a:rPr kumimoji="1" lang="en-US" altLang="ja-JP" sz="2000" dirty="0" smtClean="0"/>
              <a:t> </a:t>
            </a:r>
            <a:r>
              <a:rPr kumimoji="1" lang="ja-JP" altLang="en-US" sz="2000" dirty="0" smtClean="0"/>
              <a:t>バイアス</a:t>
            </a:r>
            <a:r>
              <a:rPr kumimoji="1" lang="en-US" altLang="ja-JP" sz="2000" dirty="0" smtClean="0"/>
              <a:t> b</a:t>
            </a:r>
            <a:r>
              <a:rPr kumimoji="1" lang="en-US" altLang="ja-JP" sz="2000" dirty="0" smtClean="0"/>
              <a:t>:</a:t>
            </a:r>
          </a:p>
          <a:p>
            <a:r>
              <a:rPr lang="en-US" altLang="ja-JP" sz="2000" dirty="0">
                <a:solidFill>
                  <a:srgbClr val="FF0000"/>
                </a:solidFill>
              </a:rPr>
              <a:t> </a:t>
            </a:r>
            <a:r>
              <a:rPr lang="en-US" altLang="ja-JP" sz="2000" dirty="0" smtClean="0">
                <a:solidFill>
                  <a:srgbClr val="FF0000"/>
                </a:solidFill>
              </a:rPr>
              <a:t> 128</a:t>
            </a:r>
            <a:r>
              <a:rPr lang="ja-JP" altLang="en-US" sz="2000" dirty="0" smtClean="0"/>
              <a:t>次元</a:t>
            </a:r>
            <a:endParaRPr kumimoji="1" lang="en-US" altLang="ja-JP" sz="2000" dirty="0" smtClean="0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3897506" y="1636211"/>
            <a:ext cx="2186817" cy="1938992"/>
          </a:xfrm>
          <a:prstGeom prst="rect">
            <a:avLst/>
          </a:prstGeom>
          <a:solidFill>
            <a:srgbClr val="AFECF0"/>
          </a:solidFill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Hidden 2</a:t>
            </a:r>
            <a:r>
              <a:rPr kumimoji="1" lang="ja-JP" altLang="en-US" sz="2000" dirty="0" smtClean="0"/>
              <a:t>層</a:t>
            </a:r>
            <a:r>
              <a:rPr kumimoji="1" lang="ja-JP" altLang="en-US" sz="2000" dirty="0" smtClean="0"/>
              <a:t>の</a:t>
            </a:r>
            <a:endParaRPr kumimoji="1" lang="en-US" altLang="ja-JP" sz="2000" dirty="0" smtClean="0"/>
          </a:p>
          <a:p>
            <a:r>
              <a:rPr lang="ja-JP" altLang="en-US" sz="2000" dirty="0"/>
              <a:t>　ニューロン数</a:t>
            </a:r>
            <a:r>
              <a:rPr lang="en-US" altLang="ja-JP" sz="2000" dirty="0" smtClean="0"/>
              <a:t>:</a:t>
            </a:r>
            <a:r>
              <a:rPr lang="en-US" altLang="ja-JP" sz="2000" dirty="0" smtClean="0">
                <a:solidFill>
                  <a:srgbClr val="FF0000"/>
                </a:solidFill>
              </a:rPr>
              <a:t>32</a:t>
            </a:r>
            <a:endParaRPr lang="en-US" altLang="ja-JP" sz="2000" dirty="0">
              <a:solidFill>
                <a:srgbClr val="FF0000"/>
              </a:solidFill>
            </a:endParaRPr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重み</a:t>
            </a:r>
            <a:r>
              <a:rPr lang="en-US" altLang="ja-JP" sz="2000" dirty="0" smtClean="0"/>
              <a:t> W</a:t>
            </a:r>
            <a:r>
              <a:rPr lang="ja-JP" altLang="en-US" sz="2000" dirty="0" smtClean="0"/>
              <a:t>：</a:t>
            </a:r>
            <a:endParaRPr lang="en-US" altLang="ja-JP" sz="2000" dirty="0" smtClean="0"/>
          </a:p>
          <a:p>
            <a:r>
              <a:rPr lang="en-US" altLang="ja-JP" sz="2000" dirty="0">
                <a:solidFill>
                  <a:srgbClr val="FF0000"/>
                </a:solidFill>
              </a:rPr>
              <a:t> </a:t>
            </a:r>
            <a:r>
              <a:rPr lang="en-US" altLang="ja-JP" sz="2000" dirty="0" smtClean="0">
                <a:solidFill>
                  <a:srgbClr val="FF0000"/>
                </a:solidFill>
              </a:rPr>
              <a:t> 128</a:t>
            </a:r>
            <a:r>
              <a:rPr lang="en-US" altLang="ja-JP" sz="2000" dirty="0" smtClean="0">
                <a:solidFill>
                  <a:srgbClr val="FF0000"/>
                </a:solidFill>
              </a:rPr>
              <a:t>x32</a:t>
            </a:r>
            <a:r>
              <a:rPr lang="ja-JP" altLang="en-US" sz="2000" dirty="0" smtClean="0"/>
              <a:t>次元</a:t>
            </a:r>
            <a:endParaRPr lang="en-US" altLang="ja-JP" sz="2000" baseline="-25000" dirty="0" smtClean="0"/>
          </a:p>
          <a:p>
            <a:r>
              <a:rPr kumimoji="1" lang="en-US" altLang="ja-JP" sz="2000" dirty="0"/>
              <a:t> </a:t>
            </a:r>
            <a:r>
              <a:rPr kumimoji="1" lang="en-US" altLang="ja-JP" sz="2000" dirty="0" smtClean="0"/>
              <a:t> </a:t>
            </a:r>
            <a:r>
              <a:rPr kumimoji="1" lang="ja-JP" altLang="en-US" sz="2000" dirty="0" smtClean="0"/>
              <a:t>バイアス</a:t>
            </a:r>
            <a:r>
              <a:rPr kumimoji="1" lang="en-US" altLang="ja-JP" sz="2000" dirty="0" smtClean="0"/>
              <a:t> b</a:t>
            </a:r>
            <a:r>
              <a:rPr kumimoji="1" lang="en-US" altLang="ja-JP" sz="2000" dirty="0" smtClean="0"/>
              <a:t>:</a:t>
            </a:r>
          </a:p>
          <a:p>
            <a:r>
              <a:rPr lang="en-US" altLang="ja-JP" sz="2000" dirty="0">
                <a:solidFill>
                  <a:srgbClr val="FF0000"/>
                </a:solidFill>
              </a:rPr>
              <a:t> </a:t>
            </a:r>
            <a:r>
              <a:rPr lang="en-US" altLang="ja-JP" sz="2000" dirty="0" smtClean="0">
                <a:solidFill>
                  <a:srgbClr val="FF0000"/>
                </a:solidFill>
              </a:rPr>
              <a:t> 32</a:t>
            </a:r>
            <a:r>
              <a:rPr kumimoji="1" lang="ja-JP" altLang="en-US" sz="2000" dirty="0" smtClean="0"/>
              <a:t>次元</a:t>
            </a:r>
            <a:endParaRPr kumimoji="1" lang="en-US" altLang="ja-JP" sz="2000" baseline="-25000" dirty="0" smtClean="0"/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6379742" y="1650825"/>
            <a:ext cx="2186817" cy="1938992"/>
          </a:xfrm>
          <a:prstGeom prst="rect">
            <a:avLst/>
          </a:prstGeom>
          <a:solidFill>
            <a:srgbClr val="AFECF0"/>
          </a:solidFill>
        </p:spPr>
        <p:txBody>
          <a:bodyPr wrap="none" rtlCol="0">
            <a:spAutoFit/>
          </a:bodyPr>
          <a:lstStyle/>
          <a:p>
            <a:r>
              <a:rPr lang="en-US" altLang="ja-JP" sz="2000" dirty="0" smtClean="0"/>
              <a:t>Linear</a:t>
            </a:r>
            <a:r>
              <a:rPr kumimoji="1" lang="ja-JP" altLang="en-US" sz="2000" dirty="0" smtClean="0"/>
              <a:t>層</a:t>
            </a:r>
            <a:r>
              <a:rPr kumimoji="1" lang="ja-JP" altLang="en-US" sz="2000" dirty="0" smtClean="0"/>
              <a:t>の</a:t>
            </a:r>
            <a:endParaRPr kumimoji="1" lang="en-US" altLang="ja-JP" sz="2000" dirty="0" smtClean="0"/>
          </a:p>
          <a:p>
            <a:r>
              <a:rPr lang="ja-JP" altLang="en-US" sz="2000" dirty="0"/>
              <a:t>　ニューロン数</a:t>
            </a:r>
            <a:r>
              <a:rPr lang="en-US" altLang="ja-JP" sz="2000" dirty="0" smtClean="0"/>
              <a:t>:</a:t>
            </a:r>
            <a:r>
              <a:rPr lang="en-US" altLang="ja-JP" sz="2000" dirty="0" smtClean="0">
                <a:solidFill>
                  <a:srgbClr val="FF0000"/>
                </a:solidFill>
              </a:rPr>
              <a:t>10</a:t>
            </a:r>
            <a:endParaRPr lang="en-US" altLang="ja-JP" sz="2000" dirty="0">
              <a:solidFill>
                <a:srgbClr val="FF0000"/>
              </a:solidFill>
            </a:endParaRPr>
          </a:p>
          <a:p>
            <a:r>
              <a:rPr lang="ja-JP" altLang="en-US" sz="2000" dirty="0"/>
              <a:t>　</a:t>
            </a:r>
            <a:r>
              <a:rPr lang="ja-JP" altLang="en-US" sz="2000" dirty="0" smtClean="0"/>
              <a:t>重み</a:t>
            </a:r>
            <a:r>
              <a:rPr lang="en-US" altLang="ja-JP" sz="2000" dirty="0" smtClean="0"/>
              <a:t> W</a:t>
            </a:r>
            <a:r>
              <a:rPr lang="ja-JP" altLang="en-US" sz="2000" dirty="0" smtClean="0"/>
              <a:t>：</a:t>
            </a:r>
            <a:endParaRPr lang="en-US" altLang="ja-JP" sz="2000" dirty="0" smtClean="0"/>
          </a:p>
          <a:p>
            <a:r>
              <a:rPr lang="en-US" altLang="ja-JP" sz="2000" dirty="0">
                <a:solidFill>
                  <a:srgbClr val="FF0000"/>
                </a:solidFill>
              </a:rPr>
              <a:t> </a:t>
            </a:r>
            <a:r>
              <a:rPr lang="en-US" altLang="ja-JP" sz="2000" dirty="0" smtClean="0">
                <a:solidFill>
                  <a:srgbClr val="FF0000"/>
                </a:solidFill>
              </a:rPr>
              <a:t> 32</a:t>
            </a:r>
            <a:r>
              <a:rPr lang="en-US" altLang="ja-JP" sz="2000" dirty="0" smtClean="0">
                <a:solidFill>
                  <a:srgbClr val="FF0000"/>
                </a:solidFill>
              </a:rPr>
              <a:t>x10</a:t>
            </a:r>
            <a:r>
              <a:rPr lang="ja-JP" altLang="en-US" sz="2000" dirty="0" smtClean="0"/>
              <a:t>次元</a:t>
            </a:r>
            <a:endParaRPr lang="en-US" altLang="ja-JP" sz="2000" baseline="-25000" dirty="0" smtClean="0"/>
          </a:p>
          <a:p>
            <a:r>
              <a:rPr kumimoji="1" lang="en-US" altLang="ja-JP" sz="2000" dirty="0"/>
              <a:t> </a:t>
            </a:r>
            <a:r>
              <a:rPr kumimoji="1" lang="en-US" altLang="ja-JP" sz="2000" dirty="0" smtClean="0"/>
              <a:t> </a:t>
            </a:r>
            <a:r>
              <a:rPr kumimoji="1" lang="ja-JP" altLang="en-US" sz="2000" dirty="0" smtClean="0"/>
              <a:t>バイアス</a:t>
            </a:r>
            <a:r>
              <a:rPr kumimoji="1" lang="en-US" altLang="ja-JP" sz="2000" dirty="0" smtClean="0"/>
              <a:t> b</a:t>
            </a:r>
            <a:r>
              <a:rPr kumimoji="1" lang="en-US" altLang="ja-JP" sz="2000" dirty="0" smtClean="0"/>
              <a:t>:</a:t>
            </a:r>
          </a:p>
          <a:p>
            <a:r>
              <a:rPr lang="en-US" altLang="ja-JP" sz="2000" dirty="0">
                <a:solidFill>
                  <a:srgbClr val="FF0000"/>
                </a:solidFill>
              </a:rPr>
              <a:t> </a:t>
            </a:r>
            <a:r>
              <a:rPr lang="en-US" altLang="ja-JP" sz="2000" dirty="0" smtClean="0">
                <a:solidFill>
                  <a:srgbClr val="FF0000"/>
                </a:solidFill>
              </a:rPr>
              <a:t> 10</a:t>
            </a:r>
            <a:r>
              <a:rPr kumimoji="1" lang="ja-JP" altLang="en-US" sz="2000" dirty="0" smtClean="0"/>
              <a:t>次元</a:t>
            </a:r>
            <a:endParaRPr kumimoji="1" lang="en-US" altLang="ja-JP" sz="2000" baseline="-25000" dirty="0" smtClean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-12699" y="1648737"/>
            <a:ext cx="1258180" cy="1528624"/>
          </a:xfrm>
          <a:prstGeom prst="rect">
            <a:avLst/>
          </a:prstGeom>
          <a:solidFill>
            <a:srgbClr val="AFECF0"/>
          </a:solidFill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入力</a:t>
            </a:r>
            <a:r>
              <a:rPr kumimoji="1" lang="ja-JP" altLang="en-US" sz="2000" dirty="0" smtClean="0"/>
              <a:t>層の</a:t>
            </a:r>
            <a:r>
              <a:rPr lang="ja-JP" altLang="en-US" sz="2000" dirty="0" smtClean="0"/>
              <a:t>入力：</a:t>
            </a:r>
            <a:r>
              <a:rPr lang="en-US" altLang="ja-JP" sz="2000" dirty="0" smtClean="0"/>
              <a:t>   </a:t>
            </a:r>
          </a:p>
          <a:p>
            <a:r>
              <a:rPr lang="en-US" altLang="ja-JP" sz="2000" dirty="0" smtClean="0">
                <a:solidFill>
                  <a:srgbClr val="FF0000"/>
                </a:solidFill>
              </a:rPr>
              <a:t>784</a:t>
            </a:r>
            <a:endParaRPr lang="en-US" altLang="ja-JP" sz="2000" dirty="0" smtClean="0">
              <a:solidFill>
                <a:srgbClr val="FF0000"/>
              </a:solidFill>
            </a:endParaRPr>
          </a:p>
          <a:p>
            <a:r>
              <a:rPr lang="en-US" altLang="ja-JP" sz="2000" dirty="0" smtClean="0">
                <a:solidFill>
                  <a:srgbClr val="FF0000"/>
                </a:solidFill>
              </a:rPr>
              <a:t>784</a:t>
            </a:r>
            <a:r>
              <a:rPr lang="ja-JP" altLang="en-US" dirty="0" smtClean="0"/>
              <a:t>次元</a:t>
            </a:r>
            <a:endParaRPr lang="en-US" altLang="ja-JP" dirty="0" smtClean="0"/>
          </a:p>
          <a:p>
            <a:endParaRPr kumimoji="1" lang="ja-JP" altLang="en-US" sz="2000" baseline="-25000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651354" y="234168"/>
            <a:ext cx="51074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err="1" smtClean="0">
                <a:solidFill>
                  <a:schemeClr val="accent2"/>
                </a:solidFill>
              </a:rPr>
              <a:t>tensorflow</a:t>
            </a:r>
            <a:r>
              <a:rPr lang="en-US" altLang="ja-JP" sz="2000" dirty="0" smtClean="0">
                <a:solidFill>
                  <a:schemeClr val="accent2"/>
                </a:solidFill>
              </a:rPr>
              <a:t>/examples/tutorials/</a:t>
            </a:r>
            <a:r>
              <a:rPr lang="en-US" altLang="ja-JP" sz="2000" dirty="0" err="1" smtClean="0">
                <a:solidFill>
                  <a:schemeClr val="accent2"/>
                </a:solidFill>
              </a:rPr>
              <a:t>mnist</a:t>
            </a:r>
            <a:r>
              <a:rPr lang="en-US" altLang="ja-JP" sz="2000" dirty="0" smtClean="0">
                <a:solidFill>
                  <a:schemeClr val="accent2"/>
                </a:solidFill>
              </a:rPr>
              <a:t>/</a:t>
            </a:r>
          </a:p>
          <a:p>
            <a:r>
              <a:rPr lang="ja-JP" altLang="en-US" sz="2000" dirty="0" smtClean="0"/>
              <a:t>以下の</a:t>
            </a:r>
            <a:r>
              <a:rPr lang="ja-JP" altLang="en-US" sz="2000" dirty="0"/>
              <a:t>プログラム中</a:t>
            </a:r>
            <a:r>
              <a:rPr lang="ja-JP" altLang="en-US" sz="2000" dirty="0" smtClean="0"/>
              <a:t>に、次の定義を見つけよ。</a:t>
            </a:r>
            <a:endParaRPr lang="ja-JP" altLang="en-US" sz="2000" dirty="0"/>
          </a:p>
          <a:p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1616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2985607" y="4775755"/>
            <a:ext cx="3042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200" dirty="0">
                <a:solidFill>
                  <a:schemeClr val="bg1"/>
                </a:solidFill>
              </a:rPr>
              <a:t>C</a:t>
            </a:r>
            <a:r>
              <a:rPr lang="en-US" altLang="ja-JP" sz="3200" dirty="0" smtClean="0">
                <a:solidFill>
                  <a:schemeClr val="bg1"/>
                </a:solidFill>
              </a:rPr>
              <a:t>NN</a:t>
            </a:r>
            <a:r>
              <a:rPr lang="ja-JP" altLang="en-US" sz="3200" dirty="0" smtClean="0">
                <a:solidFill>
                  <a:schemeClr val="bg1"/>
                </a:solidFill>
              </a:rPr>
              <a:t>とは何か？</a:t>
            </a:r>
            <a:endParaRPr kumimoji="1" lang="en-US" altLang="ja-JP" sz="3200" dirty="0" smtClean="0">
              <a:solidFill>
                <a:schemeClr val="bg1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743200" y="6007100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DNN</a:t>
            </a:r>
            <a:r>
              <a:rPr kumimoji="1" lang="ja-JP" altLang="en-US" dirty="0" smtClean="0">
                <a:solidFill>
                  <a:schemeClr val="bg1"/>
                </a:solidFill>
              </a:rPr>
              <a:t>の持つ弱点を、克服する試み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12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9118600" cy="68190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ja-JP" sz="4400" dirty="0" smtClean="0">
                <a:solidFill>
                  <a:schemeClr val="bg1"/>
                </a:solidFill>
              </a:rPr>
              <a:t>DNN</a:t>
            </a:r>
            <a:r>
              <a:rPr kumimoji="1" lang="ja-JP" altLang="en-US" sz="4400" dirty="0" smtClean="0">
                <a:solidFill>
                  <a:schemeClr val="bg1"/>
                </a:solidFill>
              </a:rPr>
              <a:t>の</a:t>
            </a:r>
            <a:r>
              <a:rPr kumimoji="1" lang="ja-JP" altLang="en-US" sz="4400" dirty="0" smtClean="0">
                <a:solidFill>
                  <a:schemeClr val="bg1"/>
                </a:solidFill>
              </a:rPr>
              <a:t>問題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>
                <a:solidFill>
                  <a:schemeClr val="bg1"/>
                </a:solidFill>
              </a:rPr>
              <a:t>CNN</a:t>
            </a:r>
            <a:r>
              <a:rPr lang="ja-JP" altLang="en-US" dirty="0">
                <a:solidFill>
                  <a:schemeClr val="bg1"/>
                </a:solidFill>
              </a:rPr>
              <a:t>登場以前の</a:t>
            </a:r>
            <a:r>
              <a:rPr lang="ja-JP" altLang="en-US" dirty="0" smtClean="0">
                <a:solidFill>
                  <a:schemeClr val="bg1"/>
                </a:solidFill>
              </a:rPr>
              <a:t>、</a:t>
            </a:r>
            <a:r>
              <a:rPr lang="en-US" altLang="ja-JP" dirty="0" smtClean="0">
                <a:solidFill>
                  <a:schemeClr val="bg1"/>
                </a:solidFill>
              </a:rPr>
              <a:t>Full Connect</a:t>
            </a:r>
            <a:r>
              <a:rPr lang="ja-JP" altLang="en-US" dirty="0" smtClean="0">
                <a:solidFill>
                  <a:schemeClr val="bg1"/>
                </a:solidFill>
              </a:rPr>
              <a:t>な</a:t>
            </a:r>
            <a:r>
              <a:rPr lang="ja-JP" altLang="en-US" dirty="0" smtClean="0">
                <a:solidFill>
                  <a:schemeClr val="bg1"/>
                </a:solidFill>
              </a:rPr>
              <a:t>ネットワーク</a:t>
            </a:r>
            <a:r>
              <a:rPr lang="en-US" altLang="ja-JP" dirty="0" smtClean="0">
                <a:solidFill>
                  <a:schemeClr val="bg1"/>
                </a:solidFill>
              </a:rPr>
              <a:t>DNN</a:t>
            </a:r>
            <a:r>
              <a:rPr lang="ja-JP" altLang="en-US" dirty="0" smtClean="0">
                <a:solidFill>
                  <a:schemeClr val="bg1"/>
                </a:solidFill>
              </a:rPr>
              <a:t>に</a:t>
            </a:r>
            <a:r>
              <a:rPr lang="ja-JP" altLang="en-US" dirty="0">
                <a:solidFill>
                  <a:schemeClr val="bg1"/>
                </a:solidFill>
              </a:rPr>
              <a:t>は、大きく言って、二つの問題がある。一つは、パラメーターの数</a:t>
            </a:r>
            <a:r>
              <a:rPr lang="ja-JP" altLang="en-US" dirty="0" smtClean="0">
                <a:solidFill>
                  <a:schemeClr val="bg1"/>
                </a:solidFill>
              </a:rPr>
              <a:t>の爆発で</a:t>
            </a:r>
            <a:r>
              <a:rPr lang="ja-JP" altLang="en-US" dirty="0">
                <a:solidFill>
                  <a:schemeClr val="bg1"/>
                </a:solidFill>
              </a:rPr>
              <a:t>あり、もう一つは、画像データの持つ局所的な特徴をうまく抽出できないということである</a:t>
            </a:r>
            <a:r>
              <a:rPr lang="ja-JP" altLang="en-US" dirty="0" smtClean="0">
                <a:solidFill>
                  <a:schemeClr val="bg1"/>
                </a:solidFill>
              </a:rPr>
              <a:t>。</a:t>
            </a:r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95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200" dirty="0" smtClean="0">
                <a:solidFill>
                  <a:srgbClr val="0070C0"/>
                </a:solidFill>
              </a:rPr>
              <a:t>CNN</a:t>
            </a:r>
            <a:r>
              <a:rPr lang="ja-JP" altLang="en-US" sz="3200" dirty="0" smtClean="0">
                <a:solidFill>
                  <a:srgbClr val="0070C0"/>
                </a:solidFill>
              </a:rPr>
              <a:t>以前のネットワークの第一の問題</a:t>
            </a:r>
            <a:r>
              <a:rPr lang="en-US" altLang="ja-JP" sz="3200" dirty="0" smtClean="0">
                <a:solidFill>
                  <a:srgbClr val="0070C0"/>
                </a:solidFill>
              </a:rPr>
              <a:t/>
            </a:r>
            <a:br>
              <a:rPr lang="en-US" altLang="ja-JP" sz="3200" dirty="0" smtClean="0">
                <a:solidFill>
                  <a:srgbClr val="0070C0"/>
                </a:solidFill>
              </a:rPr>
            </a:br>
            <a:r>
              <a:rPr lang="ja-JP" altLang="en-US" sz="4000" dirty="0" smtClean="0"/>
              <a:t>パラメーターの数の爆発</a:t>
            </a:r>
            <a:r>
              <a:rPr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400" dirty="0" smtClean="0"/>
              <a:t>入力層に</a:t>
            </a:r>
            <a:r>
              <a:rPr kumimoji="1" lang="en-US" altLang="ja-JP" sz="2400" dirty="0" smtClean="0"/>
              <a:t>n</a:t>
            </a:r>
            <a:r>
              <a:rPr kumimoji="1" lang="ja-JP" altLang="en-US" sz="2400" dirty="0" smtClean="0"/>
              <a:t>個のデータがあるとしよう。この時、最初の隠れ層の一つ一つのニューロンは、それぞれ、入力層のすべてのデータを受け取るので、</a:t>
            </a:r>
            <a:r>
              <a:rPr kumimoji="1" lang="en-US" altLang="ja-JP" sz="2400" dirty="0" smtClean="0"/>
              <a:t>n</a:t>
            </a:r>
            <a:r>
              <a:rPr kumimoji="1" lang="ja-JP" altLang="en-US" sz="2400" dirty="0" smtClean="0"/>
              <a:t>個のシナプスを持つ。それは、最初の隠れ層のニューロンが、</a:t>
            </a:r>
            <a:r>
              <a:rPr kumimoji="1" lang="en-US" altLang="ja-JP" sz="2400" dirty="0" smtClean="0"/>
              <a:t>n</a:t>
            </a:r>
            <a:r>
              <a:rPr kumimoji="1" lang="ja-JP" altLang="en-US" sz="2400" dirty="0" smtClean="0"/>
              <a:t>個の重みパラメーターを持つことを意味する。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この隠れ層のニューロンの数を</a:t>
            </a:r>
            <a:r>
              <a:rPr kumimoji="1" lang="en-US" altLang="ja-JP" sz="2400" dirty="0" smtClean="0"/>
              <a:t> m</a:t>
            </a:r>
            <a:r>
              <a:rPr kumimoji="1" lang="ja-JP" altLang="en-US" sz="2400" dirty="0" smtClean="0"/>
              <a:t>個だとすると、最初の隠れ層の持つパラメーターの総数は、</a:t>
            </a:r>
            <a:r>
              <a:rPr kumimoji="1" lang="en-US" altLang="ja-JP" sz="2400" dirty="0" smtClean="0"/>
              <a:t> n x m + n </a:t>
            </a:r>
            <a:r>
              <a:rPr kumimoji="1" lang="ja-JP" altLang="en-US" sz="2400" dirty="0" smtClean="0"/>
              <a:t>となる。（最後の</a:t>
            </a:r>
            <a:r>
              <a:rPr kumimoji="1" lang="en-US" altLang="ja-JP" sz="2400" dirty="0" smtClean="0"/>
              <a:t> + n</a:t>
            </a:r>
            <a:r>
              <a:rPr kumimoji="1" lang="ja-JP" altLang="en-US" sz="2400" dirty="0" smtClean="0"/>
              <a:t>　は、バイアスの個数である）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実際の画像データで、この</a:t>
            </a:r>
            <a:r>
              <a:rPr lang="en-US" altLang="ja-JP" sz="2400" dirty="0" smtClean="0"/>
              <a:t> n x m </a:t>
            </a:r>
            <a:r>
              <a:rPr lang="ja-JP" altLang="en-US" sz="2400" dirty="0" smtClean="0"/>
              <a:t>が、どのくらいになるのか、コンピュータ上でよく使われる画像フォーマットで見てみよう。</a:t>
            </a:r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516339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よく使われる画像フォーマットの画素数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/>
          </p:nvPr>
        </p:nvGraphicFramePr>
        <p:xfrm>
          <a:off x="566738" y="1752600"/>
          <a:ext cx="8001000" cy="498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0062"/>
                <a:gridCol w="1816100"/>
                <a:gridCol w="1895018"/>
                <a:gridCol w="2519820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機械学習</a:t>
                      </a:r>
                      <a:endParaRPr kumimoji="1" lang="ja-JP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 smtClean="0"/>
                        <a:t>総画素数</a:t>
                      </a:r>
                      <a:endParaRPr kumimoji="1" lang="ja-JP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MNIST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28x28</a:t>
                      </a:r>
                    </a:p>
                    <a:p>
                      <a:pPr algn="r"/>
                      <a:r>
                        <a:rPr kumimoji="1" lang="en-US" altLang="ja-JP" dirty="0" smtClean="0"/>
                        <a:t>[</a:t>
                      </a:r>
                      <a:r>
                        <a:rPr kumimoji="1" lang="en-US" altLang="ja-JP" dirty="0" err="1" smtClean="0"/>
                        <a:t>GreyScale</a:t>
                      </a:r>
                      <a:r>
                        <a:rPr kumimoji="1" lang="en-US" altLang="ja-JP" dirty="0" smtClean="0"/>
                        <a:t>]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784x1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手書き数字</a:t>
                      </a:r>
                      <a:r>
                        <a:rPr kumimoji="1" lang="en-US" altLang="ja-JP" dirty="0" smtClean="0"/>
                        <a:t> </a:t>
                      </a:r>
                    </a:p>
                    <a:p>
                      <a:r>
                        <a:rPr kumimoji="1" lang="en-US" altLang="ja-JP" dirty="0" smtClean="0"/>
                        <a:t>10</a:t>
                      </a:r>
                      <a:r>
                        <a:rPr kumimoji="1" lang="en-US" altLang="ja-JP" baseline="0" dirty="0" smtClean="0"/>
                        <a:t> </a:t>
                      </a:r>
                      <a:r>
                        <a:rPr kumimoji="1" lang="ja-JP" altLang="en-US" baseline="0" dirty="0" smtClean="0"/>
                        <a:t>クラス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CIFAR-10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32x32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1024x3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CIFAR-10/100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ImageNet</a:t>
                      </a:r>
                    </a:p>
                    <a:p>
                      <a:r>
                        <a:rPr kumimoji="1" lang="en-US" altLang="ja-JP" sz="1600" dirty="0" smtClean="0"/>
                        <a:t>(</a:t>
                      </a:r>
                      <a:r>
                        <a:rPr lang="en-US" altLang="ja-JP" sz="1600" dirty="0" smtClean="0"/>
                        <a:t>ILSVRC-2010</a:t>
                      </a:r>
                      <a:r>
                        <a:rPr kumimoji="1" lang="en-US" altLang="ja-JP" sz="1600" dirty="0" smtClean="0"/>
                        <a:t>)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256x256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65,536x3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画像データ</a:t>
                      </a:r>
                      <a:endParaRPr kumimoji="1" lang="en-US" altLang="ja-JP" dirty="0" smtClean="0"/>
                    </a:p>
                    <a:p>
                      <a:r>
                        <a:rPr kumimoji="1" lang="en-US" altLang="ja-JP" dirty="0" smtClean="0"/>
                        <a:t>1,000</a:t>
                      </a:r>
                      <a:r>
                        <a:rPr kumimoji="1" lang="ja-JP" altLang="en-US" dirty="0" smtClean="0"/>
                        <a:t>クラス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b="1" dirty="0" err="1" smtClean="0">
                          <a:solidFill>
                            <a:srgbClr val="0070C0"/>
                          </a:solidFill>
                        </a:rPr>
                        <a:t>AlphaGO</a:t>
                      </a:r>
                      <a:endParaRPr kumimoji="1" lang="ja-JP" altLang="en-US" sz="16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19x19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361x1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>
                          <a:solidFill>
                            <a:schemeClr val="bg1"/>
                          </a:solidFill>
                        </a:rPr>
                        <a:t>PC/TV</a:t>
                      </a:r>
                      <a:endParaRPr kumimoji="1" lang="ja-JP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solidFill>
                          <a:srgbClr val="92D050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VGA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640x480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307,200x3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DOS/V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XGA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1024x768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786,432x3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Windows3.0~XP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Full-WXGA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1366x768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1,049,088x3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低価格</a:t>
                      </a:r>
                      <a:r>
                        <a:rPr kumimoji="1" lang="en-US" altLang="ja-JP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HDTV</a:t>
                      </a:r>
                      <a:r>
                        <a:rPr kumimoji="1" lang="ja-JP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の主流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Full-HD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 smtClean="0"/>
                        <a:t>1920x1088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2,073,600x3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一般的なディスプレイ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4K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3840x2160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8,294,400x3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Xperia</a:t>
                      </a:r>
                      <a:r>
                        <a:rPr kumimoji="1" lang="en-US" altLang="ja-JP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Z5 Premium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8K FUHD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7680x4320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 smtClean="0">
                          <a:effectLst/>
                        </a:rPr>
                        <a:t>33,177,600x3</a:t>
                      </a:r>
                      <a:endParaRPr lang="en-US" altLang="ja-JP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878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21"/>
            <a:ext cx="9018740" cy="6807041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71013" y="550971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smtClean="0">
                <a:solidFill>
                  <a:srgbClr val="0070C0"/>
                </a:solidFill>
              </a:rPr>
              <a:t>DNN</a:t>
            </a:r>
            <a:r>
              <a:rPr kumimoji="1" lang="ja-JP" altLang="en-US" sz="2400" dirty="0" smtClean="0"/>
              <a:t>の</a:t>
            </a:r>
            <a:r>
              <a:rPr kumimoji="1" lang="ja-JP" altLang="en-US" sz="2400" dirty="0" smtClean="0"/>
              <a:t>例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0313" y="3995803"/>
            <a:ext cx="1455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B0F0"/>
                </a:solidFill>
              </a:rPr>
              <a:t>これでも省略</a:t>
            </a:r>
            <a:endParaRPr kumimoji="1" lang="en-US" altLang="ja-JP" dirty="0" smtClean="0">
              <a:solidFill>
                <a:srgbClr val="00B0F0"/>
              </a:solidFill>
            </a:endParaRPr>
          </a:p>
          <a:p>
            <a:r>
              <a:rPr lang="ja-JP" altLang="en-US" dirty="0" smtClean="0">
                <a:solidFill>
                  <a:srgbClr val="00B0F0"/>
                </a:solidFill>
              </a:rPr>
              <a:t>されている</a:t>
            </a:r>
            <a:endParaRPr kumimoji="1" lang="en-US" altLang="ja-JP" dirty="0">
              <a:solidFill>
                <a:srgbClr val="00B0F0"/>
              </a:solidFill>
            </a:endParaRPr>
          </a:p>
          <a:p>
            <a:r>
              <a:rPr lang="en-US" altLang="ja-JP" dirty="0" smtClean="0">
                <a:solidFill>
                  <a:srgbClr val="00B0F0"/>
                </a:solidFill>
              </a:rPr>
              <a:t> </a:t>
            </a:r>
            <a:r>
              <a:rPr lang="en-US" altLang="ja-JP" dirty="0" smtClean="0">
                <a:solidFill>
                  <a:srgbClr val="0070C0"/>
                </a:solidFill>
              </a:rPr>
              <a:t>784-&gt;8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1761821" y="1878905"/>
            <a:ext cx="892479" cy="36709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4036313" y="563671"/>
            <a:ext cx="1424687" cy="6192729"/>
          </a:xfrm>
          <a:prstGeom prst="roundRect">
            <a:avLst>
              <a:gd name="adj" fmla="val 9447"/>
            </a:avLst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6934200" y="1498600"/>
            <a:ext cx="850900" cy="43180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538055" y="6021018"/>
            <a:ext cx="6521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chemeClr val="accent2"/>
                </a:solidFill>
              </a:rPr>
              <a:t>入力層</a:t>
            </a:r>
            <a:r>
              <a:rPr kumimoji="1" lang="ja-JP" altLang="en-US" sz="2800" dirty="0" smtClean="0"/>
              <a:t>　　　　　　</a:t>
            </a:r>
            <a:r>
              <a:rPr kumimoji="1" lang="ja-JP" altLang="en-US" sz="2800" dirty="0" smtClean="0">
                <a:solidFill>
                  <a:srgbClr val="00B050"/>
                </a:solidFill>
              </a:rPr>
              <a:t>隠れ層</a:t>
            </a:r>
            <a:r>
              <a:rPr kumimoji="1" lang="ja-JP" altLang="en-US" sz="2800" dirty="0" smtClean="0"/>
              <a:t>　　　　　　　</a:t>
            </a:r>
            <a:r>
              <a:rPr kumimoji="1" lang="ja-JP" altLang="en-US" sz="2800" dirty="0" smtClean="0">
                <a:solidFill>
                  <a:srgbClr val="00B0F0"/>
                </a:solidFill>
              </a:rPr>
              <a:t>出力層</a:t>
            </a:r>
            <a:endParaRPr kumimoji="1" lang="ja-JP" alt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09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200" dirty="0" smtClean="0">
                <a:solidFill>
                  <a:srgbClr val="0070C0"/>
                </a:solidFill>
              </a:rPr>
              <a:t>DNN</a:t>
            </a:r>
            <a:r>
              <a:rPr lang="ja-JP" altLang="en-US" sz="3200" dirty="0" smtClean="0">
                <a:solidFill>
                  <a:srgbClr val="0070C0"/>
                </a:solidFill>
              </a:rPr>
              <a:t>の</a:t>
            </a:r>
            <a:r>
              <a:rPr lang="ja-JP" altLang="en-US" sz="3200" dirty="0" smtClean="0">
                <a:solidFill>
                  <a:srgbClr val="0070C0"/>
                </a:solidFill>
              </a:rPr>
              <a:t>第一の問題</a:t>
            </a:r>
            <a:r>
              <a:rPr lang="en-US" altLang="ja-JP" sz="3200" dirty="0">
                <a:solidFill>
                  <a:srgbClr val="0070C0"/>
                </a:solidFill>
              </a:rPr>
              <a:t/>
            </a:r>
            <a:br>
              <a:rPr lang="en-US" altLang="ja-JP" sz="3200" dirty="0">
                <a:solidFill>
                  <a:srgbClr val="0070C0"/>
                </a:solidFill>
              </a:rPr>
            </a:br>
            <a:r>
              <a:rPr lang="ja-JP" altLang="en-US" sz="4000" dirty="0" smtClean="0"/>
              <a:t>パラメーター</a:t>
            </a:r>
            <a:r>
              <a:rPr lang="ja-JP" altLang="en-US" sz="4000" dirty="0"/>
              <a:t>の数</a:t>
            </a:r>
            <a:r>
              <a:rPr lang="ja-JP" altLang="en-US" sz="4000" dirty="0" smtClean="0"/>
              <a:t>の爆発</a:t>
            </a:r>
            <a:r>
              <a:rPr lang="en-US" altLang="ja-JP" sz="4000" dirty="0" smtClean="0"/>
              <a:t> </a:t>
            </a:r>
            <a:endParaRPr kumimoji="1" lang="ja-JP" altLang="en-US" sz="4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2400" dirty="0" smtClean="0"/>
              <a:t>MNIST</a:t>
            </a:r>
            <a:r>
              <a:rPr kumimoji="1" lang="ja-JP" altLang="en-US" sz="2400" dirty="0" smtClean="0"/>
              <a:t>の入力データ数は</a:t>
            </a:r>
            <a:r>
              <a:rPr kumimoji="1" lang="en-US" altLang="ja-JP" sz="2400" dirty="0" smtClean="0"/>
              <a:t>28x28=</a:t>
            </a:r>
            <a:r>
              <a:rPr kumimoji="1" lang="en-US" altLang="ja-JP" sz="2400" dirty="0" smtClean="0">
                <a:solidFill>
                  <a:srgbClr val="0070C0"/>
                </a:solidFill>
              </a:rPr>
              <a:t>784</a:t>
            </a:r>
            <a:r>
              <a:rPr lang="ja-JP" altLang="en-US" sz="2400" dirty="0" smtClean="0"/>
              <a:t>、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>CIFAR-10</a:t>
            </a:r>
            <a:r>
              <a:rPr lang="ja-JP" altLang="en-US" sz="2400" dirty="0" smtClean="0"/>
              <a:t>の入力データ数は</a:t>
            </a:r>
            <a:r>
              <a:rPr lang="en-US" altLang="ja-JP" sz="2400" dirty="0" smtClean="0"/>
              <a:t>32x32x3=</a:t>
            </a:r>
            <a:r>
              <a:rPr lang="en-US" altLang="ja-JP" sz="2400" dirty="0" smtClean="0">
                <a:solidFill>
                  <a:srgbClr val="0070C0"/>
                </a:solidFill>
              </a:rPr>
              <a:t>3,072</a:t>
            </a:r>
            <a:r>
              <a:rPr lang="en-US" altLang="ja-JP" sz="2400" dirty="0"/>
              <a:t/>
            </a:r>
            <a:br>
              <a:rPr lang="en-US" altLang="ja-JP" sz="2400" dirty="0"/>
            </a:br>
            <a:r>
              <a:rPr lang="en-US" altLang="ja-JP" sz="2400" dirty="0" smtClean="0"/>
              <a:t>CIFAR-10</a:t>
            </a:r>
            <a:r>
              <a:rPr lang="ja-JP" altLang="en-US" sz="2400" dirty="0" smtClean="0"/>
              <a:t>はカラー画像なので、</a:t>
            </a:r>
            <a:r>
              <a:rPr lang="en-US" altLang="ja-JP" sz="2400" dirty="0" smtClean="0"/>
              <a:t>x3</a:t>
            </a:r>
            <a:r>
              <a:rPr lang="ja-JP" altLang="en-US" sz="2400" dirty="0" smtClean="0"/>
              <a:t>になる、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>ImageNet</a:t>
            </a:r>
            <a:r>
              <a:rPr lang="ja-JP" altLang="en-US" sz="2400" dirty="0" smtClean="0"/>
              <a:t>の入力データ数は、</a:t>
            </a:r>
            <a:r>
              <a:rPr lang="en-US" altLang="ja-JP" sz="2400" dirty="0" smtClean="0"/>
              <a:t>256x256x3=</a:t>
            </a:r>
            <a:r>
              <a:rPr lang="en-US" altLang="ja-JP" sz="2400" dirty="0" smtClean="0">
                <a:solidFill>
                  <a:srgbClr val="0070C0"/>
                </a:solidFill>
              </a:rPr>
              <a:t>196,608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>Full Connect</a:t>
            </a:r>
            <a:r>
              <a:rPr lang="ja-JP" altLang="en-US" sz="2400" dirty="0" smtClean="0"/>
              <a:t>なネットワークでは隠れ層の一個のニューロンについて、これだけのパラメーターが必要になる。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もうひとつ注意してほしいのは、これらの機械学習でよく用いられる画像データは、コンピュータの世界で一般的な画像データと比較すると、必ずしも大きなものではないということである。それは、</a:t>
            </a:r>
            <a:r>
              <a:rPr kumimoji="1" lang="en-US" altLang="ja-JP" sz="2400" dirty="0" smtClean="0"/>
              <a:t>25</a:t>
            </a:r>
            <a:r>
              <a:rPr kumimoji="1" lang="ja-JP" altLang="en-US" sz="2400" dirty="0" smtClean="0"/>
              <a:t>年前の</a:t>
            </a:r>
            <a:r>
              <a:rPr kumimoji="1" lang="en-US" altLang="ja-JP" sz="2400" dirty="0" smtClean="0"/>
              <a:t>DOS/V</a:t>
            </a:r>
            <a:r>
              <a:rPr kumimoji="1" lang="ja-JP" altLang="en-US" sz="2400" dirty="0" smtClean="0"/>
              <a:t>の画像データより小さい。</a:t>
            </a:r>
            <a:endParaRPr kumimoji="1" lang="en-US" altLang="ja-JP" sz="2400" dirty="0" smtClean="0"/>
          </a:p>
          <a:p>
            <a:r>
              <a:rPr kumimoji="1" lang="ja-JP" altLang="en-US" sz="2400" dirty="0" smtClean="0">
                <a:solidFill>
                  <a:srgbClr val="00B0F0"/>
                </a:solidFill>
              </a:rPr>
              <a:t>ちなみに、</a:t>
            </a:r>
            <a:r>
              <a:rPr kumimoji="1" lang="en-US" altLang="ja-JP" sz="2400" dirty="0" err="1" smtClean="0">
                <a:solidFill>
                  <a:srgbClr val="00B0F0"/>
                </a:solidFill>
              </a:rPr>
              <a:t>AlphaGO</a:t>
            </a:r>
            <a:r>
              <a:rPr kumimoji="1" lang="ja-JP" altLang="en-US" sz="2400" dirty="0" smtClean="0">
                <a:solidFill>
                  <a:srgbClr val="00B0F0"/>
                </a:solidFill>
              </a:rPr>
              <a:t>の入力データは、</a:t>
            </a:r>
            <a:r>
              <a:rPr kumimoji="1" lang="en-US" altLang="ja-JP" sz="2400" dirty="0" smtClean="0">
                <a:solidFill>
                  <a:srgbClr val="00B0F0"/>
                </a:solidFill>
              </a:rPr>
              <a:t>19x19x1</a:t>
            </a:r>
            <a:r>
              <a:rPr kumimoji="1" lang="ja-JP" altLang="en-US" sz="2400" dirty="0" smtClean="0">
                <a:solidFill>
                  <a:srgbClr val="00B0F0"/>
                </a:solidFill>
              </a:rPr>
              <a:t>である。</a:t>
            </a:r>
            <a:endParaRPr kumimoji="1" lang="ja-JP" alt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3209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-88900" y="25894"/>
            <a:ext cx="9221795" cy="6832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577850"/>
            <a:ext cx="69850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742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79614"/>
            <a:ext cx="7992887" cy="6578508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164074" y="-27384"/>
            <a:ext cx="5072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ImageNet 1000 Categories  x </a:t>
            </a:r>
            <a:r>
              <a:rPr kumimoji="1" lang="en-US" altLang="ja-JP" sz="2000" dirty="0" err="1" smtClean="0"/>
              <a:t>AlexNet</a:t>
            </a:r>
            <a:endParaRPr kumimoji="1" lang="ja-JP" altLang="en-US" sz="20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2132856"/>
            <a:ext cx="75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/>
              <a:t>⚪︎</a:t>
            </a:r>
            <a:endParaRPr kumimoji="1" lang="ja-JP" altLang="en-US" sz="4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36512" y="544522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 smtClean="0"/>
              <a:t>❌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256608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-88900" y="25894"/>
            <a:ext cx="9221795" cy="6832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869256"/>
            <a:ext cx="9144000" cy="5119487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057400" y="190500"/>
            <a:ext cx="54935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ImageNet</a:t>
            </a:r>
            <a:r>
              <a:rPr lang="en-US" altLang="ja-JP" sz="3200" dirty="0"/>
              <a:t> (</a:t>
            </a:r>
            <a:r>
              <a:rPr lang="en-US" altLang="ja-JP" sz="3200"/>
              <a:t>ILSVRC-2010</a:t>
            </a:r>
            <a:r>
              <a:rPr lang="en-US" altLang="ja-JP" sz="3200" smtClean="0"/>
              <a:t>)</a:t>
            </a:r>
            <a:endParaRPr lang="ja-JP" altLang="en-US" sz="32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266408" y="6237312"/>
            <a:ext cx="7090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14,197,122 images, </a:t>
            </a:r>
            <a:r>
              <a:rPr lang="en-US" altLang="ja-JP" sz="2400" dirty="0" smtClean="0"/>
              <a:t>21,841 </a:t>
            </a:r>
            <a:r>
              <a:rPr lang="en-US" altLang="ja-JP" sz="2400" dirty="0" err="1"/>
              <a:t>synsets</a:t>
            </a:r>
            <a:r>
              <a:rPr lang="en-US" altLang="ja-JP" sz="2400" dirty="0"/>
              <a:t> indexed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195538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2400" dirty="0" smtClean="0"/>
              <a:t>Full Connect</a:t>
            </a:r>
            <a:r>
              <a:rPr kumimoji="1" lang="ja-JP" altLang="en-US" sz="2400" dirty="0" smtClean="0"/>
              <a:t>なネットワークでは、入力層の全てのノードが、次の層の全てのノードと接続しているので、入力層上でのデータの並びは、大きな意味を持たない。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ただ、画像データでは、一つ一つのピクセルの位置情報</a:t>
            </a:r>
            <a:r>
              <a:rPr lang="ja-JP" altLang="en-US" sz="2400" dirty="0" smtClean="0"/>
              <a:t>と</a:t>
            </a:r>
            <a:r>
              <a:rPr kumimoji="1" lang="ja-JP" altLang="en-US" sz="2400" dirty="0" smtClean="0"/>
              <a:t>その並びは、意味を持つ。同時に、画像認識という視点から考えれば、ピクセルの微細な位置のずれや画像の乱れは、画像の認識にとっては、大きな意味を持たない。</a:t>
            </a:r>
            <a:r>
              <a:rPr lang="ja-JP" altLang="en-US" sz="2400" dirty="0" smtClean="0"/>
              <a:t>こうした、相反する要求を、同時に満たすことが、求められることになる。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また、</a:t>
            </a:r>
            <a:r>
              <a:rPr kumimoji="1" lang="en-US" altLang="ja-JP" sz="2400" dirty="0" smtClean="0"/>
              <a:t>RGB</a:t>
            </a:r>
            <a:r>
              <a:rPr kumimoji="1" lang="ja-JP" altLang="en-US" sz="2400" dirty="0" smtClean="0"/>
              <a:t>で表された三枚の画像のデータには、対応する箇所で、強い相関がある。同様に、画像上の特徴的なパターンは、データ内部の局所的な強い相関として捉えることができる。</a:t>
            </a:r>
            <a:endParaRPr kumimoji="1" lang="en-US" altLang="ja-JP" sz="2400" dirty="0" smtClean="0"/>
          </a:p>
          <a:p>
            <a:endParaRPr kumimoji="1" lang="ja-JP" altLang="en-US" sz="2400" dirty="0"/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200" dirty="0">
                <a:solidFill>
                  <a:srgbClr val="0070C0"/>
                </a:solidFill>
              </a:rPr>
              <a:t>D</a:t>
            </a:r>
            <a:r>
              <a:rPr lang="en-US" altLang="ja-JP" sz="3200" dirty="0" smtClean="0">
                <a:solidFill>
                  <a:srgbClr val="0070C0"/>
                </a:solidFill>
              </a:rPr>
              <a:t>NN</a:t>
            </a:r>
            <a:r>
              <a:rPr lang="ja-JP" altLang="en-US" sz="3200" dirty="0" smtClean="0">
                <a:solidFill>
                  <a:srgbClr val="0070C0"/>
                </a:solidFill>
              </a:rPr>
              <a:t>の</a:t>
            </a:r>
            <a:r>
              <a:rPr lang="ja-JP" altLang="en-US" sz="3200" dirty="0" smtClean="0">
                <a:solidFill>
                  <a:srgbClr val="0070C0"/>
                </a:solidFill>
              </a:rPr>
              <a:t>第二の問題</a:t>
            </a:r>
            <a:r>
              <a:rPr lang="en-US" altLang="ja-JP" sz="3200" dirty="0">
                <a:solidFill>
                  <a:srgbClr val="0070C0"/>
                </a:solidFill>
              </a:rPr>
              <a:t/>
            </a:r>
            <a:br>
              <a:rPr lang="en-US" altLang="ja-JP" sz="3200" dirty="0">
                <a:solidFill>
                  <a:srgbClr val="0070C0"/>
                </a:solidFill>
              </a:rPr>
            </a:br>
            <a:r>
              <a:rPr lang="ja-JP" altLang="en-US" sz="4000" dirty="0" smtClean="0"/>
              <a:t>画像データの特徴を捉えているか？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696215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/>
        </p:nvSpPr>
        <p:spPr>
          <a:xfrm>
            <a:off x="-88900" y="25894"/>
            <a:ext cx="9221795" cy="6832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469900" y="508000"/>
            <a:ext cx="3416300" cy="2400300"/>
          </a:xfrm>
          <a:prstGeom prst="rect">
            <a:avLst/>
          </a:prstGeom>
          <a:solidFill>
            <a:srgbClr val="BDF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600" dirty="0" smtClean="0">
                <a:solidFill>
                  <a:schemeClr val="tx1"/>
                </a:solidFill>
              </a:rPr>
              <a:t>A</a:t>
            </a:r>
            <a:endParaRPr kumimoji="1" lang="ja-JP" altLang="en-US" sz="9600" dirty="0">
              <a:solidFill>
                <a:schemeClr val="tx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83200" y="508000"/>
            <a:ext cx="3416300" cy="2400300"/>
          </a:xfrm>
          <a:prstGeom prst="rect">
            <a:avLst/>
          </a:prstGeom>
          <a:solidFill>
            <a:srgbClr val="BDF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600" dirty="0">
              <a:solidFill>
                <a:schemeClr val="tx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69900" y="3822700"/>
            <a:ext cx="3416300" cy="2400300"/>
          </a:xfrm>
          <a:prstGeom prst="rect">
            <a:avLst/>
          </a:prstGeom>
          <a:solidFill>
            <a:srgbClr val="BDF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9600" dirty="0" smtClean="0">
                <a:solidFill>
                  <a:schemeClr val="tx1"/>
                </a:solidFill>
              </a:rPr>
              <a:t> A</a:t>
            </a:r>
            <a:endParaRPr lang="ja-JP" altLang="en-US" sz="96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5283200" y="3822700"/>
            <a:ext cx="3416300" cy="2400300"/>
          </a:xfrm>
          <a:prstGeom prst="rect">
            <a:avLst/>
          </a:prstGeom>
          <a:solidFill>
            <a:srgbClr val="BDF9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600" dirty="0" smtClean="0">
                <a:solidFill>
                  <a:schemeClr val="tx1"/>
                </a:solidFill>
              </a:rPr>
              <a:t>A</a:t>
            </a:r>
            <a:endParaRPr kumimoji="1" lang="ja-JP" altLang="en-US" sz="9600" dirty="0">
              <a:solidFill>
                <a:schemeClr val="tx1"/>
              </a:solidFill>
            </a:endParaRPr>
          </a:p>
        </p:txBody>
      </p:sp>
      <p:cxnSp>
        <p:nvCxnSpPr>
          <p:cNvPr id="8" name="直線コネクタ 7"/>
          <p:cNvCxnSpPr/>
          <p:nvPr/>
        </p:nvCxnSpPr>
        <p:spPr>
          <a:xfrm>
            <a:off x="1727200" y="508000"/>
            <a:ext cx="88900" cy="571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H="1" flipV="1">
            <a:off x="1981200" y="2908300"/>
            <a:ext cx="38100" cy="3314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6489700" y="1143000"/>
            <a:ext cx="1026243" cy="1569660"/>
          </a:xfrm>
          <a:prstGeom prst="rect">
            <a:avLst/>
          </a:prstGeom>
          <a:solidFill>
            <a:srgbClr val="BDF9EB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9600" dirty="0" smtClean="0"/>
              <a:t>A</a:t>
            </a:r>
            <a:endParaRPr kumimoji="1" lang="ja-JP" altLang="en-US" sz="9600" dirty="0"/>
          </a:p>
        </p:txBody>
      </p:sp>
      <p:cxnSp>
        <p:nvCxnSpPr>
          <p:cNvPr id="13" name="直線コネクタ 12"/>
          <p:cNvCxnSpPr/>
          <p:nvPr/>
        </p:nvCxnSpPr>
        <p:spPr>
          <a:xfrm>
            <a:off x="1727200" y="1295400"/>
            <a:ext cx="6972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3886200" y="1473200"/>
            <a:ext cx="4813300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/>
        </p:nvSpPr>
        <p:spPr>
          <a:xfrm>
            <a:off x="7162800" y="4953000"/>
            <a:ext cx="238843" cy="228600"/>
          </a:xfrm>
          <a:prstGeom prst="ellipse">
            <a:avLst/>
          </a:prstGeom>
          <a:solidFill>
            <a:srgbClr val="BDF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6502400" y="5156200"/>
            <a:ext cx="238843" cy="228600"/>
          </a:xfrm>
          <a:prstGeom prst="ellipse">
            <a:avLst/>
          </a:prstGeom>
          <a:solidFill>
            <a:srgbClr val="BDF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146300" y="4000500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位置のずれ</a:t>
            </a:r>
            <a:endParaRPr kumimoji="1" lang="ja-JP" altLang="en-US" sz="20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6197600" y="838200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位置のずれ</a:t>
            </a:r>
            <a:endParaRPr kumimoji="1" lang="ja-JP" altLang="en-US" sz="20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311900" y="401320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 smtClean="0"/>
              <a:t>画像の乱れ</a:t>
            </a:r>
            <a:endParaRPr kumimoji="1" lang="ja-JP" altLang="en-US" sz="2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41964" y="3111500"/>
            <a:ext cx="5814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0070C0"/>
                </a:solidFill>
              </a:rPr>
              <a:t>画像の微細な位置のズレや乱れ</a:t>
            </a:r>
            <a:endParaRPr kumimoji="1" lang="ja-JP" alt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5427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-88900" y="25894"/>
            <a:ext cx="9221795" cy="6832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108200"/>
            <a:ext cx="3418006" cy="24892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50" y="107950"/>
            <a:ext cx="2876550" cy="6624284"/>
          </a:xfrm>
          <a:prstGeom prst="rect">
            <a:avLst/>
          </a:prstGeom>
        </p:spPr>
      </p:pic>
      <p:sp>
        <p:nvSpPr>
          <p:cNvPr id="8" name="右中かっこ 7"/>
          <p:cNvSpPr/>
          <p:nvPr/>
        </p:nvSpPr>
        <p:spPr>
          <a:xfrm>
            <a:off x="7378700" y="241300"/>
            <a:ext cx="368300" cy="6400800"/>
          </a:xfrm>
          <a:prstGeom prst="rightBrace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734300" y="2882900"/>
            <a:ext cx="14558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三つの画像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のピクセル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には相関が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ある</a:t>
            </a:r>
            <a:endParaRPr kumimoji="1" lang="ja-JP" altLang="en-US" sz="2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886200" y="1219200"/>
            <a:ext cx="43473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>
                <a:solidFill>
                  <a:schemeClr val="accent2"/>
                </a:solidFill>
              </a:rPr>
              <a:t>R</a:t>
            </a:r>
          </a:p>
          <a:p>
            <a:endParaRPr lang="en-US" altLang="ja-JP" sz="2400" b="1" dirty="0"/>
          </a:p>
          <a:p>
            <a:endParaRPr kumimoji="1" lang="en-US" altLang="ja-JP" sz="2400" b="1" dirty="0" smtClean="0"/>
          </a:p>
          <a:p>
            <a:endParaRPr lang="en-US" altLang="ja-JP" sz="2400" b="1" dirty="0" smtClean="0"/>
          </a:p>
          <a:p>
            <a:endParaRPr lang="en-US" altLang="ja-JP" sz="2400" b="1" dirty="0"/>
          </a:p>
          <a:p>
            <a:endParaRPr lang="en-US" altLang="ja-JP" sz="2400" b="1" dirty="0"/>
          </a:p>
          <a:p>
            <a:r>
              <a:rPr kumimoji="1" lang="en-US" altLang="ja-JP" sz="2400" b="1" dirty="0" smtClean="0">
                <a:solidFill>
                  <a:srgbClr val="00B050"/>
                </a:solidFill>
              </a:rPr>
              <a:t>G</a:t>
            </a:r>
          </a:p>
          <a:p>
            <a:endParaRPr lang="en-US" altLang="ja-JP" sz="2400" b="1" dirty="0" smtClean="0"/>
          </a:p>
          <a:p>
            <a:endParaRPr lang="en-US" altLang="ja-JP" sz="2400" b="1" dirty="0"/>
          </a:p>
          <a:p>
            <a:endParaRPr kumimoji="1" lang="en-US" altLang="ja-JP" sz="2400" b="1" dirty="0" smtClean="0"/>
          </a:p>
          <a:p>
            <a:endParaRPr lang="en-US" altLang="ja-JP" sz="2400" b="1" dirty="0"/>
          </a:p>
          <a:p>
            <a:r>
              <a:rPr kumimoji="1" lang="en-US" altLang="ja-JP" sz="2400" b="1" dirty="0" smtClean="0">
                <a:solidFill>
                  <a:srgbClr val="00B0F0"/>
                </a:solidFill>
              </a:rPr>
              <a:t>B</a:t>
            </a:r>
            <a:endParaRPr kumimoji="1" lang="ja-JP" altLang="en-US" sz="2400" b="1" dirty="0">
              <a:solidFill>
                <a:srgbClr val="00B0F0"/>
              </a:solidFill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651500" y="139700"/>
            <a:ext cx="546100" cy="406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651500" y="2298700"/>
            <a:ext cx="546100" cy="406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651500" y="4533900"/>
            <a:ext cx="546100" cy="406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598628" y="1562100"/>
            <a:ext cx="1014772" cy="5207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598628" y="3759200"/>
            <a:ext cx="1014772" cy="5207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598628" y="6019800"/>
            <a:ext cx="1014772" cy="5207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07504" y="476672"/>
            <a:ext cx="4187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0070C0"/>
                </a:solidFill>
              </a:rPr>
              <a:t>カラー画像の</a:t>
            </a:r>
            <a:r>
              <a:rPr kumimoji="1" lang="en-US" altLang="ja-JP" sz="3200" dirty="0" smtClean="0">
                <a:solidFill>
                  <a:srgbClr val="0070C0"/>
                </a:solidFill>
              </a:rPr>
              <a:t>RGB</a:t>
            </a:r>
            <a:r>
              <a:rPr kumimoji="1" lang="ja-JP" altLang="en-US" sz="3200" dirty="0" smtClean="0">
                <a:solidFill>
                  <a:srgbClr val="0070C0"/>
                </a:solidFill>
              </a:rPr>
              <a:t>表現</a:t>
            </a:r>
            <a:endParaRPr kumimoji="1" lang="en-US" altLang="ja-JP" sz="32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380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/>
        </p:nvSpPr>
        <p:spPr>
          <a:xfrm>
            <a:off x="-88900" y="25894"/>
            <a:ext cx="9221795" cy="6832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469900" y="508000"/>
            <a:ext cx="3416300" cy="2400300"/>
          </a:xfrm>
          <a:prstGeom prst="rect">
            <a:avLst/>
          </a:prstGeom>
          <a:solidFill>
            <a:srgbClr val="D1F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600" dirty="0">
              <a:solidFill>
                <a:schemeClr val="tx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5283200" y="508000"/>
            <a:ext cx="3416300" cy="2400300"/>
          </a:xfrm>
          <a:prstGeom prst="rect">
            <a:avLst/>
          </a:prstGeom>
          <a:solidFill>
            <a:srgbClr val="D1F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600" dirty="0">
              <a:solidFill>
                <a:schemeClr val="tx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69900" y="3822700"/>
            <a:ext cx="3416300" cy="2400300"/>
          </a:xfrm>
          <a:prstGeom prst="rect">
            <a:avLst/>
          </a:prstGeom>
          <a:solidFill>
            <a:srgbClr val="D1F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9600" dirty="0" smtClean="0">
                <a:solidFill>
                  <a:schemeClr val="tx1"/>
                </a:solidFill>
              </a:rPr>
              <a:t> </a:t>
            </a:r>
            <a:endParaRPr lang="ja-JP" altLang="en-US" sz="96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5283200" y="3822700"/>
            <a:ext cx="3416300" cy="2400300"/>
          </a:xfrm>
          <a:prstGeom prst="rect">
            <a:avLst/>
          </a:prstGeom>
          <a:solidFill>
            <a:srgbClr val="D1FF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9600" dirty="0">
              <a:solidFill>
                <a:schemeClr val="tx1"/>
              </a:solidFill>
            </a:endParaRPr>
          </a:p>
        </p:txBody>
      </p:sp>
      <p:sp>
        <p:nvSpPr>
          <p:cNvPr id="19" name="円/楕円 18"/>
          <p:cNvSpPr/>
          <p:nvPr/>
        </p:nvSpPr>
        <p:spPr>
          <a:xfrm>
            <a:off x="7162800" y="4953000"/>
            <a:ext cx="238843" cy="228600"/>
          </a:xfrm>
          <a:prstGeom prst="ellipse">
            <a:avLst/>
          </a:prstGeom>
          <a:solidFill>
            <a:srgbClr val="BDF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6502400" y="5156200"/>
            <a:ext cx="238843" cy="228600"/>
          </a:xfrm>
          <a:prstGeom prst="ellipse">
            <a:avLst/>
          </a:prstGeom>
          <a:solidFill>
            <a:srgbClr val="BDF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50" y="1368425"/>
            <a:ext cx="617682" cy="67945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09" y="3937000"/>
            <a:ext cx="617682" cy="67945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409" y="5461000"/>
            <a:ext cx="617682" cy="67945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51" y="4178300"/>
            <a:ext cx="617682" cy="67945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502" y="1917700"/>
            <a:ext cx="613410" cy="66675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5384800"/>
            <a:ext cx="613410" cy="66675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874" y="4178300"/>
            <a:ext cx="613410" cy="666750"/>
          </a:xfrm>
          <a:prstGeom prst="rect">
            <a:avLst/>
          </a:prstGeom>
        </p:spPr>
      </p:pic>
      <p:cxnSp>
        <p:nvCxnSpPr>
          <p:cNvPr id="12" name="直線コネクタ 11"/>
          <p:cNvCxnSpPr/>
          <p:nvPr/>
        </p:nvCxnSpPr>
        <p:spPr>
          <a:xfrm flipH="1">
            <a:off x="908050" y="2047875"/>
            <a:ext cx="727941" cy="1774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1635991" y="2047875"/>
            <a:ext cx="255501" cy="2065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endCxn id="26" idx="0"/>
          </p:cNvCxnSpPr>
          <p:nvPr/>
        </p:nvCxnSpPr>
        <p:spPr>
          <a:xfrm>
            <a:off x="1635991" y="2047875"/>
            <a:ext cx="1380259" cy="3413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H="1">
            <a:off x="1543662" y="2584450"/>
            <a:ext cx="1662212" cy="2838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endCxn id="29" idx="0"/>
          </p:cNvCxnSpPr>
          <p:nvPr/>
        </p:nvCxnSpPr>
        <p:spPr>
          <a:xfrm>
            <a:off x="3167207" y="2581275"/>
            <a:ext cx="345372" cy="1597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図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142" y="1580230"/>
            <a:ext cx="796207" cy="369219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905" y="4107341"/>
            <a:ext cx="928696" cy="569448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1" y="5329914"/>
            <a:ext cx="1015998" cy="594635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9299" y="5272131"/>
            <a:ext cx="977901" cy="545805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7249" y="4273047"/>
            <a:ext cx="1066800" cy="565652"/>
          </a:xfrm>
          <a:prstGeom prst="rect">
            <a:avLst/>
          </a:prstGeom>
        </p:spPr>
      </p:pic>
      <p:cxnSp>
        <p:nvCxnSpPr>
          <p:cNvPr id="41" name="直線コネクタ 40"/>
          <p:cNvCxnSpPr/>
          <p:nvPr/>
        </p:nvCxnSpPr>
        <p:spPr>
          <a:xfrm flipH="1">
            <a:off x="6223000" y="2047875"/>
            <a:ext cx="736600" cy="2059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6945306" y="2065380"/>
            <a:ext cx="903294" cy="2176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>
            <a:endCxn id="20" idx="1"/>
          </p:cNvCxnSpPr>
          <p:nvPr/>
        </p:nvCxnSpPr>
        <p:spPr>
          <a:xfrm flipH="1">
            <a:off x="6537378" y="2065380"/>
            <a:ext cx="407928" cy="3124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6945306" y="2065380"/>
            <a:ext cx="687395" cy="3264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ボックス 29"/>
          <p:cNvSpPr txBox="1"/>
          <p:nvPr/>
        </p:nvSpPr>
        <p:spPr>
          <a:xfrm>
            <a:off x="3175000" y="3073400"/>
            <a:ext cx="3259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0070C0"/>
                </a:solidFill>
              </a:rPr>
              <a:t>特徴的なパターン</a:t>
            </a:r>
            <a:endParaRPr kumimoji="1" lang="en-US" altLang="ja-JP" sz="32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956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6350"/>
            <a:ext cx="9118600" cy="68190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17500" y="990600"/>
            <a:ext cx="9232900" cy="1371600"/>
          </a:xfrm>
        </p:spPr>
        <p:txBody>
          <a:bodyPr/>
          <a:lstStyle/>
          <a:p>
            <a:pPr algn="ctr"/>
            <a:r>
              <a:rPr kumimoji="1" lang="en-US" altLang="ja-JP" sz="4400" dirty="0" smtClean="0">
                <a:solidFill>
                  <a:schemeClr val="bg1"/>
                </a:solidFill>
              </a:rPr>
              <a:t>CNN</a:t>
            </a:r>
            <a:r>
              <a:rPr kumimoji="1" lang="ja-JP" altLang="en-US" sz="4400" dirty="0" smtClean="0">
                <a:solidFill>
                  <a:schemeClr val="bg1"/>
                </a:solidFill>
              </a:rPr>
              <a:t>の</a:t>
            </a:r>
            <a:r>
              <a:rPr lang="ja-JP" altLang="en-US" sz="4400" dirty="0" smtClean="0">
                <a:solidFill>
                  <a:schemeClr val="bg1"/>
                </a:solidFill>
              </a:rPr>
              <a:t>アーキテクチャー</a:t>
            </a:r>
            <a:endParaRPr kumimoji="1" lang="ja-JP" altLang="en-US" sz="4400" dirty="0">
              <a:solidFill>
                <a:schemeClr val="bg1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bg1"/>
                </a:solidFill>
              </a:rPr>
              <a:t>CNN</a:t>
            </a:r>
            <a:r>
              <a:rPr lang="ja-JP" altLang="en-US" dirty="0" smtClean="0">
                <a:solidFill>
                  <a:schemeClr val="bg1"/>
                </a:solidFill>
              </a:rPr>
              <a:t>は、これまで見たように、それ以前の</a:t>
            </a:r>
            <a:r>
              <a:rPr lang="en-US" altLang="ja-JP" dirty="0" smtClean="0">
                <a:solidFill>
                  <a:schemeClr val="bg1"/>
                </a:solidFill>
              </a:rPr>
              <a:t>Full Connect</a:t>
            </a:r>
            <a:r>
              <a:rPr lang="ja-JP" altLang="en-US" dirty="0" smtClean="0">
                <a:solidFill>
                  <a:schemeClr val="bg1"/>
                </a:solidFill>
              </a:rPr>
              <a:t>なネットワークが抱えていた問題を解決しようという試みから生まれた。</a:t>
            </a:r>
            <a:r>
              <a:rPr lang="en-US" altLang="ja-JP" dirty="0" smtClean="0">
                <a:solidFill>
                  <a:schemeClr val="bg1"/>
                </a:solidFill>
              </a:rPr>
              <a:t>CNN</a:t>
            </a:r>
            <a:r>
              <a:rPr lang="ja-JP" altLang="en-US" dirty="0" smtClean="0">
                <a:solidFill>
                  <a:schemeClr val="bg1"/>
                </a:solidFill>
              </a:rPr>
              <a:t>は、</a:t>
            </a:r>
            <a:r>
              <a:rPr kumimoji="1" lang="ja-JP" altLang="en-US" dirty="0" smtClean="0">
                <a:solidFill>
                  <a:schemeClr val="bg1"/>
                </a:solidFill>
              </a:rPr>
              <a:t>問題</a:t>
            </a:r>
            <a:r>
              <a:rPr lang="ja-JP" altLang="en-US" dirty="0" smtClean="0">
                <a:solidFill>
                  <a:schemeClr val="bg1"/>
                </a:solidFill>
              </a:rPr>
              <a:t>に、どのように対応しようとしたのだろうか？　ここでは、それを見てみよう。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9313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Full Connect</a:t>
            </a:r>
            <a:r>
              <a:rPr lang="ja-JP" altLang="en-US" dirty="0" smtClean="0"/>
              <a:t>なネットワークの問題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400" dirty="0" smtClean="0"/>
              <a:t>パラメーターの数の爆発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ー＞</a:t>
            </a:r>
            <a:r>
              <a:rPr lang="en-US" altLang="ja-JP" sz="2400" dirty="0" smtClean="0"/>
              <a:t> </a:t>
            </a:r>
            <a:r>
              <a:rPr lang="ja-JP" altLang="en-US" sz="2400" dirty="0" smtClean="0">
                <a:solidFill>
                  <a:schemeClr val="accent2"/>
                </a:solidFill>
              </a:rPr>
              <a:t>完全二部グラフの見直し</a:t>
            </a:r>
            <a:endParaRPr lang="en-US" altLang="ja-JP" sz="2400" dirty="0" smtClean="0">
              <a:solidFill>
                <a:schemeClr val="accent2"/>
              </a:solidFill>
            </a:endParaRPr>
          </a:p>
          <a:p>
            <a:r>
              <a:rPr lang="ja-JP" altLang="en-US" sz="2400" dirty="0" smtClean="0"/>
              <a:t>データの局所的な情報の抽出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ー＞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入力データに、明確な構造と位置情報を与える。完全二部グラフの見直し</a:t>
            </a:r>
            <a:endParaRPr lang="en-US" altLang="ja-JP" sz="2400" dirty="0"/>
          </a:p>
          <a:p>
            <a:endParaRPr lang="en-US" altLang="ja-JP" sz="2400" dirty="0" smtClean="0"/>
          </a:p>
          <a:p>
            <a:r>
              <a:rPr lang="ja-JP" altLang="en-US" sz="2400" dirty="0" smtClean="0"/>
              <a:t>微細なシフトやゆがみの捨象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ー＞</a:t>
            </a:r>
            <a:r>
              <a:rPr lang="en-US" altLang="ja-JP" sz="2400" dirty="0" smtClean="0"/>
              <a:t> </a:t>
            </a:r>
            <a:r>
              <a:rPr lang="ja-JP" altLang="en-US" sz="2400" dirty="0" smtClean="0">
                <a:solidFill>
                  <a:schemeClr val="accent2"/>
                </a:solidFill>
              </a:rPr>
              <a:t>解像度を下げる</a:t>
            </a:r>
            <a:r>
              <a:rPr lang="en-US" altLang="ja-JP" sz="2400" dirty="0" smtClean="0">
                <a:solidFill>
                  <a:schemeClr val="accent2"/>
                </a:solidFill>
              </a:rPr>
              <a:t/>
            </a:r>
            <a:br>
              <a:rPr lang="en-US" altLang="ja-JP" sz="2400" dirty="0" smtClean="0">
                <a:solidFill>
                  <a:schemeClr val="accent2"/>
                </a:solidFill>
              </a:rPr>
            </a:br>
            <a:r>
              <a:rPr lang="en-US" altLang="ja-JP" sz="2400" dirty="0" smtClean="0"/>
              <a:t>640x480 </a:t>
            </a:r>
            <a:r>
              <a:rPr lang="en-US" altLang="ja-JP" sz="2400" dirty="0" smtClean="0">
                <a:sym typeface="Wingdings"/>
              </a:rPr>
              <a:t> 320x240  160x120  80x60</a:t>
            </a:r>
            <a:br>
              <a:rPr lang="en-US" altLang="ja-JP" sz="2400" dirty="0" smtClean="0">
                <a:sym typeface="Wingdings"/>
              </a:rPr>
            </a:br>
            <a:r>
              <a:rPr lang="ja-JP" altLang="en-US" sz="2400" dirty="0" smtClean="0">
                <a:solidFill>
                  <a:srgbClr val="00B0F0"/>
                </a:solidFill>
                <a:sym typeface="Wingdings"/>
              </a:rPr>
              <a:t>後述する</a:t>
            </a:r>
            <a:r>
              <a:rPr lang="en-US" altLang="ja-JP" sz="2400" dirty="0" smtClean="0">
                <a:solidFill>
                  <a:srgbClr val="00B0F0"/>
                </a:solidFill>
                <a:sym typeface="Wingdings"/>
              </a:rPr>
              <a:t> Pooling</a:t>
            </a:r>
            <a:r>
              <a:rPr lang="ja-JP" altLang="en-US" sz="2400" dirty="0" smtClean="0">
                <a:solidFill>
                  <a:srgbClr val="00B0F0"/>
                </a:solidFill>
                <a:sym typeface="Wingdings"/>
              </a:rPr>
              <a:t>層は、そうした役割を持つ。</a:t>
            </a:r>
            <a:endParaRPr lang="en-US" altLang="ja-JP" sz="2400" dirty="0" smtClean="0">
              <a:solidFill>
                <a:srgbClr val="00B0F0"/>
              </a:solidFill>
            </a:endParaRPr>
          </a:p>
          <a:p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091926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487"/>
            <a:ext cx="9144000" cy="4391025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79512" y="1520825"/>
            <a:ext cx="7560840" cy="540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タイトル 60"/>
          <p:cNvSpPr txBox="1">
            <a:spLocks/>
          </p:cNvSpPr>
          <p:nvPr/>
        </p:nvSpPr>
        <p:spPr>
          <a:xfrm>
            <a:off x="396874" y="304800"/>
            <a:ext cx="8442325" cy="1216025"/>
          </a:xfrm>
          <a:prstGeom prst="rect">
            <a:avLst/>
          </a:prstGeom>
          <a:solidFill>
            <a:srgbClr val="FFFF00"/>
          </a:solidFill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800">
                <a:solidFill>
                  <a:schemeClr val="tx2"/>
                </a:solidFill>
                <a:latin typeface="Verdana" pitchFamily="34" charset="0"/>
                <a:ea typeface="ＭＳ Ｐゴシック" pitchFamily="50" charset="-128"/>
              </a:defRPr>
            </a:lvl9pPr>
          </a:lstStyle>
          <a:p>
            <a:r>
              <a:rPr lang="en-US" altLang="ja-JP" sz="3600" b="1" kern="0" dirty="0">
                <a:solidFill>
                  <a:srgbClr val="0070C0"/>
                </a:solidFill>
              </a:rPr>
              <a:t>C</a:t>
            </a:r>
            <a:r>
              <a:rPr lang="en-US" altLang="ja-JP" sz="3600" b="1" kern="0" dirty="0" smtClean="0">
                <a:solidFill>
                  <a:srgbClr val="0070C0"/>
                </a:solidFill>
              </a:rPr>
              <a:t>NN </a:t>
            </a:r>
          </a:p>
          <a:p>
            <a:r>
              <a:rPr lang="en-US" altLang="ja-JP" sz="3600" b="1" kern="0" dirty="0" smtClean="0">
                <a:solidFill>
                  <a:srgbClr val="0070C0"/>
                </a:solidFill>
              </a:rPr>
              <a:t>(Convolutional Neural Network)</a:t>
            </a:r>
            <a:r>
              <a:rPr lang="en-US" altLang="ja-JP" sz="3200" kern="0" dirty="0" smtClean="0"/>
              <a:t/>
            </a:r>
            <a:br>
              <a:rPr lang="en-US" altLang="ja-JP" sz="3200" kern="0" dirty="0" smtClean="0"/>
            </a:br>
            <a:endParaRPr lang="ja-JP" altLang="en-US" sz="3200" kern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79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Full Connect</a:t>
            </a:r>
            <a:r>
              <a:rPr lang="ja-JP" altLang="en-US" dirty="0"/>
              <a:t>なネットワークの問題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400" dirty="0" smtClean="0"/>
              <a:t>パラメーターの数の爆発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ー＞</a:t>
            </a:r>
            <a:r>
              <a:rPr lang="en-US" altLang="ja-JP" sz="2400" dirty="0" smtClean="0"/>
              <a:t> </a:t>
            </a:r>
            <a:r>
              <a:rPr lang="ja-JP" altLang="en-US" sz="2400" dirty="0" smtClean="0">
                <a:solidFill>
                  <a:schemeClr val="accent2"/>
                </a:solidFill>
              </a:rPr>
              <a:t>完全二部グラフの見直し</a:t>
            </a:r>
            <a:endParaRPr lang="en-US" altLang="ja-JP" sz="2400" dirty="0" smtClean="0">
              <a:solidFill>
                <a:schemeClr val="accent2"/>
              </a:solidFill>
            </a:endParaRPr>
          </a:p>
          <a:p>
            <a:r>
              <a:rPr lang="ja-JP" altLang="en-US" sz="2400" dirty="0" smtClean="0"/>
              <a:t>データの局所的な情報の抽出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ー＞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入力データに、明確な構造と位置情報を与える。完全二部グラフの見直し</a:t>
            </a:r>
            <a:endParaRPr lang="en-US" altLang="ja-JP" sz="2400" dirty="0" smtClean="0"/>
          </a:p>
          <a:p>
            <a:r>
              <a:rPr lang="ja-JP" altLang="en-US" sz="2400" dirty="0" smtClean="0"/>
              <a:t>微細なシフトやゆがみの捨象</a:t>
            </a:r>
            <a:r>
              <a:rPr lang="en-US" altLang="ja-JP" sz="2400" dirty="0" smtClean="0"/>
              <a:t> </a:t>
            </a:r>
            <a:r>
              <a:rPr lang="ja-JP" altLang="en-US" sz="2400" dirty="0" smtClean="0"/>
              <a:t>ー＞</a:t>
            </a:r>
            <a:r>
              <a:rPr lang="en-US" altLang="ja-JP" sz="2400" dirty="0" smtClean="0"/>
              <a:t> </a:t>
            </a:r>
            <a:r>
              <a:rPr lang="ja-JP" altLang="en-US" sz="2400" dirty="0" smtClean="0">
                <a:solidFill>
                  <a:schemeClr val="accent2"/>
                </a:solidFill>
              </a:rPr>
              <a:t>解像度を下げる</a:t>
            </a:r>
            <a:endParaRPr lang="en-US" altLang="ja-JP" sz="2400" dirty="0" smtClean="0">
              <a:solidFill>
                <a:schemeClr val="accent2"/>
              </a:solidFill>
            </a:endParaRPr>
          </a:p>
          <a:p>
            <a:endParaRPr kumimoji="1" lang="en-US" altLang="ja-JP" sz="2400" dirty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r>
              <a:rPr kumimoji="1" lang="en-US" altLang="ja-JP" sz="2400" dirty="0" smtClean="0">
                <a:solidFill>
                  <a:srgbClr val="0070C0"/>
                </a:solidFill>
              </a:rPr>
              <a:t>Full Connect</a:t>
            </a:r>
            <a:r>
              <a:rPr kumimoji="1" lang="ja-JP" altLang="en-US" sz="2400" dirty="0" smtClean="0">
                <a:solidFill>
                  <a:srgbClr val="0070C0"/>
                </a:solidFill>
              </a:rPr>
              <a:t>な、ニューラル・ネットを、あらためて、チューンする</a:t>
            </a:r>
            <a:endParaRPr kumimoji="1" lang="ja-JP" altLang="en-US" sz="2400" dirty="0">
              <a:solidFill>
                <a:srgbClr val="0070C0"/>
              </a:solidFill>
            </a:endParaRPr>
          </a:p>
        </p:txBody>
      </p:sp>
      <p:sp>
        <p:nvSpPr>
          <p:cNvPr id="4" name="下矢印 3"/>
          <p:cNvSpPr/>
          <p:nvPr/>
        </p:nvSpPr>
        <p:spPr>
          <a:xfrm>
            <a:off x="3987800" y="3530600"/>
            <a:ext cx="1016000" cy="1155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76613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000" dirty="0" smtClean="0">
                <a:solidFill>
                  <a:schemeClr val="tx1"/>
                </a:solidFill>
              </a:rPr>
              <a:t>ニューラル</a:t>
            </a:r>
            <a:r>
              <a:rPr lang="ja-JP" altLang="en-US" sz="4000" dirty="0">
                <a:solidFill>
                  <a:schemeClr val="tx1"/>
                </a:solidFill>
              </a:rPr>
              <a:t>・ネットをチューン</a:t>
            </a:r>
            <a:r>
              <a:rPr lang="ja-JP" altLang="en-US" sz="4000" dirty="0" smtClean="0">
                <a:solidFill>
                  <a:schemeClr val="tx1"/>
                </a:solidFill>
              </a:rPr>
              <a:t>する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z="2400" dirty="0" smtClean="0"/>
              <a:t>入力データを、</a:t>
            </a:r>
            <a:r>
              <a:rPr lang="en-US" altLang="ja-JP" sz="2400" dirty="0" smtClean="0"/>
              <a:t>Full Connect = </a:t>
            </a:r>
            <a:r>
              <a:rPr lang="ja-JP" altLang="en-US" sz="2400" dirty="0" smtClean="0"/>
              <a:t>完全二部グラフのように、「集合」ではなく、「幅」と「高さ」</a:t>
            </a:r>
            <a:r>
              <a:rPr lang="en-US" altLang="ja-JP" sz="2400" dirty="0" smtClean="0"/>
              <a:t> (</a:t>
            </a:r>
            <a:r>
              <a:rPr lang="ja-JP" altLang="en-US" sz="2400" dirty="0" smtClean="0"/>
              <a:t>と「深さ（</a:t>
            </a:r>
            <a:r>
              <a:rPr lang="en-US" altLang="ja-JP" sz="2400" dirty="0" smtClean="0"/>
              <a:t>RGB</a:t>
            </a:r>
            <a:r>
              <a:rPr lang="ja-JP" altLang="en-US" sz="2400" dirty="0" smtClean="0"/>
              <a:t>）」</a:t>
            </a:r>
            <a:r>
              <a:rPr lang="en-US" altLang="ja-JP" sz="2400" dirty="0" smtClean="0"/>
              <a:t>) </a:t>
            </a:r>
            <a:r>
              <a:rPr lang="ja-JP" altLang="en-US" sz="2400" dirty="0" smtClean="0"/>
              <a:t>を持った、ピクセルの順序を持った</a:t>
            </a:r>
            <a:r>
              <a:rPr lang="ja-JP" altLang="en-US" sz="2400" dirty="0" smtClean="0">
                <a:solidFill>
                  <a:srgbClr val="0070C0"/>
                </a:solidFill>
              </a:rPr>
              <a:t>「配列」として表現</a:t>
            </a:r>
            <a:r>
              <a:rPr lang="ja-JP" altLang="en-US" sz="2400" dirty="0" smtClean="0"/>
              <a:t>する。そうした位置情報によって、</a:t>
            </a:r>
            <a:r>
              <a:rPr lang="ja-JP" altLang="en-US" sz="2400" dirty="0" smtClean="0">
                <a:solidFill>
                  <a:srgbClr val="0070C0"/>
                </a:solidFill>
              </a:rPr>
              <a:t>「近い」ピクセル間の、「局所的な相関関係」を表現</a:t>
            </a:r>
            <a:r>
              <a:rPr lang="ja-JP" altLang="en-US" sz="2400" dirty="0" smtClean="0"/>
              <a:t>できる。</a:t>
            </a:r>
            <a:endParaRPr lang="en-US" altLang="ja-JP" sz="2400" dirty="0" smtClean="0"/>
          </a:p>
          <a:p>
            <a:endParaRPr lang="en-US" altLang="ja-JP" sz="2400" dirty="0" smtClean="0"/>
          </a:p>
          <a:p>
            <a:r>
              <a:rPr lang="ja-JP" altLang="en-US" sz="2400" dirty="0" smtClean="0"/>
              <a:t>次層のニューロンは、</a:t>
            </a:r>
            <a:r>
              <a:rPr lang="en-US" altLang="ja-JP" sz="2400" dirty="0"/>
              <a:t> Full Connect = </a:t>
            </a:r>
            <a:r>
              <a:rPr lang="ja-JP" altLang="en-US" sz="2400" dirty="0"/>
              <a:t>完全二部グラフの</a:t>
            </a:r>
            <a:r>
              <a:rPr lang="ja-JP" altLang="en-US" sz="2400" dirty="0" smtClean="0"/>
              <a:t>ように、</a:t>
            </a:r>
            <a:r>
              <a:rPr lang="ja-JP" altLang="en-US" sz="2400" dirty="0" smtClean="0">
                <a:solidFill>
                  <a:srgbClr val="0070C0"/>
                </a:solidFill>
              </a:rPr>
              <a:t>入力層のすべてのノードのデータを受けいれるのではなく、隣接したノードからなる、限られた領域のノードのデータのみを受け入れるようにする。</a:t>
            </a:r>
            <a:r>
              <a:rPr lang="ja-JP" altLang="en-US" sz="2400" dirty="0" smtClean="0"/>
              <a:t>（「</a:t>
            </a:r>
            <a:r>
              <a:rPr lang="ja-JP" altLang="en-US" sz="2400" dirty="0" smtClean="0">
                <a:solidFill>
                  <a:srgbClr val="00B0F0"/>
                </a:solidFill>
              </a:rPr>
              <a:t>局所的な受容野</a:t>
            </a:r>
            <a:r>
              <a:rPr lang="ja-JP" altLang="en-US" sz="2400" dirty="0" smtClean="0"/>
              <a:t>」）　それは、パラメーターの数を大きく減らす。</a:t>
            </a:r>
            <a:endParaRPr lang="en-US" altLang="ja-JP" sz="2400" dirty="0"/>
          </a:p>
          <a:p>
            <a:endParaRPr lang="en-US" altLang="ja-JP" sz="2400" dirty="0" smtClean="0"/>
          </a:p>
          <a:p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288747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正方形/長方形 112"/>
          <p:cNvSpPr/>
          <p:nvPr/>
        </p:nvSpPr>
        <p:spPr>
          <a:xfrm>
            <a:off x="-1445" y="-20194"/>
            <a:ext cx="9145445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" name="図形グループ 1"/>
          <p:cNvGrpSpPr/>
          <p:nvPr/>
        </p:nvGrpSpPr>
        <p:grpSpPr>
          <a:xfrm>
            <a:off x="400834" y="789140"/>
            <a:ext cx="789140" cy="726510"/>
            <a:chOff x="864296" y="989556"/>
            <a:chExt cx="789140" cy="726510"/>
          </a:xfrm>
        </p:grpSpPr>
        <p:sp>
          <p:nvSpPr>
            <p:cNvPr id="3" name="円/楕円 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5" name="図形グループ 4"/>
          <p:cNvGrpSpPr/>
          <p:nvPr/>
        </p:nvGrpSpPr>
        <p:grpSpPr>
          <a:xfrm>
            <a:off x="416629" y="1665963"/>
            <a:ext cx="789140" cy="726510"/>
            <a:chOff x="864296" y="989556"/>
            <a:chExt cx="789140" cy="726510"/>
          </a:xfrm>
        </p:grpSpPr>
        <p:sp>
          <p:nvSpPr>
            <p:cNvPr id="6" name="円/楕円 5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400833" y="2695183"/>
            <a:ext cx="781971" cy="726510"/>
            <a:chOff x="864296" y="989556"/>
            <a:chExt cx="789140" cy="726510"/>
          </a:xfrm>
        </p:grpSpPr>
        <p:sp>
          <p:nvSpPr>
            <p:cNvPr id="9" name="円/楕円 8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11" name="図形グループ 10"/>
          <p:cNvGrpSpPr/>
          <p:nvPr/>
        </p:nvGrpSpPr>
        <p:grpSpPr>
          <a:xfrm>
            <a:off x="400834" y="3724403"/>
            <a:ext cx="789140" cy="726510"/>
            <a:chOff x="864296" y="989556"/>
            <a:chExt cx="789140" cy="726510"/>
          </a:xfrm>
        </p:grpSpPr>
        <p:sp>
          <p:nvSpPr>
            <p:cNvPr id="12" name="円/楕円 11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416629" y="4601226"/>
            <a:ext cx="789140" cy="726510"/>
            <a:chOff x="864296" y="989556"/>
            <a:chExt cx="789140" cy="726510"/>
          </a:xfrm>
        </p:grpSpPr>
        <p:sp>
          <p:nvSpPr>
            <p:cNvPr id="15" name="円/楕円 1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5</a:t>
              </a:r>
              <a:endParaRPr kumimoji="1" lang="ja-JP" altLang="en-US" sz="2000" baseline="-25000" dirty="0"/>
            </a:p>
          </p:txBody>
        </p:sp>
      </p:grpSp>
      <p:grpSp>
        <p:nvGrpSpPr>
          <p:cNvPr id="17" name="図形グループ 16"/>
          <p:cNvGrpSpPr/>
          <p:nvPr/>
        </p:nvGrpSpPr>
        <p:grpSpPr>
          <a:xfrm>
            <a:off x="400833" y="5630446"/>
            <a:ext cx="781971" cy="726510"/>
            <a:chOff x="864296" y="989556"/>
            <a:chExt cx="789140" cy="726510"/>
          </a:xfrm>
        </p:grpSpPr>
        <p:sp>
          <p:nvSpPr>
            <p:cNvPr id="18" name="円/楕円 1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smtClean="0"/>
                <a:t>X</a:t>
              </a:r>
              <a:r>
                <a:rPr lang="en-US" altLang="ja-JP" sz="2000" baseline="-25000" dirty="0"/>
                <a:t>6</a:t>
              </a:r>
              <a:endParaRPr kumimoji="1" lang="ja-JP" altLang="en-US" sz="2000" baseline="-25000" dirty="0"/>
            </a:p>
          </p:txBody>
        </p:sp>
      </p:grpSp>
      <p:sp>
        <p:nvSpPr>
          <p:cNvPr id="20" name="角丸四角形 19"/>
          <p:cNvSpPr/>
          <p:nvPr/>
        </p:nvSpPr>
        <p:spPr>
          <a:xfrm>
            <a:off x="1941537" y="789139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角丸四角形 21"/>
          <p:cNvSpPr/>
          <p:nvPr/>
        </p:nvSpPr>
        <p:spPr>
          <a:xfrm>
            <a:off x="1941537" y="165307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角丸四角形 22"/>
          <p:cNvSpPr/>
          <p:nvPr/>
        </p:nvSpPr>
        <p:spPr>
          <a:xfrm>
            <a:off x="1941537" y="268229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1941537" y="371151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1941537" y="460122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/>
        </p:nvSpPr>
        <p:spPr>
          <a:xfrm>
            <a:off x="1941537" y="563044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2179530" y="801839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kumimoji="1" lang="en-US" altLang="ja-JP" dirty="0" smtClean="0"/>
              <a:t>1</a:t>
            </a:r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1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>
                <a:solidFill>
                  <a:srgbClr val="0070C0"/>
                </a:solidFill>
              </a:rPr>
              <a:t>X</a:t>
            </a:r>
            <a:r>
              <a:rPr lang="en-US" altLang="ja-JP" sz="2000" b="1" baseline="30000" dirty="0">
                <a:solidFill>
                  <a:srgbClr val="0070C0"/>
                </a:solidFill>
              </a:rPr>
              <a:t>T</a:t>
            </a:r>
            <a:r>
              <a:rPr lang="en-US" altLang="ja-JP" sz="2000" b="1" dirty="0">
                <a:solidFill>
                  <a:srgbClr val="0070C0"/>
                </a:solidFill>
              </a:rPr>
              <a:t> 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1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194144" y="1668221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2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2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>
                <a:solidFill>
                  <a:srgbClr val="0070C0"/>
                </a:solidFill>
              </a:rPr>
              <a:t>X</a:t>
            </a:r>
            <a:r>
              <a:rPr lang="en-US" altLang="ja-JP" sz="2000" b="1" baseline="30000" dirty="0">
                <a:solidFill>
                  <a:srgbClr val="0070C0"/>
                </a:solidFill>
              </a:rPr>
              <a:t>T</a:t>
            </a:r>
            <a:r>
              <a:rPr lang="en-US" altLang="ja-JP" sz="2000" b="1" dirty="0">
                <a:solidFill>
                  <a:srgbClr val="0070C0"/>
                </a:solidFill>
              </a:rPr>
              <a:t> 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2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208758" y="2697267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3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3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>
                <a:solidFill>
                  <a:srgbClr val="0070C0"/>
                </a:solidFill>
              </a:rPr>
              <a:t>X</a:t>
            </a:r>
            <a:r>
              <a:rPr lang="en-US" altLang="ja-JP" sz="2000" b="1" baseline="30000" dirty="0">
                <a:solidFill>
                  <a:srgbClr val="0070C0"/>
                </a:solidFill>
              </a:rPr>
              <a:t>T</a:t>
            </a:r>
            <a:r>
              <a:rPr lang="en-US" altLang="ja-JP" sz="2000" b="1" dirty="0">
                <a:solidFill>
                  <a:srgbClr val="0070C0"/>
                </a:solidFill>
              </a:rPr>
              <a:t> 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3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260950" y="3726835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4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4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>
                <a:solidFill>
                  <a:srgbClr val="0070C0"/>
                </a:solidFill>
              </a:rPr>
              <a:t>X</a:t>
            </a:r>
            <a:r>
              <a:rPr lang="en-US" altLang="ja-JP" sz="2000" b="1" baseline="30000" dirty="0">
                <a:solidFill>
                  <a:srgbClr val="0070C0"/>
                </a:solidFill>
              </a:rPr>
              <a:t>T</a:t>
            </a:r>
            <a:r>
              <a:rPr lang="en-US" altLang="ja-JP" sz="2000" b="1" dirty="0">
                <a:solidFill>
                  <a:srgbClr val="0070C0"/>
                </a:solidFill>
              </a:rPr>
              <a:t> 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4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275564" y="4605917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5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5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>
                <a:solidFill>
                  <a:srgbClr val="0070C0"/>
                </a:solidFill>
              </a:rPr>
              <a:t>X</a:t>
            </a:r>
            <a:r>
              <a:rPr lang="en-US" altLang="ja-JP" sz="2000" b="1" baseline="30000" dirty="0">
                <a:solidFill>
                  <a:srgbClr val="0070C0"/>
                </a:solidFill>
              </a:rPr>
              <a:t>T</a:t>
            </a:r>
            <a:r>
              <a:rPr lang="en-US" altLang="ja-JP" sz="2000" b="1" dirty="0">
                <a:solidFill>
                  <a:srgbClr val="0070C0"/>
                </a:solidFill>
              </a:rPr>
              <a:t> 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5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275564" y="5633049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6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6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>
                <a:solidFill>
                  <a:srgbClr val="0070C0"/>
                </a:solidFill>
              </a:rPr>
              <a:t>X</a:t>
            </a:r>
            <a:r>
              <a:rPr lang="en-US" altLang="ja-JP" sz="2000" b="1" baseline="30000" dirty="0">
                <a:solidFill>
                  <a:srgbClr val="0070C0"/>
                </a:solidFill>
              </a:rPr>
              <a:t>T</a:t>
            </a:r>
            <a:r>
              <a:rPr lang="en-US" altLang="ja-JP" sz="2000" b="1" dirty="0">
                <a:solidFill>
                  <a:srgbClr val="0070C0"/>
                </a:solidFill>
              </a:rPr>
              <a:t> 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6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63059" y="212943"/>
            <a:ext cx="3584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入力</a:t>
            </a:r>
            <a:r>
              <a:rPr lang="en-US" altLang="ja-JP" sz="2000" dirty="0"/>
              <a:t> X=[X</a:t>
            </a:r>
            <a:r>
              <a:rPr lang="en-US" altLang="ja-JP" sz="2000" baseline="-25000" dirty="0"/>
              <a:t>1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2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3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4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5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6</a:t>
            </a:r>
            <a:r>
              <a:rPr lang="en-US" altLang="ja-JP" sz="2000" dirty="0"/>
              <a:t>]</a:t>
            </a:r>
            <a:endParaRPr kumimoji="1" lang="ja-JP" altLang="en-US" sz="20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354311" y="851771"/>
            <a:ext cx="3605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 smtClean="0"/>
              <a:t>値：</a:t>
            </a:r>
            <a:r>
              <a:rPr lang="en-US" altLang="ja-JP" dirty="0" smtClean="0"/>
              <a:t>W</a:t>
            </a:r>
            <a:r>
              <a:rPr lang="en-US" altLang="ja-JP" baseline="-25000" dirty="0" smtClean="0"/>
              <a:t>11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1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12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2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13</a:t>
            </a:r>
            <a:r>
              <a:rPr lang="en-US" altLang="ja-JP" dirty="0"/>
              <a:t>X</a:t>
            </a:r>
            <a:r>
              <a:rPr lang="en-US" altLang="ja-JP" baseline="-25000" dirty="0" smtClean="0"/>
              <a:t>3</a:t>
            </a:r>
            <a:r>
              <a:rPr lang="en-US" altLang="ja-JP" dirty="0" smtClean="0"/>
              <a:t>+</a:t>
            </a:r>
          </a:p>
          <a:p>
            <a:pPr algn="ctr"/>
            <a:r>
              <a:rPr lang="en-US" altLang="ja-JP" dirty="0" smtClean="0"/>
              <a:t>       W</a:t>
            </a:r>
            <a:r>
              <a:rPr lang="en-US" altLang="ja-JP" baseline="-25000" dirty="0" smtClean="0"/>
              <a:t>14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4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15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5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16</a:t>
            </a:r>
            <a:r>
              <a:rPr lang="en-US" altLang="ja-JP" dirty="0"/>
              <a:t>X</a:t>
            </a:r>
            <a:r>
              <a:rPr lang="en-US" altLang="ja-JP" baseline="-25000" dirty="0" smtClean="0"/>
              <a:t>6</a:t>
            </a:r>
            <a:r>
              <a:rPr lang="en-US" altLang="ja-JP" dirty="0" smtClean="0"/>
              <a:t>+b</a:t>
            </a:r>
            <a:r>
              <a:rPr lang="en-US" altLang="ja-JP" baseline="-25000" dirty="0" smtClean="0"/>
              <a:t>1</a:t>
            </a:r>
            <a:endParaRPr lang="en-US" altLang="ja-JP" baseline="-25000" dirty="0"/>
          </a:p>
        </p:txBody>
      </p:sp>
      <p:cxnSp>
        <p:nvCxnSpPr>
          <p:cNvPr id="44" name="直線矢印コネクタ 43"/>
          <p:cNvCxnSpPr>
            <a:stCxn id="3" idx="6"/>
            <a:endCxn id="20" idx="1"/>
          </p:cNvCxnSpPr>
          <p:nvPr/>
        </p:nvCxnSpPr>
        <p:spPr>
          <a:xfrm>
            <a:off x="1189974" y="1152395"/>
            <a:ext cx="7515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/>
          <p:cNvCxnSpPr>
            <a:stCxn id="3" idx="6"/>
            <a:endCxn id="22" idx="1"/>
          </p:cNvCxnSpPr>
          <p:nvPr/>
        </p:nvCxnSpPr>
        <p:spPr>
          <a:xfrm>
            <a:off x="1189974" y="1152395"/>
            <a:ext cx="751563" cy="863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>
            <a:stCxn id="3" idx="6"/>
          </p:cNvCxnSpPr>
          <p:nvPr/>
        </p:nvCxnSpPr>
        <p:spPr>
          <a:xfrm>
            <a:off x="1189974" y="1152395"/>
            <a:ext cx="690996" cy="1835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/>
          <p:cNvCxnSpPr>
            <a:stCxn id="3" idx="6"/>
            <a:endCxn id="24" idx="1"/>
          </p:cNvCxnSpPr>
          <p:nvPr/>
        </p:nvCxnSpPr>
        <p:spPr>
          <a:xfrm>
            <a:off x="1189974" y="1152395"/>
            <a:ext cx="751563" cy="2922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/>
          <p:cNvCxnSpPr>
            <a:stCxn id="3" idx="6"/>
          </p:cNvCxnSpPr>
          <p:nvPr/>
        </p:nvCxnSpPr>
        <p:spPr>
          <a:xfrm>
            <a:off x="1189974" y="1152395"/>
            <a:ext cx="720224" cy="3753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>
            <a:stCxn id="3" idx="6"/>
          </p:cNvCxnSpPr>
          <p:nvPr/>
        </p:nvCxnSpPr>
        <p:spPr>
          <a:xfrm>
            <a:off x="1189974" y="1152395"/>
            <a:ext cx="720224" cy="4701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>
            <a:stCxn id="6" idx="6"/>
            <a:endCxn id="20" idx="1"/>
          </p:cNvCxnSpPr>
          <p:nvPr/>
        </p:nvCxnSpPr>
        <p:spPr>
          <a:xfrm flipV="1">
            <a:off x="1205769" y="1152395"/>
            <a:ext cx="735768" cy="876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/>
          <p:cNvCxnSpPr>
            <a:stCxn id="6" idx="6"/>
            <a:endCxn id="22" idx="1"/>
          </p:cNvCxnSpPr>
          <p:nvPr/>
        </p:nvCxnSpPr>
        <p:spPr>
          <a:xfrm flipV="1">
            <a:off x="1205769" y="2016331"/>
            <a:ext cx="735768" cy="1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矢印コネクタ 59"/>
          <p:cNvCxnSpPr>
            <a:stCxn id="6" idx="6"/>
          </p:cNvCxnSpPr>
          <p:nvPr/>
        </p:nvCxnSpPr>
        <p:spPr>
          <a:xfrm>
            <a:off x="1205769" y="2029218"/>
            <a:ext cx="704429" cy="1916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>
            <a:stCxn id="6" idx="6"/>
          </p:cNvCxnSpPr>
          <p:nvPr/>
        </p:nvCxnSpPr>
        <p:spPr>
          <a:xfrm>
            <a:off x="1205769" y="2029218"/>
            <a:ext cx="675201" cy="280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>
            <a:stCxn id="6" idx="6"/>
          </p:cNvCxnSpPr>
          <p:nvPr/>
        </p:nvCxnSpPr>
        <p:spPr>
          <a:xfrm>
            <a:off x="1205769" y="2029218"/>
            <a:ext cx="704429" cy="375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>
            <a:stCxn id="9" idx="6"/>
            <a:endCxn id="20" idx="1"/>
          </p:cNvCxnSpPr>
          <p:nvPr/>
        </p:nvCxnSpPr>
        <p:spPr>
          <a:xfrm flipV="1">
            <a:off x="1182804" y="1152395"/>
            <a:ext cx="758733" cy="190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>
            <a:stCxn id="9" idx="6"/>
            <a:endCxn id="22" idx="1"/>
          </p:cNvCxnSpPr>
          <p:nvPr/>
        </p:nvCxnSpPr>
        <p:spPr>
          <a:xfrm flipV="1">
            <a:off x="1182804" y="2016331"/>
            <a:ext cx="758733" cy="1042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/>
          <p:cNvCxnSpPr>
            <a:stCxn id="9" idx="6"/>
            <a:endCxn id="23" idx="1"/>
          </p:cNvCxnSpPr>
          <p:nvPr/>
        </p:nvCxnSpPr>
        <p:spPr>
          <a:xfrm flipV="1">
            <a:off x="1182804" y="3045551"/>
            <a:ext cx="758733" cy="1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/>
          <p:cNvCxnSpPr>
            <a:stCxn id="9" idx="6"/>
          </p:cNvCxnSpPr>
          <p:nvPr/>
        </p:nvCxnSpPr>
        <p:spPr>
          <a:xfrm>
            <a:off x="1182804" y="3058438"/>
            <a:ext cx="698166" cy="846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>
            <a:stCxn id="9" idx="6"/>
          </p:cNvCxnSpPr>
          <p:nvPr/>
        </p:nvCxnSpPr>
        <p:spPr>
          <a:xfrm>
            <a:off x="1182804" y="3058438"/>
            <a:ext cx="698166" cy="175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/>
          <p:cNvCxnSpPr>
            <a:stCxn id="9" idx="6"/>
            <a:endCxn id="26" idx="1"/>
          </p:cNvCxnSpPr>
          <p:nvPr/>
        </p:nvCxnSpPr>
        <p:spPr>
          <a:xfrm>
            <a:off x="1182804" y="3058438"/>
            <a:ext cx="758733" cy="293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/>
          <p:cNvCxnSpPr>
            <a:stCxn id="12" idx="6"/>
          </p:cNvCxnSpPr>
          <p:nvPr/>
        </p:nvCxnSpPr>
        <p:spPr>
          <a:xfrm flipV="1">
            <a:off x="1189974" y="1251380"/>
            <a:ext cx="690996" cy="2836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/>
          <p:cNvCxnSpPr>
            <a:stCxn id="12" idx="6"/>
          </p:cNvCxnSpPr>
          <p:nvPr/>
        </p:nvCxnSpPr>
        <p:spPr>
          <a:xfrm flipV="1">
            <a:off x="1189974" y="2166644"/>
            <a:ext cx="720224" cy="1921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矢印コネクタ 82"/>
          <p:cNvCxnSpPr>
            <a:stCxn id="12" idx="6"/>
            <a:endCxn id="23" idx="1"/>
          </p:cNvCxnSpPr>
          <p:nvPr/>
        </p:nvCxnSpPr>
        <p:spPr>
          <a:xfrm flipV="1">
            <a:off x="1189974" y="3045551"/>
            <a:ext cx="751563" cy="1042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>
            <a:stCxn id="12" idx="6"/>
            <a:endCxn id="24" idx="1"/>
          </p:cNvCxnSpPr>
          <p:nvPr/>
        </p:nvCxnSpPr>
        <p:spPr>
          <a:xfrm flipV="1">
            <a:off x="1189974" y="4074771"/>
            <a:ext cx="751563" cy="1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矢印コネクタ 86"/>
          <p:cNvCxnSpPr>
            <a:stCxn id="12" idx="6"/>
          </p:cNvCxnSpPr>
          <p:nvPr/>
        </p:nvCxnSpPr>
        <p:spPr>
          <a:xfrm>
            <a:off x="1189974" y="4087658"/>
            <a:ext cx="690996" cy="757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矢印コネクタ 88"/>
          <p:cNvCxnSpPr>
            <a:stCxn id="12" idx="6"/>
          </p:cNvCxnSpPr>
          <p:nvPr/>
        </p:nvCxnSpPr>
        <p:spPr>
          <a:xfrm>
            <a:off x="1189974" y="4087658"/>
            <a:ext cx="727394" cy="1720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>
            <a:stCxn id="15" idx="6"/>
          </p:cNvCxnSpPr>
          <p:nvPr/>
        </p:nvCxnSpPr>
        <p:spPr>
          <a:xfrm flipV="1">
            <a:off x="1205769" y="1315595"/>
            <a:ext cx="704429" cy="3648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矢印コネクタ 92"/>
          <p:cNvCxnSpPr>
            <a:stCxn id="15" idx="6"/>
          </p:cNvCxnSpPr>
          <p:nvPr/>
        </p:nvCxnSpPr>
        <p:spPr>
          <a:xfrm flipV="1">
            <a:off x="1205769" y="3208751"/>
            <a:ext cx="727394" cy="175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矢印コネクタ 94"/>
          <p:cNvCxnSpPr>
            <a:stCxn id="15" idx="6"/>
          </p:cNvCxnSpPr>
          <p:nvPr/>
        </p:nvCxnSpPr>
        <p:spPr>
          <a:xfrm flipV="1">
            <a:off x="1205769" y="4171508"/>
            <a:ext cx="675201" cy="792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/>
          <p:cNvCxnSpPr>
            <a:stCxn id="15" idx="6"/>
            <a:endCxn id="25" idx="1"/>
          </p:cNvCxnSpPr>
          <p:nvPr/>
        </p:nvCxnSpPr>
        <p:spPr>
          <a:xfrm>
            <a:off x="1205769" y="4964481"/>
            <a:ext cx="735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矢印コネクタ 99"/>
          <p:cNvCxnSpPr>
            <a:stCxn id="15" idx="6"/>
          </p:cNvCxnSpPr>
          <p:nvPr/>
        </p:nvCxnSpPr>
        <p:spPr>
          <a:xfrm>
            <a:off x="1205769" y="4964481"/>
            <a:ext cx="675201" cy="843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矢印コネクタ 101"/>
          <p:cNvCxnSpPr>
            <a:stCxn id="18" idx="6"/>
          </p:cNvCxnSpPr>
          <p:nvPr/>
        </p:nvCxnSpPr>
        <p:spPr>
          <a:xfrm flipV="1">
            <a:off x="1182804" y="1425612"/>
            <a:ext cx="781698" cy="456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矢印コネクタ 103"/>
          <p:cNvCxnSpPr>
            <a:stCxn id="18" idx="6"/>
          </p:cNvCxnSpPr>
          <p:nvPr/>
        </p:nvCxnSpPr>
        <p:spPr>
          <a:xfrm flipV="1">
            <a:off x="1182804" y="2242024"/>
            <a:ext cx="758733" cy="375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矢印コネクタ 105"/>
          <p:cNvCxnSpPr>
            <a:stCxn id="18" idx="6"/>
          </p:cNvCxnSpPr>
          <p:nvPr/>
        </p:nvCxnSpPr>
        <p:spPr>
          <a:xfrm flipV="1">
            <a:off x="1182804" y="3322859"/>
            <a:ext cx="781698" cy="2670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矢印コネクタ 107"/>
          <p:cNvCxnSpPr>
            <a:stCxn id="18" idx="6"/>
          </p:cNvCxnSpPr>
          <p:nvPr/>
        </p:nvCxnSpPr>
        <p:spPr>
          <a:xfrm flipV="1">
            <a:off x="1182804" y="4225083"/>
            <a:ext cx="765903" cy="1768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矢印コネクタ 109"/>
          <p:cNvCxnSpPr>
            <a:stCxn id="18" idx="6"/>
            <a:endCxn id="25" idx="1"/>
          </p:cNvCxnSpPr>
          <p:nvPr/>
        </p:nvCxnSpPr>
        <p:spPr>
          <a:xfrm flipV="1">
            <a:off x="1182804" y="4964481"/>
            <a:ext cx="758733" cy="102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矢印コネクタ 111"/>
          <p:cNvCxnSpPr>
            <a:stCxn id="18" idx="6"/>
          </p:cNvCxnSpPr>
          <p:nvPr/>
        </p:nvCxnSpPr>
        <p:spPr>
          <a:xfrm flipV="1">
            <a:off x="1182804" y="5929347"/>
            <a:ext cx="627976" cy="64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/>
          <p:cNvSpPr txBox="1"/>
          <p:nvPr/>
        </p:nvSpPr>
        <p:spPr>
          <a:xfrm>
            <a:off x="5354311" y="1653075"/>
            <a:ext cx="3605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 smtClean="0"/>
              <a:t>値：</a:t>
            </a:r>
            <a:r>
              <a:rPr lang="en-US" altLang="ja-JP" dirty="0" smtClean="0"/>
              <a:t>W</a:t>
            </a:r>
            <a:r>
              <a:rPr lang="en-US" altLang="ja-JP" baseline="-25000" dirty="0" smtClean="0"/>
              <a:t>21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1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22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2</a:t>
            </a:r>
            <a:r>
              <a:rPr lang="en-US" altLang="ja-JP" dirty="0" smtClean="0"/>
              <a:t>+W</a:t>
            </a:r>
            <a:r>
              <a:rPr lang="en-US" altLang="ja-JP" baseline="-25000" dirty="0"/>
              <a:t>2</a:t>
            </a:r>
            <a:r>
              <a:rPr lang="en-US" altLang="ja-JP" baseline="-25000" dirty="0" smtClean="0"/>
              <a:t>3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3</a:t>
            </a:r>
            <a:r>
              <a:rPr lang="en-US" altLang="ja-JP" dirty="0" smtClean="0"/>
              <a:t>+</a:t>
            </a:r>
          </a:p>
          <a:p>
            <a:pPr algn="ctr"/>
            <a:r>
              <a:rPr lang="en-US" altLang="ja-JP" dirty="0" smtClean="0"/>
              <a:t>       W</a:t>
            </a:r>
            <a:r>
              <a:rPr lang="en-US" altLang="ja-JP" baseline="-25000" dirty="0" smtClean="0"/>
              <a:t>24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4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25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5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26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6</a:t>
            </a:r>
            <a:r>
              <a:rPr lang="en-US" altLang="ja-JP" dirty="0" smtClean="0"/>
              <a:t>+b</a:t>
            </a:r>
            <a:r>
              <a:rPr lang="en-US" altLang="ja-JP" baseline="-25000" dirty="0"/>
              <a:t>2</a:t>
            </a: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5354311" y="2682295"/>
            <a:ext cx="3605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 smtClean="0"/>
              <a:t>値：</a:t>
            </a:r>
            <a:r>
              <a:rPr lang="en-US" altLang="ja-JP" dirty="0" smtClean="0"/>
              <a:t>W</a:t>
            </a:r>
            <a:r>
              <a:rPr lang="en-US" altLang="ja-JP" baseline="-25000" dirty="0" smtClean="0"/>
              <a:t>31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1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32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2</a:t>
            </a:r>
            <a:r>
              <a:rPr lang="en-US" altLang="ja-JP" dirty="0" smtClean="0"/>
              <a:t>+W</a:t>
            </a:r>
            <a:r>
              <a:rPr lang="en-US" altLang="ja-JP" baseline="-25000" dirty="0"/>
              <a:t>3</a:t>
            </a:r>
            <a:r>
              <a:rPr lang="en-US" altLang="ja-JP" baseline="-25000" dirty="0" smtClean="0"/>
              <a:t>3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3</a:t>
            </a:r>
            <a:r>
              <a:rPr lang="en-US" altLang="ja-JP" dirty="0" smtClean="0"/>
              <a:t>+</a:t>
            </a:r>
          </a:p>
          <a:p>
            <a:pPr algn="ctr"/>
            <a:r>
              <a:rPr lang="en-US" altLang="ja-JP" dirty="0" smtClean="0"/>
              <a:t>       W</a:t>
            </a:r>
            <a:r>
              <a:rPr lang="en-US" altLang="ja-JP" baseline="-25000" dirty="0" smtClean="0"/>
              <a:t>34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4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35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5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36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6</a:t>
            </a:r>
            <a:r>
              <a:rPr lang="en-US" altLang="ja-JP" dirty="0" smtClean="0"/>
              <a:t>+b</a:t>
            </a:r>
            <a:r>
              <a:rPr lang="en-US" altLang="ja-JP" baseline="-25000" dirty="0"/>
              <a:t>3</a:t>
            </a: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5354311" y="3701074"/>
            <a:ext cx="3605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 smtClean="0"/>
              <a:t>値：</a:t>
            </a:r>
            <a:r>
              <a:rPr lang="en-US" altLang="ja-JP" dirty="0" smtClean="0"/>
              <a:t>W</a:t>
            </a:r>
            <a:r>
              <a:rPr lang="en-US" altLang="ja-JP" baseline="-25000" dirty="0" smtClean="0"/>
              <a:t>41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1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42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2</a:t>
            </a:r>
            <a:r>
              <a:rPr lang="en-US" altLang="ja-JP" dirty="0" smtClean="0"/>
              <a:t>+W</a:t>
            </a:r>
            <a:r>
              <a:rPr lang="en-US" altLang="ja-JP" baseline="-25000" dirty="0"/>
              <a:t>4</a:t>
            </a:r>
            <a:r>
              <a:rPr lang="en-US" altLang="ja-JP" baseline="-25000" dirty="0" smtClean="0"/>
              <a:t>3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3</a:t>
            </a:r>
            <a:r>
              <a:rPr lang="en-US" altLang="ja-JP" dirty="0" smtClean="0"/>
              <a:t>+</a:t>
            </a:r>
          </a:p>
          <a:p>
            <a:pPr algn="ctr"/>
            <a:r>
              <a:rPr lang="en-US" altLang="ja-JP" dirty="0" smtClean="0"/>
              <a:t>       W</a:t>
            </a:r>
            <a:r>
              <a:rPr lang="en-US" altLang="ja-JP" baseline="-25000" dirty="0" smtClean="0"/>
              <a:t>44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4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45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5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46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6</a:t>
            </a:r>
            <a:r>
              <a:rPr lang="en-US" altLang="ja-JP" dirty="0" smtClean="0"/>
              <a:t>+b</a:t>
            </a:r>
            <a:r>
              <a:rPr lang="en-US" altLang="ja-JP" baseline="-25000" dirty="0"/>
              <a:t>4</a:t>
            </a:r>
          </a:p>
        </p:txBody>
      </p:sp>
      <p:sp>
        <p:nvSpPr>
          <p:cNvPr id="80" name="テキスト ボックス 79"/>
          <p:cNvSpPr txBox="1"/>
          <p:nvPr/>
        </p:nvSpPr>
        <p:spPr>
          <a:xfrm>
            <a:off x="5354311" y="4573542"/>
            <a:ext cx="3605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 smtClean="0"/>
              <a:t>値：</a:t>
            </a:r>
            <a:r>
              <a:rPr lang="en-US" altLang="ja-JP" dirty="0" smtClean="0"/>
              <a:t>W</a:t>
            </a:r>
            <a:r>
              <a:rPr lang="en-US" altLang="ja-JP" baseline="-25000" dirty="0" smtClean="0"/>
              <a:t>51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1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52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2</a:t>
            </a:r>
            <a:r>
              <a:rPr lang="en-US" altLang="ja-JP" dirty="0" smtClean="0"/>
              <a:t>+W</a:t>
            </a:r>
            <a:r>
              <a:rPr lang="en-US" altLang="ja-JP" baseline="-25000" dirty="0"/>
              <a:t>5</a:t>
            </a:r>
            <a:r>
              <a:rPr lang="en-US" altLang="ja-JP" baseline="-25000" dirty="0" smtClean="0"/>
              <a:t>3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3</a:t>
            </a:r>
            <a:r>
              <a:rPr lang="en-US" altLang="ja-JP" dirty="0" smtClean="0"/>
              <a:t>+</a:t>
            </a:r>
          </a:p>
          <a:p>
            <a:pPr algn="ctr"/>
            <a:r>
              <a:rPr lang="en-US" altLang="ja-JP" dirty="0" smtClean="0"/>
              <a:t>       W</a:t>
            </a:r>
            <a:r>
              <a:rPr lang="en-US" altLang="ja-JP" baseline="-25000" dirty="0" smtClean="0"/>
              <a:t>54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4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55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5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56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6</a:t>
            </a:r>
            <a:r>
              <a:rPr lang="en-US" altLang="ja-JP" dirty="0" smtClean="0"/>
              <a:t>+b</a:t>
            </a:r>
            <a:r>
              <a:rPr lang="en-US" altLang="ja-JP" baseline="-25000" dirty="0"/>
              <a:t>5</a:t>
            </a: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5354311" y="5594949"/>
            <a:ext cx="3605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 smtClean="0"/>
              <a:t>値：</a:t>
            </a:r>
            <a:r>
              <a:rPr lang="en-US" altLang="ja-JP" dirty="0" smtClean="0"/>
              <a:t>W</a:t>
            </a:r>
            <a:r>
              <a:rPr lang="en-US" altLang="ja-JP" baseline="-25000" dirty="0" smtClean="0"/>
              <a:t>61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1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62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2</a:t>
            </a:r>
            <a:r>
              <a:rPr lang="en-US" altLang="ja-JP" dirty="0" smtClean="0"/>
              <a:t>+W</a:t>
            </a:r>
            <a:r>
              <a:rPr lang="en-US" altLang="ja-JP" baseline="-25000" dirty="0"/>
              <a:t>6</a:t>
            </a:r>
            <a:r>
              <a:rPr lang="en-US" altLang="ja-JP" baseline="-25000" dirty="0" smtClean="0"/>
              <a:t>3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3</a:t>
            </a:r>
            <a:r>
              <a:rPr lang="en-US" altLang="ja-JP" dirty="0" smtClean="0"/>
              <a:t>+</a:t>
            </a:r>
          </a:p>
          <a:p>
            <a:pPr algn="ctr"/>
            <a:r>
              <a:rPr lang="en-US" altLang="ja-JP" dirty="0" smtClean="0"/>
              <a:t>       W</a:t>
            </a:r>
            <a:r>
              <a:rPr lang="en-US" altLang="ja-JP" baseline="-25000" dirty="0" smtClean="0"/>
              <a:t>64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4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65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5</a:t>
            </a:r>
            <a:r>
              <a:rPr lang="en-US" altLang="ja-JP" dirty="0" smtClean="0"/>
              <a:t>+W</a:t>
            </a:r>
            <a:r>
              <a:rPr lang="en-US" altLang="ja-JP" baseline="-25000" dirty="0" smtClean="0"/>
              <a:t>66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6</a:t>
            </a:r>
            <a:r>
              <a:rPr lang="en-US" altLang="ja-JP" dirty="0" smtClean="0"/>
              <a:t>+b</a:t>
            </a:r>
            <a:r>
              <a:rPr lang="en-US" altLang="ja-JP" baseline="-25000" dirty="0"/>
              <a:t>6</a:t>
            </a: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265508" y="110476"/>
            <a:ext cx="8763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入力</a:t>
            </a:r>
            <a:r>
              <a:rPr lang="en-US" altLang="ja-JP" sz="2000" dirty="0"/>
              <a:t> X=[X</a:t>
            </a:r>
            <a:r>
              <a:rPr lang="en-US" altLang="ja-JP" sz="2000" baseline="-25000" dirty="0"/>
              <a:t>1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2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3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4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5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6</a:t>
            </a:r>
            <a:r>
              <a:rPr lang="en-US" altLang="ja-JP" sz="2000" dirty="0" smtClean="0"/>
              <a:t>]</a:t>
            </a:r>
            <a:r>
              <a:rPr lang="ja-JP" altLang="en-US" sz="2000" dirty="0" smtClean="0"/>
              <a:t>　　　　　　　　　　</a:t>
            </a:r>
            <a:r>
              <a:rPr lang="en-US" altLang="ja-JP" sz="2000" dirty="0"/>
              <a:t> </a:t>
            </a:r>
            <a:r>
              <a:rPr lang="en-US" altLang="ja-JP" sz="2800" dirty="0">
                <a:solidFill>
                  <a:srgbClr val="0070C0"/>
                </a:solidFill>
              </a:rPr>
              <a:t>Full Connect </a:t>
            </a:r>
            <a:r>
              <a:rPr lang="ja-JP" altLang="en-US" sz="2800" dirty="0" smtClean="0">
                <a:solidFill>
                  <a:srgbClr val="0070C0"/>
                </a:solidFill>
              </a:rPr>
              <a:t>な場合</a:t>
            </a:r>
            <a:endParaRPr kumimoji="1" lang="ja-JP" altLang="en-US" sz="2800" dirty="0">
              <a:solidFill>
                <a:srgbClr val="0070C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435600" y="6362700"/>
            <a:ext cx="348524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2"/>
                </a:solidFill>
              </a:rPr>
              <a:t>パラメーターの数は、</a:t>
            </a:r>
            <a:r>
              <a:rPr kumimoji="1" lang="en-US" altLang="ja-JP" dirty="0" smtClean="0">
                <a:solidFill>
                  <a:schemeClr val="accent2"/>
                </a:solidFill>
              </a:rPr>
              <a:t>6x6+6=42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2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正方形/長方形 112"/>
          <p:cNvSpPr/>
          <p:nvPr/>
        </p:nvSpPr>
        <p:spPr>
          <a:xfrm>
            <a:off x="-1445" y="-27384"/>
            <a:ext cx="914544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図形グループ 1"/>
          <p:cNvGrpSpPr/>
          <p:nvPr/>
        </p:nvGrpSpPr>
        <p:grpSpPr>
          <a:xfrm>
            <a:off x="400834" y="789140"/>
            <a:ext cx="789140" cy="726510"/>
            <a:chOff x="864296" y="989556"/>
            <a:chExt cx="789140" cy="726510"/>
          </a:xfrm>
        </p:grpSpPr>
        <p:sp>
          <p:nvSpPr>
            <p:cNvPr id="3" name="円/楕円 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5" name="図形グループ 4"/>
          <p:cNvGrpSpPr/>
          <p:nvPr/>
        </p:nvGrpSpPr>
        <p:grpSpPr>
          <a:xfrm>
            <a:off x="416629" y="1665963"/>
            <a:ext cx="789140" cy="726510"/>
            <a:chOff x="864296" y="989556"/>
            <a:chExt cx="789140" cy="726510"/>
          </a:xfrm>
        </p:grpSpPr>
        <p:sp>
          <p:nvSpPr>
            <p:cNvPr id="6" name="円/楕円 5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400833" y="2695183"/>
            <a:ext cx="781971" cy="726510"/>
            <a:chOff x="864296" y="989556"/>
            <a:chExt cx="789140" cy="726510"/>
          </a:xfrm>
        </p:grpSpPr>
        <p:sp>
          <p:nvSpPr>
            <p:cNvPr id="9" name="円/楕円 8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11" name="図形グループ 10"/>
          <p:cNvGrpSpPr/>
          <p:nvPr/>
        </p:nvGrpSpPr>
        <p:grpSpPr>
          <a:xfrm>
            <a:off x="400834" y="3724403"/>
            <a:ext cx="789140" cy="726510"/>
            <a:chOff x="864296" y="989556"/>
            <a:chExt cx="789140" cy="726510"/>
          </a:xfrm>
        </p:grpSpPr>
        <p:sp>
          <p:nvSpPr>
            <p:cNvPr id="12" name="円/楕円 11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416629" y="4601226"/>
            <a:ext cx="789140" cy="726510"/>
            <a:chOff x="864296" y="989556"/>
            <a:chExt cx="789140" cy="726510"/>
          </a:xfrm>
        </p:grpSpPr>
        <p:sp>
          <p:nvSpPr>
            <p:cNvPr id="15" name="円/楕円 1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5</a:t>
              </a:r>
              <a:endParaRPr kumimoji="1" lang="ja-JP" altLang="en-US" sz="2000" baseline="-25000" dirty="0"/>
            </a:p>
          </p:txBody>
        </p:sp>
      </p:grpSp>
      <p:grpSp>
        <p:nvGrpSpPr>
          <p:cNvPr id="17" name="図形グループ 16"/>
          <p:cNvGrpSpPr/>
          <p:nvPr/>
        </p:nvGrpSpPr>
        <p:grpSpPr>
          <a:xfrm>
            <a:off x="400833" y="5630446"/>
            <a:ext cx="781971" cy="726510"/>
            <a:chOff x="864296" y="989556"/>
            <a:chExt cx="789140" cy="726510"/>
          </a:xfrm>
        </p:grpSpPr>
        <p:sp>
          <p:nvSpPr>
            <p:cNvPr id="18" name="円/楕円 1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smtClean="0"/>
                <a:t>X</a:t>
              </a:r>
              <a:r>
                <a:rPr lang="en-US" altLang="ja-JP" sz="2000" baseline="-25000" dirty="0"/>
                <a:t>6</a:t>
              </a:r>
              <a:endParaRPr kumimoji="1" lang="ja-JP" altLang="en-US" sz="2000" baseline="-25000" dirty="0"/>
            </a:p>
          </p:txBody>
        </p:sp>
      </p:grpSp>
      <p:sp>
        <p:nvSpPr>
          <p:cNvPr id="22" name="角丸四角形 21"/>
          <p:cNvSpPr/>
          <p:nvPr/>
        </p:nvSpPr>
        <p:spPr>
          <a:xfrm>
            <a:off x="1941537" y="165307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角丸四角形 22"/>
          <p:cNvSpPr/>
          <p:nvPr/>
        </p:nvSpPr>
        <p:spPr>
          <a:xfrm>
            <a:off x="1941537" y="268229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1941537" y="371151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1941537" y="460122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194144" y="1680921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1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1-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３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208758" y="2697267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2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2-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４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260950" y="3726835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3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3-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５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275564" y="4605917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4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4-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６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89308" y="123176"/>
            <a:ext cx="5283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入力</a:t>
            </a:r>
            <a:r>
              <a:rPr lang="en-US" altLang="ja-JP" sz="2000" dirty="0"/>
              <a:t> X=[X</a:t>
            </a:r>
            <a:r>
              <a:rPr lang="en-US" altLang="ja-JP" sz="2000" baseline="-25000" dirty="0"/>
              <a:t>1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2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3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4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5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6</a:t>
            </a:r>
            <a:r>
              <a:rPr lang="en-US" altLang="ja-JP" sz="2000" dirty="0" smtClean="0"/>
              <a:t>]</a:t>
            </a:r>
            <a:r>
              <a:rPr lang="ja-JP" altLang="en-US" sz="2000" dirty="0" smtClean="0"/>
              <a:t>　　　　　　　　　　</a:t>
            </a:r>
            <a:endParaRPr lang="ja-JP" altLang="en-US" sz="2800" dirty="0">
              <a:solidFill>
                <a:srgbClr val="0070C0"/>
              </a:solidFill>
            </a:endParaRPr>
          </a:p>
        </p:txBody>
      </p:sp>
      <p:cxnSp>
        <p:nvCxnSpPr>
          <p:cNvPr id="46" name="直線矢印コネクタ 45"/>
          <p:cNvCxnSpPr>
            <a:stCxn id="3" idx="6"/>
            <a:endCxn id="22" idx="1"/>
          </p:cNvCxnSpPr>
          <p:nvPr/>
        </p:nvCxnSpPr>
        <p:spPr>
          <a:xfrm>
            <a:off x="1189974" y="1152395"/>
            <a:ext cx="751563" cy="863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/>
          <p:cNvCxnSpPr>
            <a:stCxn id="6" idx="6"/>
            <a:endCxn id="22" idx="1"/>
          </p:cNvCxnSpPr>
          <p:nvPr/>
        </p:nvCxnSpPr>
        <p:spPr>
          <a:xfrm flipV="1">
            <a:off x="1205769" y="2016331"/>
            <a:ext cx="735768" cy="12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>
            <a:stCxn id="9" idx="6"/>
            <a:endCxn id="22" idx="1"/>
          </p:cNvCxnSpPr>
          <p:nvPr/>
        </p:nvCxnSpPr>
        <p:spPr>
          <a:xfrm flipV="1">
            <a:off x="1182804" y="2016331"/>
            <a:ext cx="758733" cy="1042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189308" y="699372"/>
            <a:ext cx="1220392" cy="2839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5334000" y="1536353"/>
            <a:ext cx="378180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ニューロン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は、入力層の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X</a:t>
            </a:r>
            <a:r>
              <a:rPr kumimoji="1" lang="en-US" altLang="ja-JP" sz="2400" baseline="-25000" dirty="0" smtClean="0"/>
              <a:t>1</a:t>
            </a:r>
            <a:r>
              <a:rPr kumimoji="1" lang="en-US" altLang="ja-JP" sz="2400" dirty="0" smtClean="0"/>
              <a:t>,X</a:t>
            </a:r>
            <a:r>
              <a:rPr kumimoji="1" lang="en-US" altLang="ja-JP" sz="2400" baseline="-25000" dirty="0" smtClean="0"/>
              <a:t>2</a:t>
            </a:r>
            <a:r>
              <a:rPr kumimoji="1" lang="en-US" altLang="ja-JP" sz="2400" dirty="0" smtClean="0"/>
              <a:t>,X</a:t>
            </a:r>
            <a:r>
              <a:rPr kumimoji="1" lang="en-US" altLang="ja-JP" sz="2400" baseline="-25000" dirty="0" smtClean="0"/>
              <a:t>3</a:t>
            </a:r>
            <a:r>
              <a:rPr kumimoji="1" lang="ja-JP" altLang="en-US" sz="2400" dirty="0" smtClean="0"/>
              <a:t>の三つからしか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データを受け取らない。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その他のニューロンも、同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様に、三つのデータし</a:t>
            </a:r>
            <a:r>
              <a:rPr lang="ja-JP" altLang="en-US" sz="2400" dirty="0" smtClean="0"/>
              <a:t>か受</a:t>
            </a:r>
            <a:endParaRPr lang="en-US" altLang="ja-JP" sz="2400" dirty="0" smtClean="0"/>
          </a:p>
          <a:p>
            <a:r>
              <a:rPr lang="ja-JP" altLang="en-US" sz="2400" dirty="0" smtClean="0"/>
              <a:t>け取らない。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これらのニューロンは、入力</a:t>
            </a:r>
            <a:endParaRPr lang="en-US" altLang="ja-JP" sz="2400" dirty="0" smtClean="0">
              <a:solidFill>
                <a:srgbClr val="00B0F0"/>
              </a:solidFill>
            </a:endParaRPr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データの小部分を変換する</a:t>
            </a:r>
            <a:endParaRPr lang="en-US" altLang="ja-JP" sz="2400" dirty="0" smtClean="0">
              <a:solidFill>
                <a:srgbClr val="00B0F0"/>
              </a:solidFill>
            </a:endParaRPr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局所的な受容野、局所的な</a:t>
            </a:r>
            <a:endParaRPr lang="en-US" altLang="ja-JP" sz="2400" dirty="0" smtClean="0">
              <a:solidFill>
                <a:srgbClr val="00B0F0"/>
              </a:solidFill>
            </a:endParaRPr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フィルターとして機能する。</a:t>
            </a:r>
            <a:endParaRPr lang="en-US" altLang="ja-JP" sz="2400" dirty="0" smtClean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5359400" y="315577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accent2"/>
                </a:solidFill>
              </a:rPr>
              <a:t>局所的な受容</a:t>
            </a:r>
            <a:r>
              <a:rPr lang="ja-JP" altLang="en-US" sz="3200" dirty="0" smtClean="0">
                <a:solidFill>
                  <a:schemeClr val="accent2"/>
                </a:solidFill>
              </a:rPr>
              <a:t>野と</a:t>
            </a:r>
            <a:endParaRPr lang="en-US" altLang="ja-JP" sz="3200" dirty="0" smtClean="0">
              <a:solidFill>
                <a:schemeClr val="accent2"/>
              </a:solidFill>
            </a:endParaRPr>
          </a:p>
          <a:p>
            <a:r>
              <a:rPr lang="ja-JP" altLang="en-US" sz="3200" dirty="0" smtClean="0">
                <a:solidFill>
                  <a:schemeClr val="accent2"/>
                </a:solidFill>
              </a:rPr>
              <a:t>フィルター</a:t>
            </a:r>
            <a:endParaRPr lang="ja-JP" alt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05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正方形/長方形 112"/>
          <p:cNvSpPr/>
          <p:nvPr/>
        </p:nvSpPr>
        <p:spPr>
          <a:xfrm>
            <a:off x="-1445" y="-27384"/>
            <a:ext cx="914544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図形グループ 1"/>
          <p:cNvGrpSpPr/>
          <p:nvPr/>
        </p:nvGrpSpPr>
        <p:grpSpPr>
          <a:xfrm>
            <a:off x="400834" y="789140"/>
            <a:ext cx="789140" cy="726510"/>
            <a:chOff x="864296" y="989556"/>
            <a:chExt cx="789140" cy="726510"/>
          </a:xfrm>
        </p:grpSpPr>
        <p:sp>
          <p:nvSpPr>
            <p:cNvPr id="3" name="円/楕円 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5" name="図形グループ 4"/>
          <p:cNvGrpSpPr/>
          <p:nvPr/>
        </p:nvGrpSpPr>
        <p:grpSpPr>
          <a:xfrm>
            <a:off x="416629" y="1665963"/>
            <a:ext cx="789140" cy="726510"/>
            <a:chOff x="864296" y="989556"/>
            <a:chExt cx="789140" cy="726510"/>
          </a:xfrm>
        </p:grpSpPr>
        <p:sp>
          <p:nvSpPr>
            <p:cNvPr id="6" name="円/楕円 5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400833" y="2695183"/>
            <a:ext cx="781971" cy="726510"/>
            <a:chOff x="864296" y="989556"/>
            <a:chExt cx="789140" cy="726510"/>
          </a:xfrm>
        </p:grpSpPr>
        <p:sp>
          <p:nvSpPr>
            <p:cNvPr id="9" name="円/楕円 8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11" name="図形グループ 10"/>
          <p:cNvGrpSpPr/>
          <p:nvPr/>
        </p:nvGrpSpPr>
        <p:grpSpPr>
          <a:xfrm>
            <a:off x="400834" y="3724403"/>
            <a:ext cx="789140" cy="726510"/>
            <a:chOff x="864296" y="989556"/>
            <a:chExt cx="789140" cy="726510"/>
          </a:xfrm>
        </p:grpSpPr>
        <p:sp>
          <p:nvSpPr>
            <p:cNvPr id="12" name="円/楕円 11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416629" y="4601226"/>
            <a:ext cx="789140" cy="726510"/>
            <a:chOff x="864296" y="989556"/>
            <a:chExt cx="789140" cy="726510"/>
          </a:xfrm>
        </p:grpSpPr>
        <p:sp>
          <p:nvSpPr>
            <p:cNvPr id="15" name="円/楕円 1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5</a:t>
              </a:r>
              <a:endParaRPr kumimoji="1" lang="ja-JP" altLang="en-US" sz="2000" baseline="-25000" dirty="0"/>
            </a:p>
          </p:txBody>
        </p:sp>
      </p:grpSp>
      <p:grpSp>
        <p:nvGrpSpPr>
          <p:cNvPr id="17" name="図形グループ 16"/>
          <p:cNvGrpSpPr/>
          <p:nvPr/>
        </p:nvGrpSpPr>
        <p:grpSpPr>
          <a:xfrm>
            <a:off x="400833" y="5630446"/>
            <a:ext cx="781971" cy="726510"/>
            <a:chOff x="864296" y="989556"/>
            <a:chExt cx="789140" cy="726510"/>
          </a:xfrm>
        </p:grpSpPr>
        <p:sp>
          <p:nvSpPr>
            <p:cNvPr id="18" name="円/楕円 1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smtClean="0"/>
                <a:t>X</a:t>
              </a:r>
              <a:r>
                <a:rPr lang="en-US" altLang="ja-JP" sz="2000" baseline="-25000" dirty="0"/>
                <a:t>6</a:t>
              </a:r>
              <a:endParaRPr kumimoji="1" lang="ja-JP" altLang="en-US" sz="2000" baseline="-25000" dirty="0"/>
            </a:p>
          </p:txBody>
        </p:sp>
      </p:grpSp>
      <p:sp>
        <p:nvSpPr>
          <p:cNvPr id="22" name="角丸四角形 21"/>
          <p:cNvSpPr/>
          <p:nvPr/>
        </p:nvSpPr>
        <p:spPr>
          <a:xfrm>
            <a:off x="1941537" y="165307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角丸四角形 22"/>
          <p:cNvSpPr/>
          <p:nvPr/>
        </p:nvSpPr>
        <p:spPr>
          <a:xfrm>
            <a:off x="1941537" y="268229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1941537" y="371151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1941537" y="460122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194144" y="1680921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1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1-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３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208758" y="2697267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2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2-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４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260950" y="3726835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3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3-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５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275564" y="4605917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4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4-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６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89308" y="123176"/>
            <a:ext cx="5283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入力</a:t>
            </a:r>
            <a:r>
              <a:rPr lang="en-US" altLang="ja-JP" sz="2000" dirty="0"/>
              <a:t> X=[X</a:t>
            </a:r>
            <a:r>
              <a:rPr lang="en-US" altLang="ja-JP" sz="2000" baseline="-25000" dirty="0"/>
              <a:t>1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2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3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4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5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6</a:t>
            </a:r>
            <a:r>
              <a:rPr lang="en-US" altLang="ja-JP" sz="2000" dirty="0" smtClean="0"/>
              <a:t>]</a:t>
            </a:r>
            <a:r>
              <a:rPr lang="ja-JP" altLang="en-US" sz="2000" dirty="0" smtClean="0"/>
              <a:t>　　　　　　　　　　</a:t>
            </a:r>
            <a:endParaRPr lang="ja-JP" altLang="en-US" sz="2800" dirty="0">
              <a:solidFill>
                <a:srgbClr val="0070C0"/>
              </a:solidFill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341708" y="1626472"/>
            <a:ext cx="1220392" cy="28397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/>
          <p:cNvCxnSpPr/>
          <p:nvPr/>
        </p:nvCxnSpPr>
        <p:spPr>
          <a:xfrm>
            <a:off x="1205769" y="2029218"/>
            <a:ext cx="735768" cy="91839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 flipV="1">
            <a:off x="1205769" y="2979807"/>
            <a:ext cx="735768" cy="7863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stCxn id="12" idx="6"/>
          </p:cNvCxnSpPr>
          <p:nvPr/>
        </p:nvCxnSpPr>
        <p:spPr>
          <a:xfrm flipV="1">
            <a:off x="1189974" y="3071325"/>
            <a:ext cx="751563" cy="101633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/>
          <p:cNvSpPr txBox="1"/>
          <p:nvPr/>
        </p:nvSpPr>
        <p:spPr>
          <a:xfrm>
            <a:off x="5334000" y="1536353"/>
            <a:ext cx="378180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ニューロン</a:t>
            </a:r>
            <a:r>
              <a:rPr lang="en-US" altLang="ja-JP" sz="2400" dirty="0"/>
              <a:t>2</a:t>
            </a:r>
            <a:r>
              <a:rPr lang="ja-JP" altLang="en-US" sz="2400" dirty="0" smtClean="0"/>
              <a:t>は、入力層の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X</a:t>
            </a:r>
            <a:r>
              <a:rPr lang="en-US" altLang="ja-JP" sz="2400" baseline="-25000" dirty="0" smtClean="0"/>
              <a:t>2</a:t>
            </a:r>
            <a:r>
              <a:rPr kumimoji="1" lang="en-US" altLang="ja-JP" sz="2400" dirty="0" smtClean="0"/>
              <a:t>,X</a:t>
            </a:r>
            <a:r>
              <a:rPr lang="en-US" altLang="ja-JP" sz="2400" baseline="-25000" dirty="0" smtClean="0"/>
              <a:t>3</a:t>
            </a:r>
            <a:r>
              <a:rPr kumimoji="1" lang="en-US" altLang="ja-JP" sz="2400" dirty="0" smtClean="0"/>
              <a:t>,X</a:t>
            </a:r>
            <a:r>
              <a:rPr lang="en-US" altLang="ja-JP" sz="2400" baseline="-25000" dirty="0"/>
              <a:t>4</a:t>
            </a:r>
            <a:r>
              <a:rPr kumimoji="1" lang="ja-JP" altLang="en-US" sz="2400" dirty="0" smtClean="0"/>
              <a:t>の三つからしか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データを受け取らない。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その他のニューロンも、同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様に、三つのデータし</a:t>
            </a:r>
            <a:r>
              <a:rPr lang="ja-JP" altLang="en-US" sz="2400" dirty="0" smtClean="0"/>
              <a:t>か受</a:t>
            </a:r>
            <a:endParaRPr lang="en-US" altLang="ja-JP" sz="2400" dirty="0" smtClean="0"/>
          </a:p>
          <a:p>
            <a:r>
              <a:rPr lang="ja-JP" altLang="en-US" sz="2400" dirty="0" smtClean="0"/>
              <a:t>け取らない。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これらのニューロンは、入力</a:t>
            </a:r>
            <a:endParaRPr lang="en-US" altLang="ja-JP" sz="2400" dirty="0" smtClean="0">
              <a:solidFill>
                <a:srgbClr val="00B0F0"/>
              </a:solidFill>
            </a:endParaRPr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データの小部分を変換する</a:t>
            </a:r>
            <a:endParaRPr lang="en-US" altLang="ja-JP" sz="2400" dirty="0" smtClean="0">
              <a:solidFill>
                <a:srgbClr val="00B0F0"/>
              </a:solidFill>
            </a:endParaRPr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局所的な受容野、局所的な</a:t>
            </a:r>
            <a:endParaRPr lang="en-US" altLang="ja-JP" sz="2400" dirty="0" smtClean="0">
              <a:solidFill>
                <a:srgbClr val="00B0F0"/>
              </a:solidFill>
            </a:endParaRPr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フィルターとして機能する。</a:t>
            </a:r>
            <a:endParaRPr lang="en-US" altLang="ja-JP" sz="2400" dirty="0" smtClean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5359400" y="315577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accent2"/>
                </a:solidFill>
              </a:rPr>
              <a:t>局所的な受容</a:t>
            </a:r>
            <a:r>
              <a:rPr lang="ja-JP" altLang="en-US" sz="3200" dirty="0" smtClean="0">
                <a:solidFill>
                  <a:schemeClr val="accent2"/>
                </a:solidFill>
              </a:rPr>
              <a:t>野と</a:t>
            </a:r>
            <a:endParaRPr lang="en-US" altLang="ja-JP" sz="3200" dirty="0" smtClean="0">
              <a:solidFill>
                <a:schemeClr val="accent2"/>
              </a:solidFill>
            </a:endParaRPr>
          </a:p>
          <a:p>
            <a:r>
              <a:rPr lang="ja-JP" altLang="en-US" sz="3200" dirty="0" smtClean="0">
                <a:solidFill>
                  <a:schemeClr val="accent2"/>
                </a:solidFill>
              </a:rPr>
              <a:t>フィルター</a:t>
            </a:r>
            <a:endParaRPr lang="ja-JP" alt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11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正方形/長方形 112"/>
          <p:cNvSpPr/>
          <p:nvPr/>
        </p:nvSpPr>
        <p:spPr>
          <a:xfrm>
            <a:off x="-1445" y="-27384"/>
            <a:ext cx="914544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図形グループ 1"/>
          <p:cNvGrpSpPr/>
          <p:nvPr/>
        </p:nvGrpSpPr>
        <p:grpSpPr>
          <a:xfrm>
            <a:off x="400834" y="789140"/>
            <a:ext cx="789140" cy="726510"/>
            <a:chOff x="864296" y="989556"/>
            <a:chExt cx="789140" cy="726510"/>
          </a:xfrm>
        </p:grpSpPr>
        <p:sp>
          <p:nvSpPr>
            <p:cNvPr id="3" name="円/楕円 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5" name="図形グループ 4"/>
          <p:cNvGrpSpPr/>
          <p:nvPr/>
        </p:nvGrpSpPr>
        <p:grpSpPr>
          <a:xfrm>
            <a:off x="416629" y="1665963"/>
            <a:ext cx="789140" cy="726510"/>
            <a:chOff x="864296" y="989556"/>
            <a:chExt cx="789140" cy="726510"/>
          </a:xfrm>
        </p:grpSpPr>
        <p:sp>
          <p:nvSpPr>
            <p:cNvPr id="6" name="円/楕円 5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400833" y="2695183"/>
            <a:ext cx="781971" cy="726510"/>
            <a:chOff x="864296" y="989556"/>
            <a:chExt cx="789140" cy="726510"/>
          </a:xfrm>
        </p:grpSpPr>
        <p:sp>
          <p:nvSpPr>
            <p:cNvPr id="9" name="円/楕円 8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11" name="図形グループ 10"/>
          <p:cNvGrpSpPr/>
          <p:nvPr/>
        </p:nvGrpSpPr>
        <p:grpSpPr>
          <a:xfrm>
            <a:off x="400834" y="3724403"/>
            <a:ext cx="789140" cy="726510"/>
            <a:chOff x="864296" y="989556"/>
            <a:chExt cx="789140" cy="726510"/>
          </a:xfrm>
        </p:grpSpPr>
        <p:sp>
          <p:nvSpPr>
            <p:cNvPr id="12" name="円/楕円 11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416629" y="4601226"/>
            <a:ext cx="789140" cy="726510"/>
            <a:chOff x="864296" y="989556"/>
            <a:chExt cx="789140" cy="726510"/>
          </a:xfrm>
        </p:grpSpPr>
        <p:sp>
          <p:nvSpPr>
            <p:cNvPr id="15" name="円/楕円 1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5</a:t>
              </a:r>
              <a:endParaRPr kumimoji="1" lang="ja-JP" altLang="en-US" sz="2000" baseline="-25000" dirty="0"/>
            </a:p>
          </p:txBody>
        </p:sp>
      </p:grpSp>
      <p:grpSp>
        <p:nvGrpSpPr>
          <p:cNvPr id="17" name="図形グループ 16"/>
          <p:cNvGrpSpPr/>
          <p:nvPr/>
        </p:nvGrpSpPr>
        <p:grpSpPr>
          <a:xfrm>
            <a:off x="400833" y="5630446"/>
            <a:ext cx="781971" cy="726510"/>
            <a:chOff x="864296" y="989556"/>
            <a:chExt cx="789140" cy="726510"/>
          </a:xfrm>
        </p:grpSpPr>
        <p:sp>
          <p:nvSpPr>
            <p:cNvPr id="18" name="円/楕円 1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smtClean="0"/>
                <a:t>X</a:t>
              </a:r>
              <a:r>
                <a:rPr lang="en-US" altLang="ja-JP" sz="2000" baseline="-25000" dirty="0"/>
                <a:t>6</a:t>
              </a:r>
              <a:endParaRPr kumimoji="1" lang="ja-JP" altLang="en-US" sz="2000" baseline="-25000" dirty="0"/>
            </a:p>
          </p:txBody>
        </p:sp>
      </p:grpSp>
      <p:sp>
        <p:nvSpPr>
          <p:cNvPr id="22" name="角丸四角形 21"/>
          <p:cNvSpPr/>
          <p:nvPr/>
        </p:nvSpPr>
        <p:spPr>
          <a:xfrm>
            <a:off x="1941537" y="165307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角丸四角形 22"/>
          <p:cNvSpPr/>
          <p:nvPr/>
        </p:nvSpPr>
        <p:spPr>
          <a:xfrm>
            <a:off x="1941537" y="268229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1941537" y="371151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1941537" y="460122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194144" y="1680921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1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1-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３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208758" y="2697267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2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2-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４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260950" y="3726835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3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3-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５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275564" y="4605917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4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4-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６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89308" y="123176"/>
            <a:ext cx="5283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入力</a:t>
            </a:r>
            <a:r>
              <a:rPr lang="en-US" altLang="ja-JP" sz="2000" dirty="0"/>
              <a:t> X=[X</a:t>
            </a:r>
            <a:r>
              <a:rPr lang="en-US" altLang="ja-JP" sz="2000" baseline="-25000" dirty="0"/>
              <a:t>1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2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3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4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5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6</a:t>
            </a:r>
            <a:r>
              <a:rPr lang="en-US" altLang="ja-JP" sz="2000" dirty="0" smtClean="0"/>
              <a:t>]</a:t>
            </a:r>
            <a:r>
              <a:rPr lang="ja-JP" altLang="en-US" sz="2000" dirty="0" smtClean="0"/>
              <a:t>　　　　　　　　　　</a:t>
            </a:r>
            <a:endParaRPr lang="ja-JP" altLang="en-US" sz="2800" dirty="0">
              <a:solidFill>
                <a:srgbClr val="0070C0"/>
              </a:solidFill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100408" y="2451972"/>
            <a:ext cx="1220392" cy="29413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1" name="直線コネクタ 50"/>
          <p:cNvCxnSpPr/>
          <p:nvPr/>
        </p:nvCxnSpPr>
        <p:spPr>
          <a:xfrm>
            <a:off x="1205769" y="3071325"/>
            <a:ext cx="735768" cy="90377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 flipV="1">
            <a:off x="1205769" y="4081733"/>
            <a:ext cx="735768" cy="59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 flipV="1">
            <a:off x="1205769" y="4110087"/>
            <a:ext cx="735768" cy="83022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/>
          <p:cNvSpPr txBox="1"/>
          <p:nvPr/>
        </p:nvSpPr>
        <p:spPr>
          <a:xfrm>
            <a:off x="5334000" y="1536353"/>
            <a:ext cx="378180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ニューロン</a:t>
            </a:r>
            <a:r>
              <a:rPr lang="en-US" altLang="ja-JP" sz="2400" dirty="0"/>
              <a:t>3</a:t>
            </a:r>
            <a:r>
              <a:rPr lang="ja-JP" altLang="en-US" sz="2400" dirty="0" smtClean="0"/>
              <a:t>は、入力層の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X</a:t>
            </a:r>
            <a:r>
              <a:rPr lang="en-US" altLang="ja-JP" sz="2400" baseline="-25000" dirty="0" smtClean="0"/>
              <a:t>3</a:t>
            </a:r>
            <a:r>
              <a:rPr kumimoji="1" lang="en-US" altLang="ja-JP" sz="2400" dirty="0" smtClean="0"/>
              <a:t>,X</a:t>
            </a:r>
            <a:r>
              <a:rPr lang="en-US" altLang="ja-JP" sz="2400" baseline="-25000" dirty="0" smtClean="0"/>
              <a:t>4</a:t>
            </a:r>
            <a:r>
              <a:rPr kumimoji="1" lang="en-US" altLang="ja-JP" sz="2400" dirty="0" smtClean="0"/>
              <a:t>,X</a:t>
            </a:r>
            <a:r>
              <a:rPr lang="en-US" altLang="ja-JP" sz="2400" baseline="-25000" dirty="0"/>
              <a:t>5</a:t>
            </a:r>
            <a:r>
              <a:rPr kumimoji="1" lang="ja-JP" altLang="en-US" sz="2400" dirty="0" smtClean="0"/>
              <a:t>の三つからしか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データを受け取らない。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その他のニューロンも、同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様に、三つのデータし</a:t>
            </a:r>
            <a:r>
              <a:rPr lang="ja-JP" altLang="en-US" sz="2400" dirty="0" smtClean="0"/>
              <a:t>か受</a:t>
            </a:r>
            <a:endParaRPr lang="en-US" altLang="ja-JP" sz="2400" dirty="0" smtClean="0"/>
          </a:p>
          <a:p>
            <a:r>
              <a:rPr lang="ja-JP" altLang="en-US" sz="2400" dirty="0" smtClean="0"/>
              <a:t>け取らない。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これらのニューロンは、入力</a:t>
            </a:r>
            <a:endParaRPr lang="en-US" altLang="ja-JP" sz="2400" dirty="0" smtClean="0">
              <a:solidFill>
                <a:srgbClr val="00B0F0"/>
              </a:solidFill>
            </a:endParaRPr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データの小部分を変換する</a:t>
            </a:r>
            <a:endParaRPr lang="en-US" altLang="ja-JP" sz="2400" dirty="0" smtClean="0">
              <a:solidFill>
                <a:srgbClr val="00B0F0"/>
              </a:solidFill>
            </a:endParaRPr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局所的な受容野、局所的な</a:t>
            </a:r>
            <a:endParaRPr lang="en-US" altLang="ja-JP" sz="2400" dirty="0" smtClean="0">
              <a:solidFill>
                <a:srgbClr val="00B0F0"/>
              </a:solidFill>
            </a:endParaRPr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フィルターとして機能する。</a:t>
            </a:r>
            <a:endParaRPr lang="en-US" altLang="ja-JP" sz="2400" dirty="0" smtClean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5359400" y="315577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accent2"/>
                </a:solidFill>
              </a:rPr>
              <a:t>局所的な受容</a:t>
            </a:r>
            <a:r>
              <a:rPr lang="ja-JP" altLang="en-US" sz="3200" dirty="0" smtClean="0">
                <a:solidFill>
                  <a:schemeClr val="accent2"/>
                </a:solidFill>
              </a:rPr>
              <a:t>野と</a:t>
            </a:r>
            <a:endParaRPr lang="en-US" altLang="ja-JP" sz="3200" dirty="0" smtClean="0">
              <a:solidFill>
                <a:schemeClr val="accent2"/>
              </a:solidFill>
            </a:endParaRPr>
          </a:p>
          <a:p>
            <a:r>
              <a:rPr lang="ja-JP" altLang="en-US" sz="3200" dirty="0" smtClean="0">
                <a:solidFill>
                  <a:schemeClr val="accent2"/>
                </a:solidFill>
              </a:rPr>
              <a:t>フィルター</a:t>
            </a:r>
            <a:endParaRPr lang="ja-JP" alt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55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正方形/長方形 112"/>
          <p:cNvSpPr/>
          <p:nvPr/>
        </p:nvSpPr>
        <p:spPr>
          <a:xfrm>
            <a:off x="-1445" y="-27384"/>
            <a:ext cx="914544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図形グループ 1"/>
          <p:cNvGrpSpPr/>
          <p:nvPr/>
        </p:nvGrpSpPr>
        <p:grpSpPr>
          <a:xfrm>
            <a:off x="400834" y="789140"/>
            <a:ext cx="789140" cy="726510"/>
            <a:chOff x="864296" y="989556"/>
            <a:chExt cx="789140" cy="726510"/>
          </a:xfrm>
        </p:grpSpPr>
        <p:sp>
          <p:nvSpPr>
            <p:cNvPr id="3" name="円/楕円 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5" name="図形グループ 4"/>
          <p:cNvGrpSpPr/>
          <p:nvPr/>
        </p:nvGrpSpPr>
        <p:grpSpPr>
          <a:xfrm>
            <a:off x="416629" y="1665963"/>
            <a:ext cx="789140" cy="726510"/>
            <a:chOff x="864296" y="989556"/>
            <a:chExt cx="789140" cy="726510"/>
          </a:xfrm>
        </p:grpSpPr>
        <p:sp>
          <p:nvSpPr>
            <p:cNvPr id="6" name="円/楕円 5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400833" y="2695183"/>
            <a:ext cx="781971" cy="726510"/>
            <a:chOff x="864296" y="989556"/>
            <a:chExt cx="789140" cy="726510"/>
          </a:xfrm>
        </p:grpSpPr>
        <p:sp>
          <p:nvSpPr>
            <p:cNvPr id="9" name="円/楕円 8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11" name="図形グループ 10"/>
          <p:cNvGrpSpPr/>
          <p:nvPr/>
        </p:nvGrpSpPr>
        <p:grpSpPr>
          <a:xfrm>
            <a:off x="400834" y="3724403"/>
            <a:ext cx="789140" cy="726510"/>
            <a:chOff x="864296" y="989556"/>
            <a:chExt cx="789140" cy="726510"/>
          </a:xfrm>
        </p:grpSpPr>
        <p:sp>
          <p:nvSpPr>
            <p:cNvPr id="12" name="円/楕円 11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416629" y="4601226"/>
            <a:ext cx="789140" cy="726510"/>
            <a:chOff x="864296" y="989556"/>
            <a:chExt cx="789140" cy="726510"/>
          </a:xfrm>
        </p:grpSpPr>
        <p:sp>
          <p:nvSpPr>
            <p:cNvPr id="15" name="円/楕円 1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5</a:t>
              </a:r>
              <a:endParaRPr kumimoji="1" lang="ja-JP" altLang="en-US" sz="2000" baseline="-25000" dirty="0"/>
            </a:p>
          </p:txBody>
        </p:sp>
      </p:grpSp>
      <p:grpSp>
        <p:nvGrpSpPr>
          <p:cNvPr id="17" name="図形グループ 16"/>
          <p:cNvGrpSpPr/>
          <p:nvPr/>
        </p:nvGrpSpPr>
        <p:grpSpPr>
          <a:xfrm>
            <a:off x="400833" y="5630446"/>
            <a:ext cx="781971" cy="726510"/>
            <a:chOff x="864296" y="989556"/>
            <a:chExt cx="789140" cy="726510"/>
          </a:xfrm>
        </p:grpSpPr>
        <p:sp>
          <p:nvSpPr>
            <p:cNvPr id="18" name="円/楕円 1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smtClean="0"/>
                <a:t>X</a:t>
              </a:r>
              <a:r>
                <a:rPr lang="en-US" altLang="ja-JP" sz="2000" baseline="-25000" dirty="0"/>
                <a:t>6</a:t>
              </a:r>
              <a:endParaRPr kumimoji="1" lang="ja-JP" altLang="en-US" sz="2000" baseline="-25000" dirty="0"/>
            </a:p>
          </p:txBody>
        </p:sp>
      </p:grpSp>
      <p:sp>
        <p:nvSpPr>
          <p:cNvPr id="22" name="角丸四角形 21"/>
          <p:cNvSpPr/>
          <p:nvPr/>
        </p:nvSpPr>
        <p:spPr>
          <a:xfrm>
            <a:off x="1941537" y="165307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角丸四角形 22"/>
          <p:cNvSpPr/>
          <p:nvPr/>
        </p:nvSpPr>
        <p:spPr>
          <a:xfrm>
            <a:off x="1941537" y="268229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1941537" y="371151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1941537" y="460122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194144" y="1680921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1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1-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３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208758" y="2697267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2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2-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４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260950" y="3726835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3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3-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５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275564" y="4605917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4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4-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６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89308" y="123176"/>
            <a:ext cx="5283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入力</a:t>
            </a:r>
            <a:r>
              <a:rPr lang="en-US" altLang="ja-JP" sz="2000" dirty="0"/>
              <a:t> X=[X</a:t>
            </a:r>
            <a:r>
              <a:rPr lang="en-US" altLang="ja-JP" sz="2000" baseline="-25000" dirty="0"/>
              <a:t>1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2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3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4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5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6</a:t>
            </a:r>
            <a:r>
              <a:rPr lang="en-US" altLang="ja-JP" sz="2000" dirty="0" smtClean="0"/>
              <a:t>]</a:t>
            </a:r>
            <a:r>
              <a:rPr lang="ja-JP" altLang="en-US" sz="2000" dirty="0" smtClean="0"/>
              <a:t>　　　　　　　　　　</a:t>
            </a:r>
            <a:endParaRPr lang="ja-JP" altLang="en-US" sz="2800" dirty="0">
              <a:solidFill>
                <a:srgbClr val="0070C0"/>
              </a:solidFill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214708" y="3645772"/>
            <a:ext cx="1220392" cy="28058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5" name="直線コネクタ 64"/>
          <p:cNvCxnSpPr/>
          <p:nvPr/>
        </p:nvCxnSpPr>
        <p:spPr>
          <a:xfrm>
            <a:off x="1205769" y="4145073"/>
            <a:ext cx="735768" cy="718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/>
        </p:nvCxnSpPr>
        <p:spPr>
          <a:xfrm flipV="1">
            <a:off x="1205769" y="4864014"/>
            <a:ext cx="735768" cy="9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 flipV="1">
            <a:off x="1182804" y="4940316"/>
            <a:ext cx="758733" cy="899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/>
          <p:cNvSpPr txBox="1"/>
          <p:nvPr/>
        </p:nvSpPr>
        <p:spPr>
          <a:xfrm>
            <a:off x="5334000" y="1536353"/>
            <a:ext cx="378180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ニューロン</a:t>
            </a:r>
            <a:r>
              <a:rPr lang="en-US" altLang="ja-JP" sz="2400" dirty="0"/>
              <a:t>4</a:t>
            </a:r>
            <a:r>
              <a:rPr lang="ja-JP" altLang="en-US" sz="2400" dirty="0" smtClean="0"/>
              <a:t>は、入力層の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X</a:t>
            </a:r>
            <a:r>
              <a:rPr lang="en-US" altLang="ja-JP" sz="2400" baseline="-25000" dirty="0" smtClean="0"/>
              <a:t>4</a:t>
            </a:r>
            <a:r>
              <a:rPr kumimoji="1" lang="en-US" altLang="ja-JP" sz="2400" dirty="0" smtClean="0"/>
              <a:t>,X</a:t>
            </a:r>
            <a:r>
              <a:rPr lang="en-US" altLang="ja-JP" sz="2400" baseline="-25000" dirty="0" smtClean="0"/>
              <a:t>5</a:t>
            </a:r>
            <a:r>
              <a:rPr kumimoji="1" lang="en-US" altLang="ja-JP" sz="2400" dirty="0" smtClean="0"/>
              <a:t>,X</a:t>
            </a:r>
            <a:r>
              <a:rPr lang="en-US" altLang="ja-JP" sz="2400" baseline="-25000" dirty="0"/>
              <a:t>6</a:t>
            </a:r>
            <a:r>
              <a:rPr kumimoji="1" lang="ja-JP" altLang="en-US" sz="2400" dirty="0" smtClean="0"/>
              <a:t>の三つからしか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データを受け取らない。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その他のニューロンも、同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様に、三つのデータし</a:t>
            </a:r>
            <a:r>
              <a:rPr lang="ja-JP" altLang="en-US" sz="2400" dirty="0" smtClean="0"/>
              <a:t>か受</a:t>
            </a:r>
            <a:endParaRPr lang="en-US" altLang="ja-JP" sz="2400" dirty="0" smtClean="0"/>
          </a:p>
          <a:p>
            <a:r>
              <a:rPr lang="ja-JP" altLang="en-US" sz="2400" dirty="0" smtClean="0"/>
              <a:t>け取らない。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これらのニューロンは、入力</a:t>
            </a:r>
            <a:endParaRPr lang="en-US" altLang="ja-JP" sz="2400" dirty="0" smtClean="0">
              <a:solidFill>
                <a:srgbClr val="00B0F0"/>
              </a:solidFill>
            </a:endParaRPr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データの小部分を変換する</a:t>
            </a:r>
            <a:endParaRPr lang="en-US" altLang="ja-JP" sz="2400" dirty="0" smtClean="0">
              <a:solidFill>
                <a:srgbClr val="00B0F0"/>
              </a:solidFill>
            </a:endParaRPr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局所的な受容野、局所的な</a:t>
            </a:r>
            <a:endParaRPr lang="en-US" altLang="ja-JP" sz="2400" dirty="0" smtClean="0">
              <a:solidFill>
                <a:srgbClr val="00B0F0"/>
              </a:solidFill>
            </a:endParaRPr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フィルターとして機能する。</a:t>
            </a:r>
            <a:endParaRPr lang="en-US" altLang="ja-JP" sz="2400" dirty="0" smtClean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5359400" y="315577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accent2"/>
                </a:solidFill>
              </a:rPr>
              <a:t>局所的な受容</a:t>
            </a:r>
            <a:r>
              <a:rPr lang="ja-JP" altLang="en-US" sz="3200" dirty="0" smtClean="0">
                <a:solidFill>
                  <a:schemeClr val="accent2"/>
                </a:solidFill>
              </a:rPr>
              <a:t>野と</a:t>
            </a:r>
            <a:endParaRPr lang="en-US" altLang="ja-JP" sz="3200" dirty="0" smtClean="0">
              <a:solidFill>
                <a:schemeClr val="accent2"/>
              </a:solidFill>
            </a:endParaRPr>
          </a:p>
          <a:p>
            <a:r>
              <a:rPr lang="ja-JP" altLang="en-US" sz="3200" dirty="0" smtClean="0">
                <a:solidFill>
                  <a:schemeClr val="accent2"/>
                </a:solidFill>
              </a:rPr>
              <a:t>フィルター</a:t>
            </a:r>
            <a:endParaRPr lang="ja-JP" alt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正方形/長方形 112"/>
          <p:cNvSpPr/>
          <p:nvPr/>
        </p:nvSpPr>
        <p:spPr>
          <a:xfrm>
            <a:off x="-1445" y="-27384"/>
            <a:ext cx="914544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図形グループ 1"/>
          <p:cNvGrpSpPr/>
          <p:nvPr/>
        </p:nvGrpSpPr>
        <p:grpSpPr>
          <a:xfrm>
            <a:off x="400834" y="789140"/>
            <a:ext cx="789140" cy="726510"/>
            <a:chOff x="864296" y="989556"/>
            <a:chExt cx="789140" cy="726510"/>
          </a:xfrm>
        </p:grpSpPr>
        <p:sp>
          <p:nvSpPr>
            <p:cNvPr id="3" name="円/楕円 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5" name="図形グループ 4"/>
          <p:cNvGrpSpPr/>
          <p:nvPr/>
        </p:nvGrpSpPr>
        <p:grpSpPr>
          <a:xfrm>
            <a:off x="416629" y="1665963"/>
            <a:ext cx="789140" cy="726510"/>
            <a:chOff x="864296" y="989556"/>
            <a:chExt cx="789140" cy="726510"/>
          </a:xfrm>
        </p:grpSpPr>
        <p:sp>
          <p:nvSpPr>
            <p:cNvPr id="6" name="円/楕円 5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400833" y="2695183"/>
            <a:ext cx="781971" cy="726510"/>
            <a:chOff x="864296" y="989556"/>
            <a:chExt cx="789140" cy="726510"/>
          </a:xfrm>
        </p:grpSpPr>
        <p:sp>
          <p:nvSpPr>
            <p:cNvPr id="9" name="円/楕円 8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11" name="図形グループ 10"/>
          <p:cNvGrpSpPr/>
          <p:nvPr/>
        </p:nvGrpSpPr>
        <p:grpSpPr>
          <a:xfrm>
            <a:off x="400834" y="3724403"/>
            <a:ext cx="789140" cy="726510"/>
            <a:chOff x="864296" y="989556"/>
            <a:chExt cx="789140" cy="726510"/>
          </a:xfrm>
        </p:grpSpPr>
        <p:sp>
          <p:nvSpPr>
            <p:cNvPr id="12" name="円/楕円 11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416629" y="4601226"/>
            <a:ext cx="789140" cy="726510"/>
            <a:chOff x="864296" y="989556"/>
            <a:chExt cx="789140" cy="726510"/>
          </a:xfrm>
        </p:grpSpPr>
        <p:sp>
          <p:nvSpPr>
            <p:cNvPr id="15" name="円/楕円 1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5</a:t>
              </a:r>
              <a:endParaRPr kumimoji="1" lang="ja-JP" altLang="en-US" sz="2000" baseline="-25000" dirty="0"/>
            </a:p>
          </p:txBody>
        </p:sp>
      </p:grpSp>
      <p:grpSp>
        <p:nvGrpSpPr>
          <p:cNvPr id="17" name="図形グループ 16"/>
          <p:cNvGrpSpPr/>
          <p:nvPr/>
        </p:nvGrpSpPr>
        <p:grpSpPr>
          <a:xfrm>
            <a:off x="400833" y="5630446"/>
            <a:ext cx="781971" cy="726510"/>
            <a:chOff x="864296" y="989556"/>
            <a:chExt cx="789140" cy="726510"/>
          </a:xfrm>
        </p:grpSpPr>
        <p:sp>
          <p:nvSpPr>
            <p:cNvPr id="18" name="円/楕円 1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smtClean="0"/>
                <a:t>X</a:t>
              </a:r>
              <a:r>
                <a:rPr lang="en-US" altLang="ja-JP" sz="2000" baseline="-25000" dirty="0"/>
                <a:t>6</a:t>
              </a:r>
              <a:endParaRPr kumimoji="1" lang="ja-JP" altLang="en-US" sz="2000" baseline="-25000" dirty="0"/>
            </a:p>
          </p:txBody>
        </p:sp>
      </p:grpSp>
      <p:sp>
        <p:nvSpPr>
          <p:cNvPr id="22" name="角丸四角形 21"/>
          <p:cNvSpPr/>
          <p:nvPr/>
        </p:nvSpPr>
        <p:spPr>
          <a:xfrm>
            <a:off x="1941537" y="165307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角丸四角形 22"/>
          <p:cNvSpPr/>
          <p:nvPr/>
        </p:nvSpPr>
        <p:spPr>
          <a:xfrm>
            <a:off x="1941537" y="268229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1941537" y="371151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1941537" y="460122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194144" y="1680921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1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1-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３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208758" y="2697267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2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2-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４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260950" y="3726835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3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3-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５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275564" y="4605917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4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rgbClr val="0070C0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4-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６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b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89308" y="123176"/>
            <a:ext cx="5283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入力</a:t>
            </a:r>
            <a:r>
              <a:rPr lang="en-US" altLang="ja-JP" sz="2000" dirty="0"/>
              <a:t> X=[X</a:t>
            </a:r>
            <a:r>
              <a:rPr lang="en-US" altLang="ja-JP" sz="2000" baseline="-25000" dirty="0"/>
              <a:t>1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2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3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4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5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6</a:t>
            </a:r>
            <a:r>
              <a:rPr lang="en-US" altLang="ja-JP" sz="2000" dirty="0" smtClean="0"/>
              <a:t>]</a:t>
            </a:r>
            <a:r>
              <a:rPr lang="ja-JP" altLang="en-US" sz="2000" dirty="0" smtClean="0"/>
              <a:t>　　　　　　　　　　</a:t>
            </a:r>
            <a:endParaRPr lang="ja-JP" altLang="en-US" sz="2800" dirty="0">
              <a:solidFill>
                <a:srgbClr val="0070C0"/>
              </a:solidFill>
            </a:endParaRPr>
          </a:p>
        </p:txBody>
      </p:sp>
      <p:cxnSp>
        <p:nvCxnSpPr>
          <p:cNvPr id="46" name="直線矢印コネクタ 45"/>
          <p:cNvCxnSpPr>
            <a:stCxn id="3" idx="6"/>
            <a:endCxn id="22" idx="1"/>
          </p:cNvCxnSpPr>
          <p:nvPr/>
        </p:nvCxnSpPr>
        <p:spPr>
          <a:xfrm>
            <a:off x="1189974" y="1152395"/>
            <a:ext cx="751563" cy="863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/>
          <p:cNvCxnSpPr>
            <a:stCxn id="6" idx="6"/>
            <a:endCxn id="22" idx="1"/>
          </p:cNvCxnSpPr>
          <p:nvPr/>
        </p:nvCxnSpPr>
        <p:spPr>
          <a:xfrm flipV="1">
            <a:off x="1205769" y="2016331"/>
            <a:ext cx="735768" cy="12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>
            <a:stCxn id="9" idx="6"/>
            <a:endCxn id="22" idx="1"/>
          </p:cNvCxnSpPr>
          <p:nvPr/>
        </p:nvCxnSpPr>
        <p:spPr>
          <a:xfrm flipV="1">
            <a:off x="1182804" y="2016331"/>
            <a:ext cx="758733" cy="1042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189308" y="699372"/>
            <a:ext cx="1220392" cy="2839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341708" y="1626472"/>
            <a:ext cx="1220392" cy="28397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0408" y="2451972"/>
            <a:ext cx="1220392" cy="29413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214708" y="3645772"/>
            <a:ext cx="1220392" cy="28058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/>
          <p:cNvCxnSpPr/>
          <p:nvPr/>
        </p:nvCxnSpPr>
        <p:spPr>
          <a:xfrm>
            <a:off x="1205769" y="2029218"/>
            <a:ext cx="735768" cy="91839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 flipV="1">
            <a:off x="1205769" y="2979807"/>
            <a:ext cx="735768" cy="7863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stCxn id="12" idx="6"/>
          </p:cNvCxnSpPr>
          <p:nvPr/>
        </p:nvCxnSpPr>
        <p:spPr>
          <a:xfrm flipV="1">
            <a:off x="1189974" y="3071325"/>
            <a:ext cx="751563" cy="101633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1205769" y="3071325"/>
            <a:ext cx="735768" cy="90377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 flipV="1">
            <a:off x="1205769" y="4081733"/>
            <a:ext cx="735768" cy="59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 flipV="1">
            <a:off x="1205769" y="4110087"/>
            <a:ext cx="735768" cy="83022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/>
          <p:nvPr/>
        </p:nvCxnSpPr>
        <p:spPr>
          <a:xfrm>
            <a:off x="1205769" y="4145073"/>
            <a:ext cx="735768" cy="718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/>
        </p:nvCxnSpPr>
        <p:spPr>
          <a:xfrm flipV="1">
            <a:off x="1205769" y="4864014"/>
            <a:ext cx="735768" cy="9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 flipV="1">
            <a:off x="1182804" y="4940316"/>
            <a:ext cx="758733" cy="899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/>
          <p:cNvSpPr txBox="1"/>
          <p:nvPr/>
        </p:nvSpPr>
        <p:spPr>
          <a:xfrm>
            <a:off x="5334000" y="1536353"/>
            <a:ext cx="378180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ニューロン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は、入力層の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X</a:t>
            </a:r>
            <a:r>
              <a:rPr kumimoji="1" lang="en-US" altLang="ja-JP" sz="2400" baseline="-25000" dirty="0" smtClean="0"/>
              <a:t>1</a:t>
            </a:r>
            <a:r>
              <a:rPr kumimoji="1" lang="en-US" altLang="ja-JP" sz="2400" dirty="0" smtClean="0"/>
              <a:t>,X</a:t>
            </a:r>
            <a:r>
              <a:rPr kumimoji="1" lang="en-US" altLang="ja-JP" sz="2400" baseline="-25000" dirty="0" smtClean="0"/>
              <a:t>2</a:t>
            </a:r>
            <a:r>
              <a:rPr kumimoji="1" lang="en-US" altLang="ja-JP" sz="2400" dirty="0" smtClean="0"/>
              <a:t>,X</a:t>
            </a:r>
            <a:r>
              <a:rPr kumimoji="1" lang="en-US" altLang="ja-JP" sz="2400" baseline="-25000" dirty="0" smtClean="0"/>
              <a:t>3</a:t>
            </a:r>
            <a:r>
              <a:rPr kumimoji="1" lang="ja-JP" altLang="en-US" sz="2400" dirty="0" smtClean="0"/>
              <a:t>の三つからしか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データを受け取らない。</a:t>
            </a:r>
            <a:endParaRPr lang="en-US" altLang="ja-JP" sz="2400" dirty="0" smtClean="0"/>
          </a:p>
          <a:p>
            <a:r>
              <a:rPr kumimoji="1" lang="ja-JP" altLang="en-US" sz="2400" dirty="0" smtClean="0"/>
              <a:t>その他のニューロンも、同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様に、三つのデータし</a:t>
            </a:r>
            <a:r>
              <a:rPr lang="ja-JP" altLang="en-US" sz="2400" dirty="0" smtClean="0"/>
              <a:t>か受</a:t>
            </a:r>
            <a:endParaRPr lang="en-US" altLang="ja-JP" sz="2400" dirty="0" smtClean="0"/>
          </a:p>
          <a:p>
            <a:r>
              <a:rPr lang="ja-JP" altLang="en-US" sz="2400" dirty="0" smtClean="0"/>
              <a:t>け取らない。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これらのニューロンは、入力</a:t>
            </a:r>
            <a:endParaRPr lang="en-US" altLang="ja-JP" sz="2400" dirty="0" smtClean="0">
              <a:solidFill>
                <a:srgbClr val="00B0F0"/>
              </a:solidFill>
            </a:endParaRPr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データの小部分を変換する</a:t>
            </a:r>
            <a:endParaRPr lang="en-US" altLang="ja-JP" sz="2400" dirty="0" smtClean="0">
              <a:solidFill>
                <a:srgbClr val="00B0F0"/>
              </a:solidFill>
            </a:endParaRPr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局所的な受容野、局所的な</a:t>
            </a:r>
            <a:endParaRPr lang="en-US" altLang="ja-JP" sz="2400" dirty="0" smtClean="0">
              <a:solidFill>
                <a:srgbClr val="00B0F0"/>
              </a:solidFill>
            </a:endParaRPr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フィルターとして機能する。</a:t>
            </a:r>
            <a:endParaRPr lang="en-US" altLang="ja-JP" sz="2400" dirty="0" smtClean="0"/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5359400" y="315577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chemeClr val="accent2"/>
                </a:solidFill>
              </a:rPr>
              <a:t>局所的な受容</a:t>
            </a:r>
            <a:r>
              <a:rPr lang="ja-JP" altLang="en-US" sz="3200" dirty="0" smtClean="0">
                <a:solidFill>
                  <a:schemeClr val="accent2"/>
                </a:solidFill>
              </a:rPr>
              <a:t>野と</a:t>
            </a:r>
            <a:endParaRPr lang="en-US" altLang="ja-JP" sz="3200" dirty="0" smtClean="0">
              <a:solidFill>
                <a:schemeClr val="accent2"/>
              </a:solidFill>
            </a:endParaRPr>
          </a:p>
          <a:p>
            <a:r>
              <a:rPr lang="ja-JP" altLang="en-US" sz="3200" dirty="0" smtClean="0">
                <a:solidFill>
                  <a:schemeClr val="accent2"/>
                </a:solidFill>
              </a:rPr>
              <a:t>フィルター</a:t>
            </a:r>
            <a:endParaRPr lang="ja-JP" alt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66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正方形/長方形 112"/>
          <p:cNvSpPr/>
          <p:nvPr/>
        </p:nvSpPr>
        <p:spPr>
          <a:xfrm>
            <a:off x="-39545" y="10777"/>
            <a:ext cx="914544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図形グループ 1"/>
          <p:cNvGrpSpPr/>
          <p:nvPr/>
        </p:nvGrpSpPr>
        <p:grpSpPr>
          <a:xfrm>
            <a:off x="400834" y="789140"/>
            <a:ext cx="789140" cy="726510"/>
            <a:chOff x="864296" y="989556"/>
            <a:chExt cx="789140" cy="726510"/>
          </a:xfrm>
        </p:grpSpPr>
        <p:sp>
          <p:nvSpPr>
            <p:cNvPr id="3" name="円/楕円 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5" name="図形グループ 4"/>
          <p:cNvGrpSpPr/>
          <p:nvPr/>
        </p:nvGrpSpPr>
        <p:grpSpPr>
          <a:xfrm>
            <a:off x="416629" y="1665963"/>
            <a:ext cx="789140" cy="726510"/>
            <a:chOff x="864296" y="989556"/>
            <a:chExt cx="789140" cy="726510"/>
          </a:xfrm>
        </p:grpSpPr>
        <p:sp>
          <p:nvSpPr>
            <p:cNvPr id="6" name="円/楕円 5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400833" y="2695183"/>
            <a:ext cx="781971" cy="726510"/>
            <a:chOff x="864296" y="989556"/>
            <a:chExt cx="789140" cy="726510"/>
          </a:xfrm>
        </p:grpSpPr>
        <p:sp>
          <p:nvSpPr>
            <p:cNvPr id="9" name="円/楕円 8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11" name="図形グループ 10"/>
          <p:cNvGrpSpPr/>
          <p:nvPr/>
        </p:nvGrpSpPr>
        <p:grpSpPr>
          <a:xfrm>
            <a:off x="400834" y="3724403"/>
            <a:ext cx="789140" cy="726510"/>
            <a:chOff x="864296" y="989556"/>
            <a:chExt cx="789140" cy="726510"/>
          </a:xfrm>
        </p:grpSpPr>
        <p:sp>
          <p:nvSpPr>
            <p:cNvPr id="12" name="円/楕円 11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416629" y="4601226"/>
            <a:ext cx="789140" cy="726510"/>
            <a:chOff x="864296" y="989556"/>
            <a:chExt cx="789140" cy="726510"/>
          </a:xfrm>
        </p:grpSpPr>
        <p:sp>
          <p:nvSpPr>
            <p:cNvPr id="15" name="円/楕円 1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5</a:t>
              </a:r>
              <a:endParaRPr kumimoji="1" lang="ja-JP" altLang="en-US" sz="2000" baseline="-25000" dirty="0"/>
            </a:p>
          </p:txBody>
        </p:sp>
      </p:grpSp>
      <p:grpSp>
        <p:nvGrpSpPr>
          <p:cNvPr id="17" name="図形グループ 16"/>
          <p:cNvGrpSpPr/>
          <p:nvPr/>
        </p:nvGrpSpPr>
        <p:grpSpPr>
          <a:xfrm>
            <a:off x="400833" y="5630446"/>
            <a:ext cx="781971" cy="726510"/>
            <a:chOff x="864296" y="989556"/>
            <a:chExt cx="789140" cy="726510"/>
          </a:xfrm>
        </p:grpSpPr>
        <p:sp>
          <p:nvSpPr>
            <p:cNvPr id="18" name="円/楕円 1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smtClean="0"/>
                <a:t>X</a:t>
              </a:r>
              <a:r>
                <a:rPr lang="en-US" altLang="ja-JP" sz="2000" baseline="-25000" dirty="0"/>
                <a:t>6</a:t>
              </a:r>
              <a:endParaRPr kumimoji="1" lang="ja-JP" altLang="en-US" sz="2000" baseline="-25000" dirty="0"/>
            </a:p>
          </p:txBody>
        </p:sp>
      </p:grpSp>
      <p:sp>
        <p:nvSpPr>
          <p:cNvPr id="22" name="角丸四角形 21"/>
          <p:cNvSpPr/>
          <p:nvPr/>
        </p:nvSpPr>
        <p:spPr>
          <a:xfrm>
            <a:off x="1941537" y="165307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角丸四角形 22"/>
          <p:cNvSpPr/>
          <p:nvPr/>
        </p:nvSpPr>
        <p:spPr>
          <a:xfrm>
            <a:off x="1941537" y="268229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1941537" y="371151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1941537" y="460122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194144" y="1671772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1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chemeClr val="accent2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chemeClr val="accent2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1-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３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chemeClr val="accent2"/>
                </a:solidFill>
              </a:rPr>
              <a:t>b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208758" y="2697267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2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chemeClr val="accent2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chemeClr val="accent2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2-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４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chemeClr val="accent2"/>
                </a:solidFill>
              </a:rPr>
              <a:t>b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260950" y="3726835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3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chemeClr val="accent2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chemeClr val="accent2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3-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５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chemeClr val="accent2"/>
                </a:solidFill>
              </a:rPr>
              <a:t>b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275564" y="4605917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4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chemeClr val="accent2"/>
                </a:solidFill>
              </a:rPr>
              <a:t>W</a:t>
            </a:r>
            <a:r>
              <a:rPr lang="en-US" altLang="ja-JP" sz="2000" b="1" baseline="-25000" dirty="0" smtClean="0">
                <a:solidFill>
                  <a:schemeClr val="accent2"/>
                </a:solidFill>
              </a:rPr>
              <a:t>A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4-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６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chemeClr val="accent2"/>
                </a:solidFill>
              </a:rPr>
              <a:t>b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89308" y="123176"/>
            <a:ext cx="5283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入力</a:t>
            </a:r>
            <a:r>
              <a:rPr lang="en-US" altLang="ja-JP" sz="2000" dirty="0"/>
              <a:t> X=[X</a:t>
            </a:r>
            <a:r>
              <a:rPr lang="en-US" altLang="ja-JP" sz="2000" baseline="-25000" dirty="0"/>
              <a:t>1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2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3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4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5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6</a:t>
            </a:r>
            <a:r>
              <a:rPr lang="en-US" altLang="ja-JP" sz="2000" dirty="0" smtClean="0"/>
              <a:t>]</a:t>
            </a:r>
            <a:r>
              <a:rPr lang="ja-JP" altLang="en-US" sz="2000" dirty="0" smtClean="0"/>
              <a:t>　　　　　　　　　　</a:t>
            </a:r>
            <a:endParaRPr lang="ja-JP" altLang="en-US" sz="2800" dirty="0">
              <a:solidFill>
                <a:srgbClr val="0070C0"/>
              </a:solidFill>
            </a:endParaRPr>
          </a:p>
        </p:txBody>
      </p:sp>
      <p:cxnSp>
        <p:nvCxnSpPr>
          <p:cNvPr id="46" name="直線矢印コネクタ 45"/>
          <p:cNvCxnSpPr>
            <a:stCxn id="3" idx="6"/>
            <a:endCxn id="22" idx="1"/>
          </p:cNvCxnSpPr>
          <p:nvPr/>
        </p:nvCxnSpPr>
        <p:spPr>
          <a:xfrm>
            <a:off x="1189974" y="1152395"/>
            <a:ext cx="751563" cy="863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/>
          <p:cNvCxnSpPr>
            <a:stCxn id="6" idx="6"/>
            <a:endCxn id="22" idx="1"/>
          </p:cNvCxnSpPr>
          <p:nvPr/>
        </p:nvCxnSpPr>
        <p:spPr>
          <a:xfrm flipV="1">
            <a:off x="1205769" y="2016331"/>
            <a:ext cx="735768" cy="12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>
            <a:stCxn id="9" idx="6"/>
            <a:endCxn id="22" idx="1"/>
          </p:cNvCxnSpPr>
          <p:nvPr/>
        </p:nvCxnSpPr>
        <p:spPr>
          <a:xfrm flipV="1">
            <a:off x="1182804" y="2016331"/>
            <a:ext cx="758733" cy="1042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189308" y="699372"/>
            <a:ext cx="1220392" cy="2839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341708" y="1626472"/>
            <a:ext cx="1220392" cy="28397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0408" y="2451972"/>
            <a:ext cx="1220392" cy="29413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214708" y="3645772"/>
            <a:ext cx="1220392" cy="28058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/>
          <p:cNvCxnSpPr/>
          <p:nvPr/>
        </p:nvCxnSpPr>
        <p:spPr>
          <a:xfrm>
            <a:off x="1205769" y="2029218"/>
            <a:ext cx="735768" cy="91839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 flipV="1">
            <a:off x="1205769" y="2979807"/>
            <a:ext cx="735768" cy="7863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stCxn id="12" idx="6"/>
          </p:cNvCxnSpPr>
          <p:nvPr/>
        </p:nvCxnSpPr>
        <p:spPr>
          <a:xfrm flipV="1">
            <a:off x="1189974" y="3071325"/>
            <a:ext cx="751563" cy="101633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1205769" y="3071325"/>
            <a:ext cx="735768" cy="90377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 flipV="1">
            <a:off x="1205769" y="4081733"/>
            <a:ext cx="735768" cy="59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 flipV="1">
            <a:off x="1205769" y="4110087"/>
            <a:ext cx="735768" cy="83022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/>
          <p:nvPr/>
        </p:nvCxnSpPr>
        <p:spPr>
          <a:xfrm>
            <a:off x="1205769" y="4145073"/>
            <a:ext cx="735768" cy="718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/>
        </p:nvCxnSpPr>
        <p:spPr>
          <a:xfrm flipV="1">
            <a:off x="1205769" y="4864014"/>
            <a:ext cx="735768" cy="9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 flipV="1">
            <a:off x="1182804" y="4940316"/>
            <a:ext cx="758733" cy="899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/>
          <p:cNvSpPr txBox="1"/>
          <p:nvPr/>
        </p:nvSpPr>
        <p:spPr>
          <a:xfrm>
            <a:off x="5181600" y="1117253"/>
            <a:ext cx="384752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より重要なことは、ここでは、</a:t>
            </a:r>
            <a:endParaRPr lang="en-US" altLang="ja-JP" sz="2400" dirty="0" smtClean="0"/>
          </a:p>
          <a:p>
            <a:r>
              <a:rPr lang="ja-JP" altLang="en-US" sz="2400" dirty="0" smtClean="0"/>
              <a:t>すべてのニューロンが、同じ</a:t>
            </a:r>
            <a:endParaRPr lang="en-US" altLang="ja-JP" sz="2400" dirty="0" smtClean="0"/>
          </a:p>
          <a:p>
            <a:r>
              <a:rPr lang="ja-JP" altLang="en-US" sz="2400" dirty="0" smtClean="0"/>
              <a:t>パラメーター（重み</a:t>
            </a:r>
            <a:r>
              <a:rPr lang="en-US" altLang="ja-JP" sz="2400" dirty="0" smtClean="0"/>
              <a:t>W</a:t>
            </a:r>
            <a:r>
              <a:rPr lang="en-US" altLang="ja-JP" sz="2400" baseline="-25000" dirty="0" smtClean="0"/>
              <a:t>A</a:t>
            </a:r>
            <a:r>
              <a:rPr lang="ja-JP" altLang="en-US" sz="2400" dirty="0" smtClean="0"/>
              <a:t>とバイ</a:t>
            </a:r>
            <a:endParaRPr lang="en-US" altLang="ja-JP" sz="2400" dirty="0" smtClean="0"/>
          </a:p>
          <a:p>
            <a:r>
              <a:rPr lang="ja-JP" altLang="en-US" sz="2400" dirty="0" smtClean="0"/>
              <a:t>アス</a:t>
            </a:r>
            <a:r>
              <a:rPr lang="en-US" altLang="ja-JP" sz="2400" dirty="0" smtClean="0"/>
              <a:t> b</a:t>
            </a:r>
            <a:r>
              <a:rPr lang="ja-JP" altLang="en-US" sz="2400" dirty="0" smtClean="0"/>
              <a:t>）を共有していること</a:t>
            </a:r>
            <a:endParaRPr lang="en-US" altLang="ja-JP" sz="2400" dirty="0" smtClean="0"/>
          </a:p>
          <a:p>
            <a:r>
              <a:rPr lang="ja-JP" altLang="en-US" sz="2400" dirty="0" smtClean="0"/>
              <a:t>である。</a:t>
            </a:r>
            <a:endParaRPr lang="en-US" altLang="ja-JP" sz="2400" dirty="0" smtClean="0"/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これらのニューロンは、同じ</a:t>
            </a:r>
            <a:endParaRPr lang="en-US" altLang="ja-JP" sz="2400" dirty="0" smtClean="0">
              <a:solidFill>
                <a:srgbClr val="00B0F0"/>
              </a:solidFill>
            </a:endParaRPr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働きをする同じものであると</a:t>
            </a:r>
            <a:endParaRPr lang="en-US" altLang="ja-JP" sz="2400" dirty="0" smtClean="0">
              <a:solidFill>
                <a:srgbClr val="00B0F0"/>
              </a:solidFill>
            </a:endParaRPr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みなしていい。それは、同一</a:t>
            </a:r>
            <a:endParaRPr lang="en-US" altLang="ja-JP" sz="2400" dirty="0" smtClean="0">
              <a:solidFill>
                <a:srgbClr val="00B0F0"/>
              </a:solidFill>
            </a:endParaRPr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の局所的な特徴を検出して</a:t>
            </a:r>
            <a:endParaRPr lang="en-US" altLang="ja-JP" sz="2400" dirty="0" smtClean="0">
              <a:solidFill>
                <a:srgbClr val="00B0F0"/>
              </a:solidFill>
            </a:endParaRPr>
          </a:p>
          <a:p>
            <a:r>
              <a:rPr lang="ja-JP" altLang="en-US" sz="2400" dirty="0" smtClean="0">
                <a:solidFill>
                  <a:srgbClr val="00B0F0"/>
                </a:solidFill>
              </a:rPr>
              <a:t>いると考えることができる。</a:t>
            </a:r>
            <a:endParaRPr lang="en-US" altLang="ja-JP" sz="2400" dirty="0" smtClean="0"/>
          </a:p>
          <a:p>
            <a:r>
              <a:rPr lang="en-US" altLang="ja-JP" sz="2400" dirty="0" smtClean="0"/>
              <a:t>W</a:t>
            </a:r>
            <a:r>
              <a:rPr lang="en-US" altLang="ja-JP" sz="2400" baseline="-25000" dirty="0" smtClean="0"/>
              <a:t>A</a:t>
            </a:r>
            <a:r>
              <a:rPr lang="ja-JP" altLang="en-US" sz="2400" dirty="0" smtClean="0"/>
              <a:t>は、三つの入力を受け取</a:t>
            </a:r>
            <a:endParaRPr lang="en-US" altLang="ja-JP" sz="2400" dirty="0" smtClean="0"/>
          </a:p>
          <a:p>
            <a:r>
              <a:rPr lang="ja-JP" altLang="en-US" sz="2400" dirty="0" smtClean="0"/>
              <a:t>るので、次の形をしている。</a:t>
            </a:r>
            <a:endParaRPr lang="en-US" altLang="ja-JP" sz="2400" dirty="0" smtClean="0"/>
          </a:p>
          <a:p>
            <a:r>
              <a:rPr lang="en-US" altLang="ja-JP" sz="2400" dirty="0" smtClean="0"/>
              <a:t>W</a:t>
            </a:r>
            <a:r>
              <a:rPr lang="en-US" altLang="ja-JP" sz="2400" baseline="-25000" dirty="0" smtClean="0"/>
              <a:t>A</a:t>
            </a:r>
            <a:r>
              <a:rPr lang="en-US" altLang="ja-JP" sz="2400" dirty="0" smtClean="0"/>
              <a:t>=[W</a:t>
            </a:r>
            <a:r>
              <a:rPr lang="en-US" altLang="ja-JP" sz="2400" baseline="-25000" dirty="0" smtClean="0"/>
              <a:t>A1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A2</a:t>
            </a:r>
            <a:r>
              <a:rPr lang="en-US" altLang="ja-JP" sz="2400" dirty="0" smtClean="0"/>
              <a:t>,W</a:t>
            </a:r>
            <a:r>
              <a:rPr lang="en-US" altLang="ja-JP" sz="2400" baseline="-25000" dirty="0" smtClean="0"/>
              <a:t>A3</a:t>
            </a:r>
            <a:r>
              <a:rPr lang="en-US" altLang="ja-JP" sz="2400" dirty="0" smtClean="0"/>
              <a:t>]</a:t>
            </a: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5125792" y="328277"/>
            <a:ext cx="3581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 smtClean="0">
                <a:solidFill>
                  <a:schemeClr val="accent2"/>
                </a:solidFill>
              </a:rPr>
              <a:t>パラメーターの共有</a:t>
            </a:r>
            <a:endParaRPr lang="ja-JP" altLang="en-US" sz="3200" dirty="0">
              <a:solidFill>
                <a:schemeClr val="accent2"/>
              </a:solidFill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5181600" y="6362700"/>
            <a:ext cx="305404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2"/>
                </a:solidFill>
              </a:rPr>
              <a:t>パラメーターの数は、</a:t>
            </a:r>
            <a:r>
              <a:rPr lang="en-US" altLang="ja-JP" dirty="0" smtClean="0">
                <a:solidFill>
                  <a:schemeClr val="accent2"/>
                </a:solidFill>
              </a:rPr>
              <a:t>3</a:t>
            </a:r>
            <a:r>
              <a:rPr kumimoji="1" lang="en-US" altLang="ja-JP" dirty="0" smtClean="0">
                <a:solidFill>
                  <a:schemeClr val="accent2"/>
                </a:solidFill>
              </a:rPr>
              <a:t>+1=4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sp>
        <p:nvSpPr>
          <p:cNvPr id="20" name="上矢印 19"/>
          <p:cNvSpPr/>
          <p:nvPr/>
        </p:nvSpPr>
        <p:spPr>
          <a:xfrm>
            <a:off x="2411760" y="5445224"/>
            <a:ext cx="311748" cy="4936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上矢印 49"/>
          <p:cNvSpPr/>
          <p:nvPr/>
        </p:nvSpPr>
        <p:spPr>
          <a:xfrm>
            <a:off x="3851920" y="5445224"/>
            <a:ext cx="311748" cy="4936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587601" y="5949280"/>
            <a:ext cx="3488455" cy="646331"/>
          </a:xfrm>
          <a:prstGeom prst="rect">
            <a:avLst/>
          </a:prstGeom>
          <a:solidFill>
            <a:srgbClr val="D1FFFD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異なるニューロンが、同じ重み</a:t>
            </a:r>
            <a:r>
              <a:rPr kumimoji="1" lang="en-US" altLang="ja-JP" dirty="0" smtClean="0">
                <a:solidFill>
                  <a:schemeClr val="accent2"/>
                </a:solidFill>
              </a:rPr>
              <a:t>W</a:t>
            </a:r>
            <a:r>
              <a:rPr kumimoji="1" lang="en-US" altLang="ja-JP" baseline="-25000" dirty="0" smtClean="0">
                <a:solidFill>
                  <a:schemeClr val="accent2"/>
                </a:solidFill>
              </a:rPr>
              <a:t>A</a:t>
            </a:r>
          </a:p>
          <a:p>
            <a:r>
              <a:rPr lang="ja-JP" altLang="en-US" dirty="0" smtClean="0"/>
              <a:t>同じバイアス</a:t>
            </a:r>
            <a:r>
              <a:rPr lang="en-US" altLang="ja-JP" dirty="0" smtClean="0">
                <a:solidFill>
                  <a:schemeClr val="accent2"/>
                </a:solidFill>
              </a:rPr>
              <a:t>b</a:t>
            </a:r>
            <a:r>
              <a:rPr lang="ja-JP" altLang="en-US" dirty="0" smtClean="0"/>
              <a:t>を共有している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87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正方形/長方形 112"/>
          <p:cNvSpPr/>
          <p:nvPr/>
        </p:nvSpPr>
        <p:spPr>
          <a:xfrm>
            <a:off x="-36512" y="0"/>
            <a:ext cx="914544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2" name="図形グループ 1"/>
          <p:cNvGrpSpPr/>
          <p:nvPr/>
        </p:nvGrpSpPr>
        <p:grpSpPr>
          <a:xfrm>
            <a:off x="400834" y="789140"/>
            <a:ext cx="789140" cy="726510"/>
            <a:chOff x="864296" y="989556"/>
            <a:chExt cx="789140" cy="726510"/>
          </a:xfrm>
        </p:grpSpPr>
        <p:sp>
          <p:nvSpPr>
            <p:cNvPr id="3" name="円/楕円 2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kumimoji="1" lang="en-US" altLang="ja-JP" sz="2000" baseline="-25000" dirty="0" smtClean="0"/>
                <a:t>1</a:t>
              </a:r>
              <a:endParaRPr kumimoji="1" lang="ja-JP" altLang="en-US" sz="2000" baseline="-25000" dirty="0"/>
            </a:p>
          </p:txBody>
        </p:sp>
      </p:grpSp>
      <p:grpSp>
        <p:nvGrpSpPr>
          <p:cNvPr id="5" name="図形グループ 4"/>
          <p:cNvGrpSpPr/>
          <p:nvPr/>
        </p:nvGrpSpPr>
        <p:grpSpPr>
          <a:xfrm>
            <a:off x="416629" y="1665963"/>
            <a:ext cx="789140" cy="726510"/>
            <a:chOff x="864296" y="989556"/>
            <a:chExt cx="789140" cy="726510"/>
          </a:xfrm>
        </p:grpSpPr>
        <p:sp>
          <p:nvSpPr>
            <p:cNvPr id="6" name="円/楕円 5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2</a:t>
              </a:r>
              <a:endParaRPr kumimoji="1" lang="ja-JP" altLang="en-US" sz="2000" baseline="-25000" dirty="0"/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400833" y="2695183"/>
            <a:ext cx="781971" cy="726510"/>
            <a:chOff x="864296" y="989556"/>
            <a:chExt cx="789140" cy="726510"/>
          </a:xfrm>
        </p:grpSpPr>
        <p:sp>
          <p:nvSpPr>
            <p:cNvPr id="9" name="円/楕円 8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3</a:t>
              </a:r>
              <a:endParaRPr kumimoji="1" lang="ja-JP" altLang="en-US" sz="2000" baseline="-25000" dirty="0"/>
            </a:p>
          </p:txBody>
        </p:sp>
      </p:grpSp>
      <p:grpSp>
        <p:nvGrpSpPr>
          <p:cNvPr id="11" name="図形グループ 10"/>
          <p:cNvGrpSpPr/>
          <p:nvPr/>
        </p:nvGrpSpPr>
        <p:grpSpPr>
          <a:xfrm>
            <a:off x="400834" y="3724403"/>
            <a:ext cx="789140" cy="726510"/>
            <a:chOff x="864296" y="989556"/>
            <a:chExt cx="789140" cy="726510"/>
          </a:xfrm>
        </p:grpSpPr>
        <p:sp>
          <p:nvSpPr>
            <p:cNvPr id="12" name="円/楕円 11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/>
                <a:t>4</a:t>
              </a:r>
              <a:endParaRPr kumimoji="1" lang="ja-JP" altLang="en-US" sz="2000" baseline="-25000" dirty="0"/>
            </a:p>
          </p:txBody>
        </p:sp>
      </p:grpSp>
      <p:grpSp>
        <p:nvGrpSpPr>
          <p:cNvPr id="14" name="図形グループ 13"/>
          <p:cNvGrpSpPr/>
          <p:nvPr/>
        </p:nvGrpSpPr>
        <p:grpSpPr>
          <a:xfrm>
            <a:off x="416629" y="4601226"/>
            <a:ext cx="789140" cy="726510"/>
            <a:chOff x="864296" y="989556"/>
            <a:chExt cx="789140" cy="726510"/>
          </a:xfrm>
        </p:grpSpPr>
        <p:sp>
          <p:nvSpPr>
            <p:cNvPr id="15" name="円/楕円 14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039661" y="113986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X</a:t>
              </a:r>
              <a:r>
                <a:rPr lang="en-US" altLang="ja-JP" sz="2000" baseline="-25000" dirty="0" smtClean="0"/>
                <a:t>5</a:t>
              </a:r>
              <a:endParaRPr kumimoji="1" lang="ja-JP" altLang="en-US" sz="2000" baseline="-25000" dirty="0"/>
            </a:p>
          </p:txBody>
        </p:sp>
      </p:grpSp>
      <p:grpSp>
        <p:nvGrpSpPr>
          <p:cNvPr id="17" name="図形グループ 16"/>
          <p:cNvGrpSpPr/>
          <p:nvPr/>
        </p:nvGrpSpPr>
        <p:grpSpPr>
          <a:xfrm>
            <a:off x="400833" y="5630446"/>
            <a:ext cx="781971" cy="726510"/>
            <a:chOff x="864296" y="989556"/>
            <a:chExt cx="789140" cy="726510"/>
          </a:xfrm>
        </p:grpSpPr>
        <p:sp>
          <p:nvSpPr>
            <p:cNvPr id="18" name="円/楕円 17"/>
            <p:cNvSpPr/>
            <p:nvPr/>
          </p:nvSpPr>
          <p:spPr>
            <a:xfrm>
              <a:off x="864296" y="989556"/>
              <a:ext cx="789140" cy="7265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039661" y="1139869"/>
              <a:ext cx="474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smtClean="0"/>
                <a:t>X</a:t>
              </a:r>
              <a:r>
                <a:rPr lang="en-US" altLang="ja-JP" sz="2000" baseline="-25000" dirty="0"/>
                <a:t>6</a:t>
              </a:r>
              <a:endParaRPr kumimoji="1" lang="ja-JP" altLang="en-US" sz="2000" baseline="-25000" dirty="0"/>
            </a:p>
          </p:txBody>
        </p:sp>
      </p:grpSp>
      <p:sp>
        <p:nvSpPr>
          <p:cNvPr id="22" name="角丸四角形 21"/>
          <p:cNvSpPr/>
          <p:nvPr/>
        </p:nvSpPr>
        <p:spPr>
          <a:xfrm>
            <a:off x="1941537" y="165307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角丸四角形 22"/>
          <p:cNvSpPr/>
          <p:nvPr/>
        </p:nvSpPr>
        <p:spPr>
          <a:xfrm>
            <a:off x="1941537" y="268229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1941537" y="371151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1941537" y="4601225"/>
            <a:ext cx="3134694" cy="72651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194144" y="1668221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1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chemeClr val="accent2"/>
                </a:solidFill>
              </a:rPr>
              <a:t>W</a:t>
            </a:r>
            <a:r>
              <a:rPr lang="en-US" altLang="ja-JP" sz="2000" b="1" baseline="-25000" dirty="0">
                <a:solidFill>
                  <a:schemeClr val="accent2"/>
                </a:solidFill>
              </a:rPr>
              <a:t>B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1-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３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chemeClr val="accent2"/>
                </a:solidFill>
              </a:rPr>
              <a:t>b’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208758" y="2697267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2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chemeClr val="accent2"/>
                </a:solidFill>
              </a:rPr>
              <a:t>W</a:t>
            </a:r>
            <a:r>
              <a:rPr lang="en-US" altLang="ja-JP" sz="2000" b="1" baseline="-25000" dirty="0">
                <a:solidFill>
                  <a:schemeClr val="accent2"/>
                </a:solidFill>
              </a:rPr>
              <a:t>B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2-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４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chemeClr val="accent2"/>
                </a:solidFill>
              </a:rPr>
              <a:t>b’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260950" y="3726835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3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chemeClr val="accent2"/>
                </a:solidFill>
              </a:rPr>
              <a:t>W</a:t>
            </a:r>
            <a:r>
              <a:rPr lang="en-US" altLang="ja-JP" sz="2000" b="1" baseline="-25000" dirty="0">
                <a:solidFill>
                  <a:schemeClr val="accent2"/>
                </a:solidFill>
              </a:rPr>
              <a:t>B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3-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５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chemeClr val="accent2"/>
                </a:solidFill>
              </a:rPr>
              <a:t>b’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275564" y="4605917"/>
            <a:ext cx="2598141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ニューロン</a:t>
            </a:r>
            <a:r>
              <a:rPr lang="en-US" altLang="ja-JP" dirty="0"/>
              <a:t>4</a:t>
            </a:r>
            <a:endParaRPr kumimoji="1" lang="en-US" altLang="ja-JP" dirty="0" smtClean="0"/>
          </a:p>
          <a:p>
            <a:r>
              <a:rPr lang="en-US" altLang="ja-JP" sz="2000" b="1" dirty="0" smtClean="0">
                <a:solidFill>
                  <a:schemeClr val="accent2"/>
                </a:solidFill>
              </a:rPr>
              <a:t>W</a:t>
            </a:r>
            <a:r>
              <a:rPr lang="en-US" altLang="ja-JP" sz="2000" b="1" baseline="-25000" dirty="0">
                <a:solidFill>
                  <a:schemeClr val="accent2"/>
                </a:solidFill>
              </a:rPr>
              <a:t>B</a:t>
            </a:r>
            <a:r>
              <a:rPr lang="ja-JP" altLang="en-US" sz="2000" b="1" dirty="0" smtClean="0">
                <a:solidFill>
                  <a:srgbClr val="0070C0"/>
                </a:solidFill>
              </a:rPr>
              <a:t>・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X</a:t>
            </a:r>
            <a:r>
              <a:rPr lang="en-US" altLang="ja-JP" sz="2000" b="1" baseline="-25000" dirty="0" smtClean="0">
                <a:solidFill>
                  <a:srgbClr val="0070C0"/>
                </a:solidFill>
              </a:rPr>
              <a:t>4-</a:t>
            </a:r>
            <a:r>
              <a:rPr lang="ja-JP" altLang="en-US" sz="2000" b="1" baseline="-25000" dirty="0" smtClean="0">
                <a:solidFill>
                  <a:srgbClr val="0070C0"/>
                </a:solidFill>
              </a:rPr>
              <a:t>６</a:t>
            </a:r>
            <a:r>
              <a:rPr lang="en-US" altLang="ja-JP" sz="2000" b="1" baseline="30000" dirty="0" smtClean="0">
                <a:solidFill>
                  <a:srgbClr val="0070C0"/>
                </a:solidFill>
              </a:rPr>
              <a:t>T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+ </a:t>
            </a:r>
            <a:r>
              <a:rPr lang="en-US" altLang="ja-JP" sz="2000" b="1" dirty="0" smtClean="0">
                <a:solidFill>
                  <a:schemeClr val="accent2"/>
                </a:solidFill>
              </a:rPr>
              <a:t>b’</a:t>
            </a:r>
            <a:r>
              <a:rPr lang="en-US" altLang="ja-JP" sz="2000" b="1" dirty="0" smtClean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&gt; 0</a:t>
            </a:r>
            <a:endParaRPr kumimoji="1" lang="ja-JP" altLang="en-US" sz="20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89308" y="123176"/>
            <a:ext cx="5283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入力</a:t>
            </a:r>
            <a:r>
              <a:rPr lang="en-US" altLang="ja-JP" sz="2000" dirty="0"/>
              <a:t> X=[X</a:t>
            </a:r>
            <a:r>
              <a:rPr lang="en-US" altLang="ja-JP" sz="2000" baseline="-25000" dirty="0"/>
              <a:t>1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2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3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4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5</a:t>
            </a:r>
            <a:r>
              <a:rPr lang="en-US" altLang="ja-JP" sz="2000" dirty="0"/>
              <a:t>,X</a:t>
            </a:r>
            <a:r>
              <a:rPr lang="en-US" altLang="ja-JP" sz="2000" baseline="-25000" dirty="0"/>
              <a:t>6</a:t>
            </a:r>
            <a:r>
              <a:rPr lang="en-US" altLang="ja-JP" sz="2000" dirty="0" smtClean="0"/>
              <a:t>]</a:t>
            </a:r>
            <a:r>
              <a:rPr lang="ja-JP" altLang="en-US" sz="2000" dirty="0" smtClean="0"/>
              <a:t>　　　　　　　　　　</a:t>
            </a:r>
            <a:endParaRPr lang="ja-JP" altLang="en-US" sz="2800" dirty="0">
              <a:solidFill>
                <a:srgbClr val="0070C0"/>
              </a:solidFill>
            </a:endParaRPr>
          </a:p>
        </p:txBody>
      </p:sp>
      <p:cxnSp>
        <p:nvCxnSpPr>
          <p:cNvPr id="46" name="直線矢印コネクタ 45"/>
          <p:cNvCxnSpPr>
            <a:stCxn id="3" idx="6"/>
            <a:endCxn id="22" idx="1"/>
          </p:cNvCxnSpPr>
          <p:nvPr/>
        </p:nvCxnSpPr>
        <p:spPr>
          <a:xfrm>
            <a:off x="1189974" y="1152395"/>
            <a:ext cx="751563" cy="863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/>
          <p:cNvCxnSpPr>
            <a:stCxn id="6" idx="6"/>
            <a:endCxn id="22" idx="1"/>
          </p:cNvCxnSpPr>
          <p:nvPr/>
        </p:nvCxnSpPr>
        <p:spPr>
          <a:xfrm flipV="1">
            <a:off x="1205769" y="2016331"/>
            <a:ext cx="735768" cy="12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>
            <a:stCxn id="9" idx="6"/>
            <a:endCxn id="22" idx="1"/>
          </p:cNvCxnSpPr>
          <p:nvPr/>
        </p:nvCxnSpPr>
        <p:spPr>
          <a:xfrm flipV="1">
            <a:off x="1182804" y="2016331"/>
            <a:ext cx="758733" cy="1042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189308" y="699372"/>
            <a:ext cx="1220392" cy="2839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正方形/長方形 75"/>
          <p:cNvSpPr/>
          <p:nvPr/>
        </p:nvSpPr>
        <p:spPr>
          <a:xfrm>
            <a:off x="341708" y="1626472"/>
            <a:ext cx="1220392" cy="283976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正方形/長方形 77"/>
          <p:cNvSpPr/>
          <p:nvPr/>
        </p:nvSpPr>
        <p:spPr>
          <a:xfrm>
            <a:off x="100408" y="2451972"/>
            <a:ext cx="1220392" cy="294136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/>
          <p:cNvSpPr/>
          <p:nvPr/>
        </p:nvSpPr>
        <p:spPr>
          <a:xfrm>
            <a:off x="214708" y="3645772"/>
            <a:ext cx="1220392" cy="28058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/>
          <p:cNvCxnSpPr/>
          <p:nvPr/>
        </p:nvCxnSpPr>
        <p:spPr>
          <a:xfrm>
            <a:off x="1205769" y="2029218"/>
            <a:ext cx="735768" cy="91839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 flipV="1">
            <a:off x="1205769" y="2979807"/>
            <a:ext cx="735768" cy="7863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stCxn id="12" idx="6"/>
          </p:cNvCxnSpPr>
          <p:nvPr/>
        </p:nvCxnSpPr>
        <p:spPr>
          <a:xfrm flipV="1">
            <a:off x="1189974" y="3071325"/>
            <a:ext cx="751563" cy="101633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>
            <a:off x="1205769" y="3071325"/>
            <a:ext cx="735768" cy="90377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 flipV="1">
            <a:off x="1205769" y="4081733"/>
            <a:ext cx="735768" cy="592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 flipV="1">
            <a:off x="1205769" y="4110087"/>
            <a:ext cx="735768" cy="83022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/>
          <p:cNvCxnSpPr/>
          <p:nvPr/>
        </p:nvCxnSpPr>
        <p:spPr>
          <a:xfrm>
            <a:off x="1205769" y="4145073"/>
            <a:ext cx="735768" cy="718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/>
          <p:cNvCxnSpPr/>
          <p:nvPr/>
        </p:nvCxnSpPr>
        <p:spPr>
          <a:xfrm flipV="1">
            <a:off x="1205769" y="4864014"/>
            <a:ext cx="735768" cy="9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 flipV="1">
            <a:off x="1182804" y="4940316"/>
            <a:ext cx="758733" cy="899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/>
          <p:cNvSpPr txBox="1"/>
          <p:nvPr/>
        </p:nvSpPr>
        <p:spPr>
          <a:xfrm>
            <a:off x="5283200" y="1104553"/>
            <a:ext cx="395492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同じ入力</a:t>
            </a:r>
            <a:r>
              <a:rPr lang="en-US" altLang="ja-JP" sz="2400" dirty="0" smtClean="0"/>
              <a:t>X</a:t>
            </a:r>
            <a:r>
              <a:rPr lang="ja-JP" altLang="en-US" sz="2400" dirty="0" smtClean="0"/>
              <a:t>に対して、異なる</a:t>
            </a:r>
            <a:endParaRPr lang="en-US" altLang="ja-JP" sz="2400" dirty="0" smtClean="0"/>
          </a:p>
          <a:p>
            <a:r>
              <a:rPr lang="ja-JP" altLang="en-US" sz="2400" dirty="0" smtClean="0"/>
              <a:t>パラメーター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W</a:t>
            </a:r>
            <a:r>
              <a:rPr lang="en-US" altLang="ja-JP" sz="2400" baseline="-25000" dirty="0" err="1" smtClean="0"/>
              <a:t>B</a:t>
            </a:r>
            <a:r>
              <a:rPr lang="en-US" altLang="ja-JP" sz="2400" dirty="0" err="1" smtClean="0"/>
              <a:t>,b</a:t>
            </a:r>
            <a:r>
              <a:rPr lang="en-US" altLang="ja-JP" sz="2400" dirty="0" smtClean="0"/>
              <a:t>’ </a:t>
            </a:r>
            <a:r>
              <a:rPr lang="ja-JP" altLang="en-US" sz="2400" dirty="0" smtClean="0"/>
              <a:t>を持つ</a:t>
            </a:r>
            <a:endParaRPr lang="en-US" altLang="ja-JP" sz="2400" dirty="0" smtClean="0"/>
          </a:p>
          <a:p>
            <a:r>
              <a:rPr lang="ja-JP" altLang="en-US" sz="2400" dirty="0" smtClean="0"/>
              <a:t>一群のニューロンを考える</a:t>
            </a:r>
            <a:endParaRPr lang="en-US" altLang="ja-JP" sz="2400" dirty="0" smtClean="0"/>
          </a:p>
          <a:p>
            <a:r>
              <a:rPr lang="ja-JP" altLang="en-US" sz="2400" dirty="0" smtClean="0"/>
              <a:t>ことができる。ここでも、すべ</a:t>
            </a:r>
            <a:endParaRPr lang="en-US" altLang="ja-JP" sz="2400" dirty="0" smtClean="0"/>
          </a:p>
          <a:p>
            <a:r>
              <a:rPr lang="ja-JP" altLang="en-US" sz="2400" dirty="0" smtClean="0"/>
              <a:t>てのニューロンが、同じパラ</a:t>
            </a:r>
            <a:endParaRPr lang="en-US" altLang="ja-JP" sz="2400" dirty="0" smtClean="0"/>
          </a:p>
          <a:p>
            <a:r>
              <a:rPr lang="ja-JP" altLang="en-US" sz="2400" dirty="0" smtClean="0"/>
              <a:t>メーターを共有している。</a:t>
            </a:r>
            <a:endParaRPr lang="en-US" altLang="ja-JP" sz="2400" dirty="0" smtClean="0"/>
          </a:p>
          <a:p>
            <a:r>
              <a:rPr lang="ja-JP" altLang="en-US" sz="2400" dirty="0" smtClean="0"/>
              <a:t>これらのニューロンは、先の</a:t>
            </a:r>
            <a:endParaRPr lang="en-US" altLang="ja-JP" sz="2400" dirty="0" smtClean="0"/>
          </a:p>
          <a:p>
            <a:r>
              <a:rPr lang="ja-JP" altLang="en-US" sz="2400" dirty="0" smtClean="0"/>
              <a:t>ニューロン群とは異なる局所</a:t>
            </a:r>
            <a:endParaRPr lang="en-US" altLang="ja-JP" sz="2400" dirty="0" smtClean="0"/>
          </a:p>
          <a:p>
            <a:r>
              <a:rPr lang="ja-JP" altLang="en-US" sz="2400" dirty="0" smtClean="0"/>
              <a:t>的な特徴を検出していると考</a:t>
            </a:r>
            <a:endParaRPr lang="en-US" altLang="ja-JP" sz="2400" dirty="0" smtClean="0"/>
          </a:p>
          <a:p>
            <a:r>
              <a:rPr lang="ja-JP" altLang="en-US" sz="2400" dirty="0" smtClean="0"/>
              <a:t>えることができる。</a:t>
            </a:r>
            <a:endParaRPr lang="en-US" altLang="ja-JP" sz="2400" dirty="0" smtClean="0"/>
          </a:p>
          <a:p>
            <a:r>
              <a:rPr lang="en-US" altLang="ja-JP" sz="2400" dirty="0" smtClean="0">
                <a:solidFill>
                  <a:srgbClr val="0070C0"/>
                </a:solidFill>
              </a:rPr>
              <a:t>W</a:t>
            </a:r>
            <a:r>
              <a:rPr lang="en-US" altLang="ja-JP" sz="2400" baseline="-25000" dirty="0" smtClean="0">
                <a:solidFill>
                  <a:srgbClr val="0070C0"/>
                </a:solidFill>
              </a:rPr>
              <a:t>A</a:t>
            </a:r>
            <a:r>
              <a:rPr lang="en-US" altLang="ja-JP" sz="2400" dirty="0" smtClean="0">
                <a:solidFill>
                  <a:srgbClr val="0070C0"/>
                </a:solidFill>
              </a:rPr>
              <a:t>,W</a:t>
            </a:r>
            <a:r>
              <a:rPr lang="en-US" altLang="ja-JP" sz="2400" baseline="-25000" dirty="0" smtClean="0">
                <a:solidFill>
                  <a:srgbClr val="0070C0"/>
                </a:solidFill>
              </a:rPr>
              <a:t>B</a:t>
            </a:r>
            <a:r>
              <a:rPr lang="ja-JP" altLang="en-US" sz="2400" dirty="0" smtClean="0">
                <a:solidFill>
                  <a:srgbClr val="0070C0"/>
                </a:solidFill>
              </a:rPr>
              <a:t>と同様に、</a:t>
            </a:r>
            <a:r>
              <a:rPr lang="en-US" altLang="ja-JP" sz="2400" dirty="0" smtClean="0">
                <a:solidFill>
                  <a:srgbClr val="0070C0"/>
                </a:solidFill>
              </a:rPr>
              <a:t>W</a:t>
            </a:r>
            <a:r>
              <a:rPr lang="en-US" altLang="ja-JP" sz="2400" baseline="-25000" dirty="0" smtClean="0">
                <a:solidFill>
                  <a:srgbClr val="0070C0"/>
                </a:solidFill>
              </a:rPr>
              <a:t>C</a:t>
            </a:r>
            <a:r>
              <a:rPr lang="en-US" altLang="ja-JP" sz="2400" dirty="0" smtClean="0">
                <a:solidFill>
                  <a:srgbClr val="0070C0"/>
                </a:solidFill>
              </a:rPr>
              <a:t>,W</a:t>
            </a:r>
            <a:r>
              <a:rPr lang="en-US" altLang="ja-JP" sz="2400" baseline="-25000" dirty="0" smtClean="0">
                <a:solidFill>
                  <a:srgbClr val="0070C0"/>
                </a:solidFill>
              </a:rPr>
              <a:t>D</a:t>
            </a:r>
            <a:r>
              <a:rPr lang="en-US" altLang="ja-JP" sz="2400" dirty="0" smtClean="0">
                <a:solidFill>
                  <a:srgbClr val="0070C0"/>
                </a:solidFill>
              </a:rPr>
              <a:t>,</a:t>
            </a:r>
          </a:p>
          <a:p>
            <a:r>
              <a:rPr lang="en-US" altLang="ja-JP" sz="2400" dirty="0" smtClean="0">
                <a:solidFill>
                  <a:srgbClr val="0070C0"/>
                </a:solidFill>
              </a:rPr>
              <a:t>...</a:t>
            </a:r>
            <a:r>
              <a:rPr lang="ja-JP" altLang="en-US" sz="2400" dirty="0" smtClean="0">
                <a:solidFill>
                  <a:srgbClr val="0070C0"/>
                </a:solidFill>
              </a:rPr>
              <a:t>と、特徴検出のニューロン</a:t>
            </a:r>
            <a:endParaRPr lang="en-US" altLang="ja-JP" sz="2400" dirty="0" smtClean="0">
              <a:solidFill>
                <a:srgbClr val="0070C0"/>
              </a:solidFill>
            </a:endParaRPr>
          </a:p>
          <a:p>
            <a:r>
              <a:rPr lang="ja-JP" altLang="en-US" sz="2400" dirty="0" smtClean="0">
                <a:solidFill>
                  <a:srgbClr val="0070C0"/>
                </a:solidFill>
              </a:rPr>
              <a:t>群を追加しても、パラメータの</a:t>
            </a:r>
            <a:endParaRPr lang="en-US" altLang="ja-JP" sz="2400" dirty="0" smtClean="0">
              <a:solidFill>
                <a:srgbClr val="0070C0"/>
              </a:solidFill>
            </a:endParaRPr>
          </a:p>
          <a:p>
            <a:r>
              <a:rPr lang="ja-JP" altLang="en-US" sz="2400" dirty="0" smtClean="0">
                <a:solidFill>
                  <a:srgbClr val="0070C0"/>
                </a:solidFill>
              </a:rPr>
              <a:t>数は、大きくは増えない。</a:t>
            </a:r>
            <a:endParaRPr lang="en-US" altLang="ja-JP" sz="2400" dirty="0" smtClean="0">
              <a:solidFill>
                <a:srgbClr val="0070C0"/>
              </a:solidFill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5148064" y="44624"/>
            <a:ext cx="4066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solidFill>
                  <a:schemeClr val="accent2"/>
                </a:solidFill>
              </a:rPr>
              <a:t>パラメーターの共有と</a:t>
            </a:r>
            <a:endParaRPr lang="en-US" altLang="ja-JP" sz="2800" dirty="0" smtClean="0">
              <a:solidFill>
                <a:schemeClr val="accent2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accent2"/>
                </a:solidFill>
              </a:rPr>
              <a:t>異なるフィルターの追加</a:t>
            </a:r>
            <a:endParaRPr lang="ja-JP" altLang="en-US" sz="2800" dirty="0">
              <a:solidFill>
                <a:schemeClr val="accent2"/>
              </a:solidFill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1765300" y="1152395"/>
            <a:ext cx="3517900" cy="4687863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123728" y="5912456"/>
            <a:ext cx="2948243" cy="646331"/>
          </a:xfrm>
          <a:prstGeom prst="rect">
            <a:avLst/>
          </a:prstGeom>
          <a:solidFill>
            <a:srgbClr val="D1FFFD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同じパラメーターを持つ、</a:t>
            </a:r>
            <a:endParaRPr kumimoji="1" lang="en-US" altLang="ja-JP" dirty="0" smtClean="0"/>
          </a:p>
          <a:p>
            <a:r>
              <a:rPr lang="ja-JP" altLang="en-US" dirty="0" smtClean="0"/>
              <a:t>同じ働きのニューロンの並び</a:t>
            </a:r>
            <a:endParaRPr kumimoji="1" lang="ja-JP" altLang="en-US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638800" y="6413500"/>
            <a:ext cx="298831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chemeClr val="accent2"/>
                </a:solidFill>
              </a:rPr>
              <a:t>パラメーターの数は、</a:t>
            </a:r>
            <a:r>
              <a:rPr kumimoji="1" lang="en-US" altLang="ja-JP" dirty="0" smtClean="0">
                <a:solidFill>
                  <a:schemeClr val="accent2"/>
                </a:solidFill>
              </a:rPr>
              <a:t>4</a:t>
            </a:r>
            <a:r>
              <a:rPr kumimoji="1" lang="ja-JP" altLang="en-US" dirty="0" smtClean="0">
                <a:solidFill>
                  <a:schemeClr val="accent2"/>
                </a:solidFill>
              </a:rPr>
              <a:t>の</a:t>
            </a:r>
            <a:r>
              <a:rPr kumimoji="1" lang="en-US" altLang="ja-JP" dirty="0" smtClean="0">
                <a:solidFill>
                  <a:schemeClr val="accent2"/>
                </a:solidFill>
              </a:rPr>
              <a:t>n</a:t>
            </a:r>
            <a:r>
              <a:rPr lang="ja-JP" altLang="en-US" dirty="0" smtClean="0">
                <a:solidFill>
                  <a:schemeClr val="accent2"/>
                </a:solidFill>
              </a:rPr>
              <a:t>倍</a:t>
            </a:r>
            <a:endParaRPr kumimoji="1" lang="ja-JP" altLang="en-US" dirty="0">
              <a:solidFill>
                <a:schemeClr val="accent2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2312412" y="827420"/>
            <a:ext cx="2619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70C0"/>
                </a:solidFill>
              </a:rPr>
              <a:t>異なる特徴を抽出する</a:t>
            </a:r>
            <a:endParaRPr kumimoji="1" lang="en-US" altLang="ja-JP" dirty="0" smtClean="0">
              <a:solidFill>
                <a:srgbClr val="0070C0"/>
              </a:solidFill>
            </a:endParaRPr>
          </a:p>
          <a:p>
            <a:r>
              <a:rPr lang="ja-JP" altLang="en-US" dirty="0" smtClean="0">
                <a:solidFill>
                  <a:srgbClr val="0070C0"/>
                </a:solidFill>
              </a:rPr>
              <a:t>別の受容野＝フィルター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\partial}{\partial \theta_1} J(\theta_1)&#10;$ &#10;&#10;% \delta_i^{(l)} = \left(\sum_j W_{ji}^{(l)} \delta_j^{(l+1)}\right) f'(z_i^{(l)})&#10;&#10;&#10;&#10;\end{document}"/>
  <p:tag name="IGUANATEXSIZE" val="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 &#10;&#10;% \delta_i^{(l)} = \left(\sum_j W_{ji}^{(l)} \delta_j^{(l+1)}\right) f'(z_i^{(l)})&#10;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\partial}{\partial \theta_1} J(\theta_1)&#10;$ &#10;&#10;% \delta_i^{(l)} = \left(\sum_j W_{ji}^{(l)} \delta_j^{(l+1)}\right) f'(z_i^{(l)})&#10;&#10;&#10;&#10;\end{document}"/>
  <p:tag name="IGUANATEXSIZE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heme/theme1.xml><?xml version="1.0" encoding="utf-8"?>
<a:theme xmlns:a="http://schemas.openxmlformats.org/drawingml/2006/main" name="20120508Orig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DC2008 4_3 Breakout Template_Final V3">
  <a:themeElements>
    <a:clrScheme name="PDC 2008">
      <a:dk1>
        <a:srgbClr val="000000"/>
      </a:dk1>
      <a:lt1>
        <a:srgbClr val="FFFFFF"/>
      </a:lt1>
      <a:dk2>
        <a:srgbClr val="6A2433"/>
      </a:dk2>
      <a:lt2>
        <a:srgbClr val="D7AEE4"/>
      </a:lt2>
      <a:accent1>
        <a:srgbClr val="C41665"/>
      </a:accent1>
      <a:accent2>
        <a:srgbClr val="1F6691"/>
      </a:accent2>
      <a:accent3>
        <a:srgbClr val="FFD72F"/>
      </a:accent3>
      <a:accent4>
        <a:srgbClr val="5BB5F3"/>
      </a:accent4>
      <a:accent5>
        <a:srgbClr val="9D9839"/>
      </a:accent5>
      <a:accent6>
        <a:srgbClr val="B45082"/>
      </a:accent6>
      <a:hlink>
        <a:srgbClr val="F3F074"/>
      </a:hlink>
      <a:folHlink>
        <a:srgbClr val="F3F074"/>
      </a:folHlink>
    </a:clrScheme>
    <a:fontScheme name="Century Schoolbook - Calibri">
      <a:majorFont>
        <a:latin typeface="Century Schoolbook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rgbClr val="FFFFFF"/>
            </a:soli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TENA11_BreakoutSession_Template_16x9_Final_05132011">
  <a:themeElements>
    <a:clrScheme name="MS_TechEd_NorthAmerica_2011">
      <a:dk1>
        <a:srgbClr val="000000"/>
      </a:dk1>
      <a:lt1>
        <a:srgbClr val="FFFFFF"/>
      </a:lt1>
      <a:dk2>
        <a:srgbClr val="03C2F1"/>
      </a:dk2>
      <a:lt2>
        <a:srgbClr val="005A84"/>
      </a:lt2>
      <a:accent1>
        <a:srgbClr val="FFC425"/>
      </a:accent1>
      <a:accent2>
        <a:srgbClr val="F15C44"/>
      </a:accent2>
      <a:accent3>
        <a:srgbClr val="ED1977"/>
      </a:accent3>
      <a:accent4>
        <a:srgbClr val="FAA634"/>
      </a:accent4>
      <a:accent5>
        <a:srgbClr val="59585A"/>
      </a:accent5>
      <a:accent6>
        <a:srgbClr val="777777"/>
      </a:accent6>
      <a:hlink>
        <a:srgbClr val="F0ED7B"/>
      </a:hlink>
      <a:folHlink>
        <a:srgbClr val="F3EB4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tx2">
                <a:lumMod val="50000"/>
              </a:schemeClr>
            </a:gs>
            <a:gs pos="80000">
              <a:schemeClr val="tx2"/>
            </a:gs>
            <a:gs pos="100000">
              <a:schemeClr val="tx2"/>
            </a:gs>
          </a:gsLst>
        </a:gradFill>
        <a:ln>
          <a:solidFill>
            <a:schemeClr val="tx2"/>
          </a:solidFill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200" dirty="0" smtClean="0">
            <a:solidFill>
              <a:schemeClr val="tx1">
                <a:alpha val="99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20120508Orig</Template>
  <TotalTime>73569</TotalTime>
  <Words>13372</Words>
  <Application>Microsoft Macintosh PowerPoint</Application>
  <PresentationFormat>画面に合わせる (4:3)</PresentationFormat>
  <Paragraphs>2396</Paragraphs>
  <Slides>281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281</vt:i4>
      </vt:variant>
    </vt:vector>
  </HeadingPairs>
  <TitlesOfParts>
    <vt:vector size="295" baseType="lpstr">
      <vt:lpstr>Calibri</vt:lpstr>
      <vt:lpstr>Century Schoolbook</vt:lpstr>
      <vt:lpstr>ＭＳ Ｐゴシック</vt:lpstr>
      <vt:lpstr>Segoe Condensed</vt:lpstr>
      <vt:lpstr>Segoe UI</vt:lpstr>
      <vt:lpstr>Symbol</vt:lpstr>
      <vt:lpstr>Times New Roman</vt:lpstr>
      <vt:lpstr>Verdana</vt:lpstr>
      <vt:lpstr>Wingdings</vt:lpstr>
      <vt:lpstr>Yu Gothic</vt:lpstr>
      <vt:lpstr>Arial</vt:lpstr>
      <vt:lpstr>20120508Orig</vt:lpstr>
      <vt:lpstr>PDC2008 4_3 Breakout Template_Final V3</vt:lpstr>
      <vt:lpstr>TENA11_BreakoutSession_Template_16x9_Final_05132011</vt:lpstr>
      <vt:lpstr>PowerPoint プレゼンテーション</vt:lpstr>
      <vt:lpstr>はじめに</vt:lpstr>
      <vt:lpstr>はじめに</vt:lpstr>
      <vt:lpstr>PowerPoint プレゼンテーション</vt:lpstr>
      <vt:lpstr>DNN (Deep Neural Network) Full Connectなニューラル・ネットワーク</vt:lpstr>
      <vt:lpstr>入力層・隠れ層・出力層 グラフでの表現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シナプス可塑性　ヘッブの法則</vt:lpstr>
      <vt:lpstr>PowerPoint プレゼンテーション</vt:lpstr>
      <vt:lpstr>Full Connectな ニューラル・ネットワーク</vt:lpstr>
      <vt:lpstr>入力を受け取る一つのニューロンを見る</vt:lpstr>
      <vt:lpstr>入力を受け取る一つのニューロン</vt:lpstr>
      <vt:lpstr>ニューロンは、シナプスを通じて入力を受け取る</vt:lpstr>
      <vt:lpstr>シナプスには、「重み」がある</vt:lpstr>
      <vt:lpstr>「多数決」で決めよう。入力は、シナプスの重みを掛けられてニューロンに送られる</vt:lpstr>
      <vt:lpstr>重みづけられた入力、すなわち投票を、 すべて、足し合わす。これが、投票結果。</vt:lpstr>
      <vt:lpstr>投票結果がゼロより大きかったら、ニューロンは「発火」するのか？　そうではない。</vt:lpstr>
      <vt:lpstr>「発火」の条件には、ある閾値がある。それをバイアスという。投票結果とバイアスを合わせたものがゼロを超えた時、ニューロンは発火する</vt:lpstr>
      <vt:lpstr>アクティベーター</vt:lpstr>
      <vt:lpstr>入力を出力に変える：アクティベーター</vt:lpstr>
      <vt:lpstr>PowerPoint プレゼンテーション</vt:lpstr>
      <vt:lpstr>PowerPoint プレゼンテーション</vt:lpstr>
      <vt:lpstr>行ベクトルと列ベクトルの積</vt:lpstr>
      <vt:lpstr>PowerPoint プレゼンテーション</vt:lpstr>
      <vt:lpstr>PowerPoint プレゼンテーション</vt:lpstr>
      <vt:lpstr>PowerPoint プレゼンテーション</vt:lpstr>
      <vt:lpstr>DNNとは何か？ 複数のニューロンからなる層を、多段に深く重ねたもの</vt:lpstr>
      <vt:lpstr>複数のニューロンからなる一つの層の内部の状態の表現</vt:lpstr>
      <vt:lpstr>PowerPoint プレゼンテーション</vt:lpstr>
      <vt:lpstr>PowerPoint プレゼンテーション</vt:lpstr>
      <vt:lpstr>PowerPoint プレゼンテーション</vt:lpstr>
      <vt:lpstr>ニューロンが発火する条件 W・XT ＋ b &gt; 0</vt:lpstr>
      <vt:lpstr>複数のニューロンからなる一つの層を、TensorFlowのグラフで表す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複数の層からなるDNNを、TensorFlowのグラフで表す</vt:lpstr>
      <vt:lpstr>Full ConnectなDNNの 旧来のグラフでの表現</vt:lpstr>
      <vt:lpstr>一つの「層」のTensorFlowグラフでの表現</vt:lpstr>
      <vt:lpstr>PowerPoint プレゼンテーション</vt:lpstr>
      <vt:lpstr>PowerPoint プレゼンテーション</vt:lpstr>
      <vt:lpstr>PowerPoint プレゼンテーション</vt:lpstr>
      <vt:lpstr>ニューロンを動かす   -- 活性化関数 (Activator)</vt:lpstr>
      <vt:lpstr>活性化関数</vt:lpstr>
      <vt:lpstr>sigmoid 関数 (logistic 関数)</vt:lpstr>
      <vt:lpstr>ReLU (rectified linear unit)</vt:lpstr>
      <vt:lpstr>tanh 関数</vt:lpstr>
      <vt:lpstr>PowerPoint プレゼンテーション</vt:lpstr>
      <vt:lpstr>PowerPoint プレゼンテーション</vt:lpstr>
      <vt:lpstr>クラス分けのActivator SoftMax</vt:lpstr>
      <vt:lpstr>softmax 関数</vt:lpstr>
      <vt:lpstr>softmax 関数の出力例</vt:lpstr>
      <vt:lpstr>softmax 関数の出力例</vt:lpstr>
      <vt:lpstr>softmax 関数の出力例</vt:lpstr>
      <vt:lpstr>softmax 関数の性質</vt:lpstr>
      <vt:lpstr>One-Hot-Vector</vt:lpstr>
      <vt:lpstr>TensorFlowのDNNプログラムで、φ(X・W+b) を探す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DNNの問題</vt:lpstr>
      <vt:lpstr>CNN以前のネットワークの第一の問題 パラメーターの数の爆発 </vt:lpstr>
      <vt:lpstr>よく使われる画像フォーマットの画素数</vt:lpstr>
      <vt:lpstr>DNNの第一の問題 パラメーターの数の爆発 </vt:lpstr>
      <vt:lpstr>PowerPoint プレゼンテーション</vt:lpstr>
      <vt:lpstr>PowerPoint プレゼンテーション</vt:lpstr>
      <vt:lpstr>PowerPoint プレゼンテーション</vt:lpstr>
      <vt:lpstr>DNNの第二の問題 画像データの特徴を捉えているか？</vt:lpstr>
      <vt:lpstr>PowerPoint プレゼンテーション</vt:lpstr>
      <vt:lpstr>PowerPoint プレゼンテーション</vt:lpstr>
      <vt:lpstr>PowerPoint プレゼンテーション</vt:lpstr>
      <vt:lpstr>CNNのアーキテクチャー</vt:lpstr>
      <vt:lpstr>Full Connectなネットワークの問題</vt:lpstr>
      <vt:lpstr>Full Connectなネットワークの問題</vt:lpstr>
      <vt:lpstr>ニューラル・ネットをチューンする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CNNの三次元ボリューム 構成の概要を見る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Convolutionの 計算を経験する</vt:lpstr>
      <vt:lpstr>PowerPoint プレゼンテーション</vt:lpstr>
      <vt:lpstr>先の図が表しているもの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データの形式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コンボリューションの計算</vt:lpstr>
      <vt:lpstr>コンボリューションの計算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以下、省略して、パラパラマンガ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TensorFlowのCNNプログラムで、weights, biases, φ(X・W+b) を探す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Appendix  ニューラルネットワークは、 どのように「学習」するのか？</vt:lpstr>
      <vt:lpstr>ニューラル・ネットワークの 「学習」と技術の特徴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ニューラル・ネットワークの 「学習」と技術の特徴</vt:lpstr>
      <vt:lpstr>ニューラル・ネットワークは、 どのようなデータで学習するのか？</vt:lpstr>
      <vt:lpstr>機械学習の基本は、 人間の知識を機械に移転すること</vt:lpstr>
      <vt:lpstr>「人間には容易でも機械には難しいこと」 「機械には容易でも人間には難しいこと」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基本的な性格をもつオープンなデータの共有が、機械学習のイノベーションをドライブしている</vt:lpstr>
      <vt:lpstr>ニューラルネットワークは どう「学習」するのか？</vt:lpstr>
      <vt:lpstr>ニューラル・ネットワークの学習　＝　　 「パラメーターを最適なものに修正すること」</vt:lpstr>
      <vt:lpstr>パラメーター修正の基本的な道具たち</vt:lpstr>
      <vt:lpstr>出力結果を見て、パラメーターを修正する Backpropagation</vt:lpstr>
      <vt:lpstr>出力結果と「正解」とのずれ Loss Function (損失関数)</vt:lpstr>
      <vt:lpstr>Gradient Descent （勾配降下法）</vt:lpstr>
      <vt:lpstr>PowerPoint プレゼンテーション</vt:lpstr>
      <vt:lpstr>一つのニューロンで数値予測する （線形回帰）</vt:lpstr>
      <vt:lpstr>一つのニューロンの パラメーターを動かす</vt:lpstr>
      <vt:lpstr>PowerPoint プレゼンテーション</vt:lpstr>
      <vt:lpstr>PowerPoint プレゼンテーション</vt:lpstr>
      <vt:lpstr>PowerPoint プレゼンテーション</vt:lpstr>
      <vt:lpstr>データ群に一番「近い」直線？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損失関数</vt:lpstr>
      <vt:lpstr>PowerPoint プレゼンテーション</vt:lpstr>
      <vt:lpstr>損失関数を定めて、 誤差を最小にする a,b を求める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クラス分けの場合の損失関数</vt:lpstr>
      <vt:lpstr>クロス・エントロピー</vt:lpstr>
      <vt:lpstr>softmax 関数の出力例</vt:lpstr>
      <vt:lpstr>softmax 関数の出力例</vt:lpstr>
      <vt:lpstr>softmax 関数の出力例</vt:lpstr>
      <vt:lpstr>クロス・エントロピー  H(p,q)　の定義</vt:lpstr>
      <vt:lpstr>クロス・エントロピー  H(p,q)　の定義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p(x)が one-hot-value の時</vt:lpstr>
      <vt:lpstr>クロス・エントロピー  H(p,q)　の定義</vt:lpstr>
      <vt:lpstr>PowerPoint プレゼンテーション</vt:lpstr>
      <vt:lpstr>Gradient descent 勾配降下法</vt:lpstr>
      <vt:lpstr>問題の整理</vt:lpstr>
      <vt:lpstr>損失関数 J(a, b)は、a,b についての関数で、この例では、次のような形をしている</vt:lpstr>
      <vt:lpstr>損失関数 J(θ0　, θ1)の別の例 </vt:lpstr>
      <vt:lpstr>Gradient descent（勾配降下法）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先の例で、 パラメーターの修正を考える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どう、重みとバイアスを修正するのか？</vt:lpstr>
      <vt:lpstr>コスト関数がQuadratic Costの時の勾配を求めてみる　（線形回帰）</vt:lpstr>
      <vt:lpstr>PowerPoint プレゼンテーション</vt:lpstr>
      <vt:lpstr>二項分類のLogistic回帰の場合</vt:lpstr>
      <vt:lpstr>Back Propagation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Stochastic Gradient Descent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SDGの現在の用法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丸山不二夫</dc:creator>
  <cp:lastModifiedBy>丸山不二夫</cp:lastModifiedBy>
  <cp:revision>785</cp:revision>
  <cp:lastPrinted>2016-12-16T13:03:01Z</cp:lastPrinted>
  <dcterms:created xsi:type="dcterms:W3CDTF">2015-10-04T23:11:21Z</dcterms:created>
  <dcterms:modified xsi:type="dcterms:W3CDTF">2016-12-20T06:45:09Z</dcterms:modified>
</cp:coreProperties>
</file>